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4.xml" ContentType="application/vnd.openxmlformats-officedocument.presentationml.comment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5.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6.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7.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2"/>
  </p:notesMasterIdLst>
  <p:sldIdLst>
    <p:sldId id="257" r:id="rId2"/>
    <p:sldId id="375" r:id="rId3"/>
    <p:sldId id="265" r:id="rId4"/>
    <p:sldId id="376" r:id="rId5"/>
    <p:sldId id="377" r:id="rId6"/>
    <p:sldId id="378" r:id="rId7"/>
    <p:sldId id="379"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407" r:id="rId21"/>
    <p:sldId id="276" r:id="rId22"/>
    <p:sldId id="278" r:id="rId23"/>
    <p:sldId id="394" r:id="rId24"/>
    <p:sldId id="409" r:id="rId25"/>
    <p:sldId id="425" r:id="rId26"/>
    <p:sldId id="420" r:id="rId27"/>
    <p:sldId id="421" r:id="rId28"/>
    <p:sldId id="422" r:id="rId29"/>
    <p:sldId id="400" r:id="rId30"/>
    <p:sldId id="354" r:id="rId31"/>
    <p:sldId id="369" r:id="rId32"/>
    <p:sldId id="370" r:id="rId33"/>
    <p:sldId id="401" r:id="rId34"/>
    <p:sldId id="358" r:id="rId35"/>
    <p:sldId id="359" r:id="rId36"/>
    <p:sldId id="402" r:id="rId37"/>
    <p:sldId id="423" r:id="rId38"/>
    <p:sldId id="424" r:id="rId39"/>
    <p:sldId id="417" r:id="rId40"/>
    <p:sldId id="396" r:id="rId41"/>
    <p:sldId id="418" r:id="rId42"/>
    <p:sldId id="419" r:id="rId43"/>
    <p:sldId id="412" r:id="rId44"/>
    <p:sldId id="415" r:id="rId45"/>
    <p:sldId id="367" r:id="rId46"/>
    <p:sldId id="368" r:id="rId47"/>
    <p:sldId id="348" r:id="rId48"/>
    <p:sldId id="351" r:id="rId49"/>
    <p:sldId id="428" r:id="rId50"/>
    <p:sldId id="34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4CE27FB-F38E-1943-BCF6-FBF8C78F927A}">
          <p14:sldIdLst>
            <p14:sldId id="257"/>
            <p14:sldId id="375"/>
            <p14:sldId id="265"/>
          </p14:sldIdLst>
        </p14:section>
        <p14:section name="Example" id="{1ABBDB65-B37A-8D40-BAA7-82C07DF29282}">
          <p14:sldIdLst>
            <p14:sldId id="376"/>
            <p14:sldId id="377"/>
            <p14:sldId id="378"/>
            <p14:sldId id="379"/>
            <p14:sldId id="380"/>
            <p14:sldId id="381"/>
            <p14:sldId id="382"/>
            <p14:sldId id="383"/>
            <p14:sldId id="384"/>
            <p14:sldId id="385"/>
            <p14:sldId id="386"/>
            <p14:sldId id="387"/>
            <p14:sldId id="388"/>
            <p14:sldId id="389"/>
            <p14:sldId id="390"/>
            <p14:sldId id="391"/>
          </p14:sldIdLst>
        </p14:section>
        <p14:section name="Corpus" id="{F55D8099-9E56-104D-886C-7340B316B931}">
          <p14:sldIdLst>
            <p14:sldId id="407"/>
            <p14:sldId id="276"/>
          </p14:sldIdLst>
        </p14:section>
        <p14:section name="BAP" id="{76C5845D-BFDE-D443-A230-6E71A1E66DA4}">
          <p14:sldIdLst>
            <p14:sldId id="278"/>
            <p14:sldId id="394"/>
          </p14:sldIdLst>
        </p14:section>
        <p14:section name="Modeling" id="{E437449D-BA8B-AE48-AD57-976CDCBD95FC}">
          <p14:sldIdLst>
            <p14:sldId id="409"/>
            <p14:sldId id="425"/>
            <p14:sldId id="420"/>
            <p14:sldId id="421"/>
            <p14:sldId id="422"/>
            <p14:sldId id="400"/>
            <p14:sldId id="354"/>
            <p14:sldId id="369"/>
            <p14:sldId id="370"/>
            <p14:sldId id="401"/>
            <p14:sldId id="358"/>
            <p14:sldId id="359"/>
            <p14:sldId id="402"/>
            <p14:sldId id="423"/>
            <p14:sldId id="424"/>
          </p14:sldIdLst>
        </p14:section>
        <p14:section name="DA" id="{9845778A-1EAC-E849-A49B-E6A1459E1F56}">
          <p14:sldIdLst>
            <p14:sldId id="417"/>
          </p14:sldIdLst>
        </p14:section>
        <p14:section name="Eval" id="{B9D07C00-08A0-854C-B2DA-41765BBAAB28}">
          <p14:sldIdLst>
            <p14:sldId id="396"/>
            <p14:sldId id="418"/>
            <p14:sldId id="419"/>
          </p14:sldIdLst>
        </p14:section>
        <p14:section name="Exps" id="{9E7DB277-4D22-5C48-A7D7-E75DA47E41AB}">
          <p14:sldIdLst>
            <p14:sldId id="412"/>
            <p14:sldId id="415"/>
            <p14:sldId id="367"/>
            <p14:sldId id="368"/>
            <p14:sldId id="348"/>
          </p14:sldIdLst>
        </p14:section>
        <p14:section name="Conclusion" id="{E1799008-04C2-8545-ABB1-5BC4C99D958C}">
          <p14:sldIdLst>
            <p14:sldId id="351"/>
            <p14:sldId id="428"/>
            <p14:sldId id="34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annavar, Prashant Arun" initials="JPA" lastIdx="26" clrIdx="0">
    <p:extLst>
      <p:ext uri="{19B8F6BF-5375-455C-9EA6-DF929625EA0E}">
        <p15:presenceInfo xmlns:p15="http://schemas.microsoft.com/office/powerpoint/2012/main" userId="S::paj3@illinois.edu::236effb6-66d7-4608-b552-5d00013eaed3" providerId="AD"/>
      </p:ext>
    </p:extLst>
  </p:cmAuthor>
  <p:cmAuthor id="2" name="Narayan-Chen, Anjali Yuan" initials="NAY" lastIdx="50" clrIdx="1">
    <p:extLst>
      <p:ext uri="{19B8F6BF-5375-455C-9EA6-DF929625EA0E}">
        <p15:presenceInfo xmlns:p15="http://schemas.microsoft.com/office/powerpoint/2012/main" userId="S::nrynchn2@illinois.edu::baa140cd-1565-4312-b53c-a90f24424489" providerId="AD"/>
      </p:ext>
    </p:extLst>
  </p:cmAuthor>
  <p:cmAuthor id="3" name="Hockenmaier, Julia" initials="HJ" lastIdx="19" clrIdx="2">
    <p:extLst>
      <p:ext uri="{19B8F6BF-5375-455C-9EA6-DF929625EA0E}">
        <p15:presenceInfo xmlns:p15="http://schemas.microsoft.com/office/powerpoint/2012/main" userId="S::juliahmr@illinois.edu::15b9d157-6813-4e0b-9feb-fcbad97f94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FDF3CB"/>
    <a:srgbClr val="FFFFFF"/>
    <a:srgbClr val="FDFDFD"/>
    <a:srgbClr val="FF9300"/>
    <a:srgbClr val="FBC8D6"/>
    <a:srgbClr val="232324"/>
    <a:srgbClr val="FF5060"/>
    <a:srgbClr val="FEEAEE"/>
    <a:srgbClr val="FB8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BCEAC9-2602-1E43-87CD-DF260D98F786}" v="13083" dt="2020-06-18T11:02:53.058"/>
    <p1510:client id="{8BA742F5-2EF8-CD49-B4FA-1E8F35543446}" v="9617" dt="2020-06-18T04:58:33.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6"/>
    <p:restoredTop sz="94697"/>
  </p:normalViewPr>
  <p:slideViewPr>
    <p:cSldViewPr snapToGrid="0" snapToObjects="1">
      <p:cViewPr varScale="1">
        <p:scale>
          <a:sx n="144" d="100"/>
          <a:sy n="144" d="100"/>
        </p:scale>
        <p:origin x="216"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5T16:10:14.571" idx="15">
    <p:pos x="10" y="10"/>
    <p:text>Line breaks</p:text>
    <p:extLst>
      <p:ext uri="{C676402C-5697-4E1C-873F-D02D1690AC5C}">
        <p15:threadingInfo xmlns:p15="http://schemas.microsoft.com/office/powerpoint/2012/main" timeZoneBias="300"/>
      </p:ext>
    </p:extLst>
  </p:cm>
  <p:cm authorId="2" dt="2020-06-16T12:02:05.803" idx="37">
    <p:pos x="10" y="106"/>
    <p:text>Done (but had to remove the title picture -- do we still want one? I can try to find something to use as a background here if so)</p:text>
    <p:extLst>
      <p:ext uri="{C676402C-5697-4E1C-873F-D02D1690AC5C}">
        <p15:threadingInfo xmlns:p15="http://schemas.microsoft.com/office/powerpoint/2012/main" timeZoneBias="300">
          <p15:parentCm authorId="1" idx="15"/>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6-16T07:49:31.202" idx="33">
    <p:pos x="6192" y="2093"/>
    <p:text>Realistic problem-solving scenarios are interactive and collaborative</p:text>
    <p:extLst>
      <p:ext uri="{C676402C-5697-4E1C-873F-D02D1690AC5C}">
        <p15:threadingInfo xmlns:p15="http://schemas.microsoft.com/office/powerpoint/2012/main" timeZoneBias="300"/>
      </p:ext>
    </p:extLst>
  </p:cm>
  <p:cm authorId="3" dt="2020-06-16T09:34:58.349" idx="1">
    <p:pos x="6192" y="2189"/>
    <p:text>I agree. The current phrasing is too wordy and clunky
</p:text>
    <p:extLst>
      <p:ext uri="{C676402C-5697-4E1C-873F-D02D1690AC5C}">
        <p15:threadingInfo xmlns:p15="http://schemas.microsoft.com/office/powerpoint/2012/main" timeZoneBias="420">
          <p15:parentCm authorId="2" idx="33"/>
        </p15:threadingInfo>
      </p:ext>
    </p:extLst>
  </p:cm>
  <p:cm authorId="2" dt="2020-06-16T07:51:22.886" idx="35">
    <p:pos x="2650" y="1843"/>
    <p:text>Do we want to add something like "to achieve a shared goal"? Or is that implied?</p:text>
    <p:extLst>
      <p:ext uri="{C676402C-5697-4E1C-873F-D02D1690AC5C}">
        <p15:threadingInfo xmlns:p15="http://schemas.microsoft.com/office/powerpoint/2012/main" timeZoneBias="300"/>
      </p:ext>
    </p:extLst>
  </p:cm>
  <p:cm authorId="2" dt="2020-06-16T07:52:17.959" idx="36">
    <p:pos x="3926" y="3254"/>
    <p:text>Facilitates development?</p:text>
    <p:extLst>
      <p:ext uri="{C676402C-5697-4E1C-873F-D02D1690AC5C}">
        <p15:threadingInfo xmlns:p15="http://schemas.microsoft.com/office/powerpoint/2012/main" timeZoneBias="300"/>
      </p:ext>
    </p:extLst>
  </p:cm>
  <p:cm authorId="3" dt="2020-06-16T09:36:23.084" idx="2">
    <p:pos x="10" y="10"/>
    <p:text>need to understand/comprehend?
</p:text>
    <p:extLst>
      <p:ext uri="{C676402C-5697-4E1C-873F-D02D1690AC5C}">
        <p15:threadingInfo xmlns:p15="http://schemas.microsoft.com/office/powerpoint/2012/main" timeZoneBias="420"/>
      </p:ext>
    </p:extLst>
  </p:cm>
  <p:cm authorId="3" dt="2020-06-16T09:37:04.021" idx="3">
    <p:pos x="7104" y="1558"/>
    <p:text>this is unnecessary here, I think. or simplify it to users can build complex 3D structures
</p:text>
    <p:extLst>
      <p:ext uri="{C676402C-5697-4E1C-873F-D02D1690AC5C}">
        <p15:threadingInfo xmlns:p15="http://schemas.microsoft.com/office/powerpoint/2012/main" timeZoneBias="420"/>
      </p:ext>
    </p:extLst>
  </p:cm>
  <p:cm authorId="2" dt="2020-06-16T12:02:53.253" idx="38">
    <p:pos x="7104" y="1654"/>
    <p:text>changed. I added this in case people are completely unfamiliar with Minecraft</p:text>
    <p:extLst>
      <p:ext uri="{C676402C-5697-4E1C-873F-D02D1690AC5C}">
        <p15:threadingInfo xmlns:p15="http://schemas.microsoft.com/office/powerpoint/2012/main" timeZoneBias="300">
          <p15:parentCm authorId="3" idx="3"/>
        </p15:threadingInfo>
      </p:ext>
    </p:extLst>
  </p:cm>
  <p:cm authorId="3" dt="2020-06-16T09:37:44.615" idx="4">
    <p:pos x="7200" y="1654"/>
    <p:text>this sounds like Minecraft is much easier than the real world.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6-15T16:18:47.550" idx="16">
    <p:pos x="4426" y="3237"/>
    <p:text>Condense</p:text>
    <p:extLst>
      <p:ext uri="{C676402C-5697-4E1C-873F-D02D1690AC5C}">
        <p15:threadingInfo xmlns:p15="http://schemas.microsoft.com/office/powerpoint/2012/main" timeZoneBias="300"/>
      </p:ext>
    </p:extLst>
  </p:cm>
  <p:cm authorId="1" dt="2020-06-15T16:20:41.045" idx="17">
    <p:pos x="4426" y="3333"/>
    <p:text>4, 5</p:text>
    <p:extLst>
      <p:ext uri="{C676402C-5697-4E1C-873F-D02D1690AC5C}">
        <p15:threadingInfo xmlns:p15="http://schemas.microsoft.com/office/powerpoint/2012/main" timeZoneBias="300">
          <p15:parentCm authorId="1" idx="16"/>
        </p15:threadingInfo>
      </p:ext>
    </p:extLst>
  </p:cm>
  <p:cm authorId="1" dt="2020-06-15T16:26:48.827" idx="19">
    <p:pos x="10" y="10"/>
    <p:text>Show reference</p:text>
    <p:extLst>
      <p:ext uri="{C676402C-5697-4E1C-873F-D02D1690AC5C}">
        <p15:threadingInfo xmlns:p15="http://schemas.microsoft.com/office/powerpoint/2012/main" timeZoneBias="300"/>
      </p:ext>
    </p:extLst>
  </p:cm>
  <p:cm authorId="2" dt="2020-06-16T12:04:38.240" idx="40">
    <p:pos x="10" y="106"/>
    <p:text>Added</p:text>
    <p:extLst>
      <p:ext uri="{C676402C-5697-4E1C-873F-D02D1690AC5C}">
        <p15:threadingInfo xmlns:p15="http://schemas.microsoft.com/office/powerpoint/2012/main" timeZoneBias="300">
          <p15:parentCm authorId="1" idx="19"/>
        </p15:threadingInfo>
      </p:ext>
    </p:extLst>
  </p:cm>
  <p:cm authorId="3" dt="2020-06-16T09:39:31.037" idx="5">
    <p:pos x="7104" y="1361"/>
    <p:text>this is too wordy. You don't need to explain what "match" means, or you can just say "modulo translations/rotations" I think it's clear that structures have to be on the ground
</p:text>
    <p:extLst>
      <p:ext uri="{C676402C-5697-4E1C-873F-D02D1690AC5C}">
        <p15:threadingInfo xmlns:p15="http://schemas.microsoft.com/office/powerpoint/2012/main" timeZoneBias="420"/>
      </p:ext>
    </p:extLst>
  </p:cm>
  <p:cm authorId="2" dt="2020-06-16T12:05:11.320" idx="41">
    <p:pos x="7104" y="1457"/>
    <p:text>Fixed this part.</p:text>
    <p:extLst>
      <p:ext uri="{C676402C-5697-4E1C-873F-D02D1690AC5C}">
        <p15:threadingInfo xmlns:p15="http://schemas.microsoft.com/office/powerpoint/2012/main" timeZoneBias="300">
          <p15:parentCm authorId="3" idx="5"/>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6-15T16:32:26.419" idx="21">
    <p:pos x="10" y="10"/>
    <p:text>Add visual</p:text>
    <p:extLst>
      <p:ext uri="{C676402C-5697-4E1C-873F-D02D1690AC5C}">
        <p15:threadingInfo xmlns:p15="http://schemas.microsoft.com/office/powerpoint/2012/main" timeZoneBias="300"/>
      </p:ext>
    </p:extLst>
  </p:cm>
  <p:cm authorId="2" dt="2020-06-15T16:59:27.608" idx="27">
    <p:pos x="10" y="106"/>
    <p:text>[@Narayan-Chen, Anjali Yuan] sourced from slide 7, condensed version with instruction context + just the "v" final shape</p:text>
    <p:extLst>
      <p:ext uri="{C676402C-5697-4E1C-873F-D02D1690AC5C}">
        <p15:threadingInfo xmlns:p15="http://schemas.microsoft.com/office/powerpoint/2012/main" timeZoneBias="300">
          <p15:parentCm authorId="1" idx="21"/>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0-06-16T09:56:20.070" idx="8">
    <p:pos x="7144" y="1091"/>
    <p:text>Yellow highlight means: this needs more work. Probably true for the rest as well though. But this slide is great. 
</p:text>
    <p:extLst>
      <p:ext uri="{C676402C-5697-4E1C-873F-D02D1690AC5C}">
        <p15:threadingInfo xmlns:p15="http://schemas.microsoft.com/office/powerpoint/2012/main" timeZoneBias="420"/>
      </p:ext>
    </p:extLst>
  </p:cm>
  <p:cm authorId="3" dt="2020-06-16T09:57:07.288" idx="9">
    <p:pos x="7144" y="1187"/>
    <p:text>But this needs animations
</p:text>
    <p:extLst>
      <p:ext uri="{C676402C-5697-4E1C-873F-D02D1690AC5C}">
        <p15:threadingInfo xmlns:p15="http://schemas.microsoft.com/office/powerpoint/2012/main" timeZoneBias="420">
          <p15:parentCm authorId="3" idx="8"/>
        </p15:threadingInfo>
      </p:ext>
    </p:extLst>
  </p:cm>
  <p:cm authorId="2" dt="2020-06-16T12:06:42.457" idx="42">
    <p:pos x="7144" y="1283"/>
    <p:text>I actually reworked this entire slide into slide 28. I kept both in, in case we wanted to choose between versions. If 28 is fine, then we can remove this slide.</p:text>
    <p:extLst>
      <p:ext uri="{C676402C-5697-4E1C-873F-D02D1690AC5C}">
        <p15:threadingInfo xmlns:p15="http://schemas.microsoft.com/office/powerpoint/2012/main" timeZoneBias="300">
          <p15:parentCm authorId="3" idx="8"/>
        </p15:threadingInfo>
      </p:ext>
    </p:extLst>
  </p:cm>
  <p:cm authorId="2" dt="2020-06-16T12:07:40.654" idx="43">
    <p:pos x="7144" y="1379"/>
    <p:text>I guess it depends on which format we like better: this or slide 28; we can migrate over the text from 28 to here if we want</p:text>
    <p:extLst>
      <p:ext uri="{C676402C-5697-4E1C-873F-D02D1690AC5C}">
        <p15:threadingInfo xmlns:p15="http://schemas.microsoft.com/office/powerpoint/2012/main" timeZoneBias="300">
          <p15:parentCm authorId="3" idx="8"/>
        </p15:threadingInfo>
      </p:ext>
    </p:extLst>
  </p:cm>
  <p:cm authorId="2" dt="2020-06-16T12:17:29.427" idx="47">
    <p:pos x="7144" y="1475"/>
    <p:text>Sorry, I think slide 28 is actually this slide (the numbering changed when I added some hidden slide at the beginning...) Maybe this is better suited to when we talk at 4</p:text>
    <p:extLst>
      <p:ext uri="{C676402C-5697-4E1C-873F-D02D1690AC5C}">
        <p15:threadingInfo xmlns:p15="http://schemas.microsoft.com/office/powerpoint/2012/main" timeZoneBias="300">
          <p15:parentCm authorId="3" idx="8"/>
        </p15:threadingInfo>
      </p:ext>
    </p:extLst>
  </p:cm>
  <p:cm authorId="3" dt="2020-06-16T11:11:42.334" idx="14">
    <p:pos x="7144" y="1571"/>
    <p:text>I like this layout, although these three blocks would need to be edited more and animation should be added
</p:text>
    <p:extLst>
      <p:ext uri="{C676402C-5697-4E1C-873F-D02D1690AC5C}">
        <p15:threadingInfo xmlns:p15="http://schemas.microsoft.com/office/powerpoint/2012/main" timeZoneBias="420">
          <p15:parentCm authorId="3" idx="8"/>
        </p15:threadingInfo>
      </p:ext>
    </p:extLst>
  </p:cm>
  <p:cm authorId="3" dt="2020-06-16T14:59:44.968" idx="15">
    <p:pos x="10" y="10"/>
    <p:text>situated dialogue, not language
</p:text>
    <p:extLst>
      <p:ext uri="{C676402C-5697-4E1C-873F-D02D1690AC5C}">
        <p15:threadingInfo xmlns:p15="http://schemas.microsoft.com/office/powerpoint/2012/main" timeZoneBias="420"/>
      </p:ext>
    </p:extLst>
  </p:cm>
  <p:cm authorId="3" dt="2020-06-16T15:03:30.438" idx="16">
    <p:pos x="10" y="106"/>
    <p:text>Understanding instructions requires dialogue and world context
</p:text>
    <p:extLst>
      <p:ext uri="{C676402C-5697-4E1C-873F-D02D1690AC5C}">
        <p15:threadingInfo xmlns:p15="http://schemas.microsoft.com/office/powerpoint/2012/main" timeZoneBias="420">
          <p15:parentCm authorId="3" idx="15"/>
        </p15:threadingInfo>
      </p:ext>
    </p:extLst>
  </p:cm>
  <p:cm authorId="3" dt="2020-06-16T15:03:43.860" idx="17">
    <p:pos x="10" y="202"/>
    <p:text>The dialgoue is asynchoronous
</p:text>
    <p:extLst>
      <p:ext uri="{C676402C-5697-4E1C-873F-D02D1690AC5C}">
        <p15:threadingInfo xmlns:p15="http://schemas.microsoft.com/office/powerpoint/2012/main" timeZoneBias="420">
          <p15:parentCm authorId="3" idx="15"/>
        </p15:threadingInfo>
      </p:ext>
    </p:extLst>
  </p:cm>
  <p:cm authorId="3" dt="2020-06-16T15:04:27.610" idx="18">
    <p:pos x="10" y="298"/>
    <p:text>the environment changes continually
</p:text>
    <p:extLst>
      <p:ext uri="{C676402C-5697-4E1C-873F-D02D1690AC5C}">
        <p15:threadingInfo xmlns:p15="http://schemas.microsoft.com/office/powerpoint/2012/main" timeZoneBias="420">
          <p15:parentCm authorId="3" idx="15"/>
        </p15:threadingInfo>
      </p:ext>
    </p:extLst>
  </p:cm>
  <p:cm authorId="3" dt="2020-06-16T15:04:44.673" idx="19">
    <p:pos x="10" y="394"/>
    <p:text>the Builder's perspective varies throughout the dialogue
</p:text>
    <p:extLst>
      <p:ext uri="{C676402C-5697-4E1C-873F-D02D1690AC5C}">
        <p15:threadingInfo xmlns:p15="http://schemas.microsoft.com/office/powerpoint/2012/main" timeZoneBias="420">
          <p15:parentCm authorId="3" idx="15"/>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0-06-16T15:26:40.632" idx="49">
    <p:pos x="10" y="10"/>
    <p:text>I feel like the "game history" section is abrupt. There's no transition/pivot from "richer world state" discussion to this, which is the other axis of the ablation</p:text>
    <p:extLst>
      <p:ext uri="{C676402C-5697-4E1C-873F-D02D1690AC5C}">
        <p15:threadingInfo xmlns:p15="http://schemas.microsoft.com/office/powerpoint/2012/main" timeZoneBias="300"/>
      </p:ext>
    </p:extLst>
  </p:cm>
  <p:cm authorId="2" dt="2020-06-16T15:43:29.011" idx="50">
    <p:pos x="10" y="106"/>
    <p:text>(I've attempted to make a slide for this before this slide)</p:text>
    <p:extLst>
      <p:ext uri="{C676402C-5697-4E1C-873F-D02D1690AC5C}">
        <p15:threadingInfo xmlns:p15="http://schemas.microsoft.com/office/powerpoint/2012/main" timeZoneBias="300">
          <p15:parentCm authorId="2" idx="49"/>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0-06-16T12:54:41.860" idx="48">
    <p:pos x="10" y="10"/>
    <p:text>Not sure how to condense this but still have it make sense and fit on the slide</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50DEFB-E102-4257-97A9-31A5EAD5FEA4}"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97D6FFC2-4989-47DA-B1E3-97581671F723}">
      <dgm:prSet custT="1"/>
      <dgm:spPr/>
      <dgm:t>
        <a:bodyPr/>
        <a:lstStyle/>
        <a:p>
          <a:pPr>
            <a:lnSpc>
              <a:spcPct val="100000"/>
            </a:lnSpc>
            <a:defRPr b="1"/>
          </a:pPr>
          <a:r>
            <a:rPr lang="en-US" sz="3200">
              <a:latin typeface="Avenir Next LT Pro" panose="020B0504020202020204" pitchFamily="34" charset="77"/>
            </a:rPr>
            <a:t>Situated Dialogue</a:t>
          </a:r>
        </a:p>
      </dgm:t>
    </dgm:pt>
    <dgm:pt modelId="{DFB78044-E355-40B9-87E0-20958BC7F016}" type="parTrans" cxnId="{90749901-3AA3-492B-991B-00B60514CBCB}">
      <dgm:prSet/>
      <dgm:spPr/>
      <dgm:t>
        <a:bodyPr/>
        <a:lstStyle/>
        <a:p>
          <a:endParaRPr lang="en-US"/>
        </a:p>
      </dgm:t>
    </dgm:pt>
    <dgm:pt modelId="{1998E562-C114-411E-B126-78F188A65DF7}" type="sibTrans" cxnId="{90749901-3AA3-492B-991B-00B60514CBCB}">
      <dgm:prSet/>
      <dgm:spPr/>
      <dgm:t>
        <a:bodyPr/>
        <a:lstStyle/>
        <a:p>
          <a:endParaRPr lang="en-US"/>
        </a:p>
      </dgm:t>
    </dgm:pt>
    <dgm:pt modelId="{71BEE873-E763-41A7-B5AE-6C07CD761BA6}">
      <dgm:prSet custT="1"/>
      <dgm:spPr/>
      <dgm:t>
        <a:bodyPr/>
        <a:lstStyle/>
        <a:p>
          <a:pPr>
            <a:lnSpc>
              <a:spcPct val="100000"/>
            </a:lnSpc>
            <a:defRPr b="1"/>
          </a:pPr>
          <a:r>
            <a:rPr lang="en-US" sz="3200">
              <a:latin typeface="Avenir Next LT Pro" panose="020B0504020202020204" pitchFamily="34" charset="77"/>
            </a:rPr>
            <a:t>Action Prediction</a:t>
          </a:r>
        </a:p>
      </dgm:t>
    </dgm:pt>
    <dgm:pt modelId="{604F9A53-68A8-4A89-A9E4-C84EA26774C8}" type="parTrans" cxnId="{54165B3E-0EB4-4EAF-9B8E-0B9ED67001AA}">
      <dgm:prSet/>
      <dgm:spPr/>
      <dgm:t>
        <a:bodyPr/>
        <a:lstStyle/>
        <a:p>
          <a:endParaRPr lang="en-US"/>
        </a:p>
      </dgm:t>
    </dgm:pt>
    <dgm:pt modelId="{1EA369D4-172F-4004-98AD-F33C50756831}" type="sibTrans" cxnId="{54165B3E-0EB4-4EAF-9B8E-0B9ED67001AA}">
      <dgm:prSet/>
      <dgm:spPr/>
      <dgm:t>
        <a:bodyPr/>
        <a:lstStyle/>
        <a:p>
          <a:endParaRPr lang="en-US"/>
        </a:p>
      </dgm:t>
    </dgm:pt>
    <dgm:pt modelId="{979A76D0-4E28-4BEC-BB26-909215C9577D}" type="pres">
      <dgm:prSet presAssocID="{AE50DEFB-E102-4257-97A9-31A5EAD5FEA4}" presName="root" presStyleCnt="0">
        <dgm:presLayoutVars>
          <dgm:dir/>
          <dgm:resizeHandles val="exact"/>
        </dgm:presLayoutVars>
      </dgm:prSet>
      <dgm:spPr/>
    </dgm:pt>
    <dgm:pt modelId="{E3165E5D-2E34-4327-9F04-F808DA2196BB}" type="pres">
      <dgm:prSet presAssocID="{97D6FFC2-4989-47DA-B1E3-97581671F723}" presName="compNode" presStyleCnt="0"/>
      <dgm:spPr/>
    </dgm:pt>
    <dgm:pt modelId="{C8966001-CDC8-48A3-B84A-12974E574291}" type="pres">
      <dgm:prSet presAssocID="{97D6FFC2-4989-47DA-B1E3-97581671F72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Bubble"/>
        </a:ext>
      </dgm:extLst>
    </dgm:pt>
    <dgm:pt modelId="{6BC97329-8781-4129-B112-5C0A5082DBCB}" type="pres">
      <dgm:prSet presAssocID="{97D6FFC2-4989-47DA-B1E3-97581671F723}" presName="iconSpace" presStyleCnt="0"/>
      <dgm:spPr/>
    </dgm:pt>
    <dgm:pt modelId="{84388782-BFD3-4F01-A189-99ED863082C7}" type="pres">
      <dgm:prSet presAssocID="{97D6FFC2-4989-47DA-B1E3-97581671F723}" presName="parTx" presStyleLbl="revTx" presStyleIdx="0" presStyleCnt="4">
        <dgm:presLayoutVars>
          <dgm:chMax val="0"/>
          <dgm:chPref val="0"/>
        </dgm:presLayoutVars>
      </dgm:prSet>
      <dgm:spPr/>
    </dgm:pt>
    <dgm:pt modelId="{1CB187CD-FCB0-40A3-B665-7157F177B115}" type="pres">
      <dgm:prSet presAssocID="{97D6FFC2-4989-47DA-B1E3-97581671F723}" presName="txSpace" presStyleCnt="0"/>
      <dgm:spPr/>
    </dgm:pt>
    <dgm:pt modelId="{07FD9B45-B9C0-4728-88A5-D8276E8C2CF9}" type="pres">
      <dgm:prSet presAssocID="{97D6FFC2-4989-47DA-B1E3-97581671F723}" presName="desTx" presStyleLbl="revTx" presStyleIdx="1" presStyleCnt="4">
        <dgm:presLayoutVars/>
      </dgm:prSet>
      <dgm:spPr/>
    </dgm:pt>
    <dgm:pt modelId="{41BC51B8-70CB-41D5-BED3-706BCC88BA5B}" type="pres">
      <dgm:prSet presAssocID="{1998E562-C114-411E-B126-78F188A65DF7}" presName="sibTrans" presStyleCnt="0"/>
      <dgm:spPr/>
    </dgm:pt>
    <dgm:pt modelId="{CF5DA85C-1B9E-4BF4-A2EB-48B4F15A3771}" type="pres">
      <dgm:prSet presAssocID="{71BEE873-E763-41A7-B5AE-6C07CD761BA6}" presName="compNode" presStyleCnt="0"/>
      <dgm:spPr/>
    </dgm:pt>
    <dgm:pt modelId="{707C48CD-F763-4A16-9014-D3021C8EA98B}" type="pres">
      <dgm:prSet presAssocID="{71BEE873-E763-41A7-B5AE-6C07CD761BA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pper board"/>
        </a:ext>
      </dgm:extLst>
    </dgm:pt>
    <dgm:pt modelId="{619C8DCD-1B56-4E39-852E-A438BC89154A}" type="pres">
      <dgm:prSet presAssocID="{71BEE873-E763-41A7-B5AE-6C07CD761BA6}" presName="iconSpace" presStyleCnt="0"/>
      <dgm:spPr/>
    </dgm:pt>
    <dgm:pt modelId="{F05A420C-D7CB-491C-B8F0-861D4E459C1E}" type="pres">
      <dgm:prSet presAssocID="{71BEE873-E763-41A7-B5AE-6C07CD761BA6}" presName="parTx" presStyleLbl="revTx" presStyleIdx="2" presStyleCnt="4">
        <dgm:presLayoutVars>
          <dgm:chMax val="0"/>
          <dgm:chPref val="0"/>
        </dgm:presLayoutVars>
      </dgm:prSet>
      <dgm:spPr/>
    </dgm:pt>
    <dgm:pt modelId="{D5412F26-9C60-440A-92F9-CE75178C2BE6}" type="pres">
      <dgm:prSet presAssocID="{71BEE873-E763-41A7-B5AE-6C07CD761BA6}" presName="txSpace" presStyleCnt="0"/>
      <dgm:spPr/>
    </dgm:pt>
    <dgm:pt modelId="{CFBBF08F-1697-4174-A749-A276924D3A09}" type="pres">
      <dgm:prSet presAssocID="{71BEE873-E763-41A7-B5AE-6C07CD761BA6}" presName="desTx" presStyleLbl="revTx" presStyleIdx="3" presStyleCnt="4">
        <dgm:presLayoutVars/>
      </dgm:prSet>
      <dgm:spPr/>
    </dgm:pt>
  </dgm:ptLst>
  <dgm:cxnLst>
    <dgm:cxn modelId="{90749901-3AA3-492B-991B-00B60514CBCB}" srcId="{AE50DEFB-E102-4257-97A9-31A5EAD5FEA4}" destId="{97D6FFC2-4989-47DA-B1E3-97581671F723}" srcOrd="0" destOrd="0" parTransId="{DFB78044-E355-40B9-87E0-20958BC7F016}" sibTransId="{1998E562-C114-411E-B126-78F188A65DF7}"/>
    <dgm:cxn modelId="{54165B3E-0EB4-4EAF-9B8E-0B9ED67001AA}" srcId="{AE50DEFB-E102-4257-97A9-31A5EAD5FEA4}" destId="{71BEE873-E763-41A7-B5AE-6C07CD761BA6}" srcOrd="1" destOrd="0" parTransId="{604F9A53-68A8-4A89-A9E4-C84EA26774C8}" sibTransId="{1EA369D4-172F-4004-98AD-F33C50756831}"/>
    <dgm:cxn modelId="{CFFBBB82-7A6F-B048-AB74-E2031D0A4D44}" type="presOf" srcId="{97D6FFC2-4989-47DA-B1E3-97581671F723}" destId="{84388782-BFD3-4F01-A189-99ED863082C7}" srcOrd="0" destOrd="0" presId="urn:microsoft.com/office/officeart/2018/5/layout/CenteredIconLabelDescriptionList"/>
    <dgm:cxn modelId="{55555E86-4C9D-AA4F-A7EC-D80B68C6C663}" type="presOf" srcId="{71BEE873-E763-41A7-B5AE-6C07CD761BA6}" destId="{F05A420C-D7CB-491C-B8F0-861D4E459C1E}" srcOrd="0" destOrd="0" presId="urn:microsoft.com/office/officeart/2018/5/layout/CenteredIconLabelDescriptionList"/>
    <dgm:cxn modelId="{255C59E3-CA3E-FC4B-B1C5-EB1BC2812866}" type="presOf" srcId="{AE50DEFB-E102-4257-97A9-31A5EAD5FEA4}" destId="{979A76D0-4E28-4BEC-BB26-909215C9577D}" srcOrd="0" destOrd="0" presId="urn:microsoft.com/office/officeart/2018/5/layout/CenteredIconLabelDescriptionList"/>
    <dgm:cxn modelId="{13508B5C-87FD-8742-992E-88CEDA99183B}" type="presParOf" srcId="{979A76D0-4E28-4BEC-BB26-909215C9577D}" destId="{E3165E5D-2E34-4327-9F04-F808DA2196BB}" srcOrd="0" destOrd="0" presId="urn:microsoft.com/office/officeart/2018/5/layout/CenteredIconLabelDescriptionList"/>
    <dgm:cxn modelId="{631A94BD-F094-324E-AD75-6833ACB432B9}" type="presParOf" srcId="{E3165E5D-2E34-4327-9F04-F808DA2196BB}" destId="{C8966001-CDC8-48A3-B84A-12974E574291}" srcOrd="0" destOrd="0" presId="urn:microsoft.com/office/officeart/2018/5/layout/CenteredIconLabelDescriptionList"/>
    <dgm:cxn modelId="{75A592CB-B704-2842-AF25-EBB6C67E0D27}" type="presParOf" srcId="{E3165E5D-2E34-4327-9F04-F808DA2196BB}" destId="{6BC97329-8781-4129-B112-5C0A5082DBCB}" srcOrd="1" destOrd="0" presId="urn:microsoft.com/office/officeart/2018/5/layout/CenteredIconLabelDescriptionList"/>
    <dgm:cxn modelId="{EE915BB5-615B-9F41-BD26-F7DE1CDF1F87}" type="presParOf" srcId="{E3165E5D-2E34-4327-9F04-F808DA2196BB}" destId="{84388782-BFD3-4F01-A189-99ED863082C7}" srcOrd="2" destOrd="0" presId="urn:microsoft.com/office/officeart/2018/5/layout/CenteredIconLabelDescriptionList"/>
    <dgm:cxn modelId="{11B3A3F6-DEB4-B446-BBB8-4B6E27B5F49E}" type="presParOf" srcId="{E3165E5D-2E34-4327-9F04-F808DA2196BB}" destId="{1CB187CD-FCB0-40A3-B665-7157F177B115}" srcOrd="3" destOrd="0" presId="urn:microsoft.com/office/officeart/2018/5/layout/CenteredIconLabelDescriptionList"/>
    <dgm:cxn modelId="{00AC1E7D-2CD6-004C-9EA4-D2B971D78888}" type="presParOf" srcId="{E3165E5D-2E34-4327-9F04-F808DA2196BB}" destId="{07FD9B45-B9C0-4728-88A5-D8276E8C2CF9}" srcOrd="4" destOrd="0" presId="urn:microsoft.com/office/officeart/2018/5/layout/CenteredIconLabelDescriptionList"/>
    <dgm:cxn modelId="{E22D8531-8F8E-C44C-9594-967A35BD1610}" type="presParOf" srcId="{979A76D0-4E28-4BEC-BB26-909215C9577D}" destId="{41BC51B8-70CB-41D5-BED3-706BCC88BA5B}" srcOrd="1" destOrd="0" presId="urn:microsoft.com/office/officeart/2018/5/layout/CenteredIconLabelDescriptionList"/>
    <dgm:cxn modelId="{F517D2A8-B292-5844-B020-E4C47B1179EF}" type="presParOf" srcId="{979A76D0-4E28-4BEC-BB26-909215C9577D}" destId="{CF5DA85C-1B9E-4BF4-A2EB-48B4F15A3771}" srcOrd="2" destOrd="0" presId="urn:microsoft.com/office/officeart/2018/5/layout/CenteredIconLabelDescriptionList"/>
    <dgm:cxn modelId="{D32ED47D-FB9B-8E48-BBFF-3CA778B6E58C}" type="presParOf" srcId="{CF5DA85C-1B9E-4BF4-A2EB-48B4F15A3771}" destId="{707C48CD-F763-4A16-9014-D3021C8EA98B}" srcOrd="0" destOrd="0" presId="urn:microsoft.com/office/officeart/2018/5/layout/CenteredIconLabelDescriptionList"/>
    <dgm:cxn modelId="{6F0365EA-1C2C-784C-A689-C5D3523531B6}" type="presParOf" srcId="{CF5DA85C-1B9E-4BF4-A2EB-48B4F15A3771}" destId="{619C8DCD-1B56-4E39-852E-A438BC89154A}" srcOrd="1" destOrd="0" presId="urn:microsoft.com/office/officeart/2018/5/layout/CenteredIconLabelDescriptionList"/>
    <dgm:cxn modelId="{28372325-AF6F-1044-9C42-FB1D708AF5F4}" type="presParOf" srcId="{CF5DA85C-1B9E-4BF4-A2EB-48B4F15A3771}" destId="{F05A420C-D7CB-491C-B8F0-861D4E459C1E}" srcOrd="2" destOrd="0" presId="urn:microsoft.com/office/officeart/2018/5/layout/CenteredIconLabelDescriptionList"/>
    <dgm:cxn modelId="{56F738D5-3B9F-F849-8FA4-F13471DD78C6}" type="presParOf" srcId="{CF5DA85C-1B9E-4BF4-A2EB-48B4F15A3771}" destId="{D5412F26-9C60-440A-92F9-CE75178C2BE6}" srcOrd="3" destOrd="0" presId="urn:microsoft.com/office/officeart/2018/5/layout/CenteredIconLabelDescriptionList"/>
    <dgm:cxn modelId="{6852C15F-A421-C344-A283-867A0A5A95D7}" type="presParOf" srcId="{CF5DA85C-1B9E-4BF4-A2EB-48B4F15A3771}" destId="{CFBBF08F-1697-4174-A749-A276924D3A09}"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66001-CDC8-48A3-B84A-12974E574291}">
      <dsp:nvSpPr>
        <dsp:cNvPr id="0" name=""/>
        <dsp:cNvSpPr/>
      </dsp:nvSpPr>
      <dsp:spPr>
        <a:xfrm>
          <a:off x="1962444" y="0"/>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388782-BFD3-4F01-A189-99ED863082C7}">
      <dsp:nvSpPr>
        <dsp:cNvPr id="0" name=""/>
        <dsp:cNvSpPr/>
      </dsp:nvSpPr>
      <dsp:spPr>
        <a:xfrm>
          <a:off x="559815" y="1636226"/>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latin typeface="Avenir Next LT Pro" panose="020B0504020202020204" pitchFamily="34" charset="77"/>
            </a:rPr>
            <a:t>Situated Dialogue</a:t>
          </a:r>
        </a:p>
      </dsp:txBody>
      <dsp:txXfrm>
        <a:off x="559815" y="1636226"/>
        <a:ext cx="4315781" cy="647367"/>
      </dsp:txXfrm>
    </dsp:sp>
    <dsp:sp modelId="{07FD9B45-B9C0-4728-88A5-D8276E8C2CF9}">
      <dsp:nvSpPr>
        <dsp:cNvPr id="0" name=""/>
        <dsp:cNvSpPr/>
      </dsp:nvSpPr>
      <dsp:spPr>
        <a:xfrm>
          <a:off x="559815" y="2342060"/>
          <a:ext cx="4315781" cy="581269"/>
        </a:xfrm>
        <a:prstGeom prst="rect">
          <a:avLst/>
        </a:prstGeom>
        <a:noFill/>
        <a:ln>
          <a:noFill/>
        </a:ln>
        <a:effectLst/>
      </dsp:spPr>
      <dsp:style>
        <a:lnRef idx="0">
          <a:scrgbClr r="0" g="0" b="0"/>
        </a:lnRef>
        <a:fillRef idx="0">
          <a:scrgbClr r="0" g="0" b="0"/>
        </a:fillRef>
        <a:effectRef idx="0">
          <a:scrgbClr r="0" g="0" b="0"/>
        </a:effectRef>
        <a:fontRef idx="minor"/>
      </dsp:style>
    </dsp:sp>
    <dsp:sp modelId="{707C48CD-F763-4A16-9014-D3021C8EA98B}">
      <dsp:nvSpPr>
        <dsp:cNvPr id="0" name=""/>
        <dsp:cNvSpPr/>
      </dsp:nvSpPr>
      <dsp:spPr>
        <a:xfrm>
          <a:off x="7033487" y="0"/>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5A420C-D7CB-491C-B8F0-861D4E459C1E}">
      <dsp:nvSpPr>
        <dsp:cNvPr id="0" name=""/>
        <dsp:cNvSpPr/>
      </dsp:nvSpPr>
      <dsp:spPr>
        <a:xfrm>
          <a:off x="5630858" y="1636226"/>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latin typeface="Avenir Next LT Pro" panose="020B0504020202020204" pitchFamily="34" charset="77"/>
            </a:rPr>
            <a:t>Action Prediction</a:t>
          </a:r>
        </a:p>
      </dsp:txBody>
      <dsp:txXfrm>
        <a:off x="5630858" y="1636226"/>
        <a:ext cx="4315781" cy="647367"/>
      </dsp:txXfrm>
    </dsp:sp>
    <dsp:sp modelId="{CFBBF08F-1697-4174-A749-A276924D3A09}">
      <dsp:nvSpPr>
        <dsp:cNvPr id="0" name=""/>
        <dsp:cNvSpPr/>
      </dsp:nvSpPr>
      <dsp:spPr>
        <a:xfrm>
          <a:off x="5630858" y="2342060"/>
          <a:ext cx="4315781" cy="58126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C18CD-5019-F04B-A98F-A2541310F876}" type="datetimeFigureOut">
              <a:rPr lang="en-US" smtClean="0"/>
              <a:t>6/23/20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AB290-C189-BB4A-8E20-EA2DB3C56781}" type="slidenum">
              <a:rPr lang="en-US" smtClean="0"/>
              <a:t>‹#›</a:t>
            </a:fld>
            <a:endParaRPr lang="en-US"/>
          </a:p>
        </p:txBody>
      </p:sp>
    </p:spTree>
    <p:extLst>
      <p:ext uri="{BB962C8B-B14F-4D97-AF65-F5344CB8AC3E}">
        <p14:creationId xmlns:p14="http://schemas.microsoft.com/office/powerpoint/2010/main" val="269875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Hello everyone. I am Prashant Jayannavar and I’ll be presenting our paper “</a:t>
            </a:r>
            <a:r>
              <a:rPr lang="en-US" sz="1200" b="1"/>
              <a:t>Learning to execute instructions </a:t>
            </a:r>
            <a:br>
              <a:rPr lang="en-US" sz="1200" b="1"/>
            </a:br>
            <a:r>
              <a:rPr lang="en-US" sz="1200" b="1"/>
              <a:t>in a Minecraft dialogue</a:t>
            </a:r>
            <a:r>
              <a:rPr lang="en-US"/>
              <a:t>”. This is work done jointly with Anjali Narayan-Chen and Julia Hockenmaier at the </a:t>
            </a:r>
            <a:r>
              <a:rPr lang="en-US" sz="1200"/>
              <a:t>University of Illinois at Urbana-Champaign.</a:t>
            </a:r>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1</a:t>
            </a:fld>
            <a:endParaRPr lang="en-US"/>
          </a:p>
        </p:txBody>
      </p:sp>
    </p:spTree>
    <p:extLst>
      <p:ext uri="{BB962C8B-B14F-4D97-AF65-F5344CB8AC3E}">
        <p14:creationId xmlns:p14="http://schemas.microsoft.com/office/powerpoint/2010/main" val="3270212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Some instructions require a lot of blocks to be placed</a:t>
            </a:r>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10</a:t>
            </a:fld>
            <a:endParaRPr lang="en-US"/>
          </a:p>
        </p:txBody>
      </p:sp>
    </p:spTree>
    <p:extLst>
      <p:ext uri="{BB962C8B-B14F-4D97-AF65-F5344CB8AC3E}">
        <p14:creationId xmlns:p14="http://schemas.microsoft.com/office/powerpoint/2010/main" val="1439401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Some instructions require a lot of blocks to be placed</a:t>
            </a:r>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11</a:t>
            </a:fld>
            <a:endParaRPr lang="en-US"/>
          </a:p>
        </p:txBody>
      </p:sp>
    </p:spTree>
    <p:extLst>
      <p:ext uri="{BB962C8B-B14F-4D97-AF65-F5344CB8AC3E}">
        <p14:creationId xmlns:p14="http://schemas.microsoft.com/office/powerpoint/2010/main" val="2884200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Some instructions require a lot of blocks to be placed</a:t>
            </a:r>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12</a:t>
            </a:fld>
            <a:endParaRPr lang="en-US"/>
          </a:p>
        </p:txBody>
      </p:sp>
    </p:spTree>
    <p:extLst>
      <p:ext uri="{BB962C8B-B14F-4D97-AF65-F5344CB8AC3E}">
        <p14:creationId xmlns:p14="http://schemas.microsoft.com/office/powerpoint/2010/main" val="1934894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Floating structures can also be built by removing supporting blocks</a:t>
            </a:r>
          </a:p>
        </p:txBody>
      </p:sp>
      <p:sp>
        <p:nvSpPr>
          <p:cNvPr id="4" name="Slide Number Placeholder 3"/>
          <p:cNvSpPr>
            <a:spLocks noGrp="1"/>
          </p:cNvSpPr>
          <p:nvPr>
            <p:ph type="sldNum" sz="quarter" idx="5"/>
          </p:nvPr>
        </p:nvSpPr>
        <p:spPr/>
        <p:txBody>
          <a:bodyPr/>
          <a:lstStyle/>
          <a:p>
            <a:fld id="{DE6AB290-C189-BB4A-8E20-EA2DB3C56781}" type="slidenum">
              <a:rPr lang="en-US" smtClean="0"/>
              <a:t>13</a:t>
            </a:fld>
            <a:endParaRPr lang="en-US"/>
          </a:p>
        </p:txBody>
      </p:sp>
    </p:spTree>
    <p:extLst>
      <p:ext uri="{BB962C8B-B14F-4D97-AF65-F5344CB8AC3E}">
        <p14:creationId xmlns:p14="http://schemas.microsoft.com/office/powerpoint/2010/main" val="3042279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Floating structures can also be built by removing supporting blocks</a:t>
            </a:r>
          </a:p>
        </p:txBody>
      </p:sp>
      <p:sp>
        <p:nvSpPr>
          <p:cNvPr id="4" name="Slide Number Placeholder 3"/>
          <p:cNvSpPr>
            <a:spLocks noGrp="1"/>
          </p:cNvSpPr>
          <p:nvPr>
            <p:ph type="sldNum" sz="quarter" idx="5"/>
          </p:nvPr>
        </p:nvSpPr>
        <p:spPr/>
        <p:txBody>
          <a:bodyPr/>
          <a:lstStyle/>
          <a:p>
            <a:fld id="{DE6AB290-C189-BB4A-8E20-EA2DB3C56781}" type="slidenum">
              <a:rPr lang="en-US" smtClean="0"/>
              <a:t>14</a:t>
            </a:fld>
            <a:endParaRPr lang="en-US"/>
          </a:p>
        </p:txBody>
      </p:sp>
    </p:spTree>
    <p:extLst>
      <p:ext uri="{BB962C8B-B14F-4D97-AF65-F5344CB8AC3E}">
        <p14:creationId xmlns:p14="http://schemas.microsoft.com/office/powerpoint/2010/main" val="3539873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Floating structures can also be built by removing supporting blocks</a:t>
            </a:r>
          </a:p>
        </p:txBody>
      </p:sp>
      <p:sp>
        <p:nvSpPr>
          <p:cNvPr id="4" name="Slide Number Placeholder 3"/>
          <p:cNvSpPr>
            <a:spLocks noGrp="1"/>
          </p:cNvSpPr>
          <p:nvPr>
            <p:ph type="sldNum" sz="quarter" idx="5"/>
          </p:nvPr>
        </p:nvSpPr>
        <p:spPr/>
        <p:txBody>
          <a:bodyPr/>
          <a:lstStyle/>
          <a:p>
            <a:fld id="{DE6AB290-C189-BB4A-8E20-EA2DB3C56781}" type="slidenum">
              <a:rPr lang="en-US" smtClean="0"/>
              <a:t>15</a:t>
            </a:fld>
            <a:endParaRPr lang="en-US"/>
          </a:p>
        </p:txBody>
      </p:sp>
    </p:spTree>
    <p:extLst>
      <p:ext uri="{BB962C8B-B14F-4D97-AF65-F5344CB8AC3E}">
        <p14:creationId xmlns:p14="http://schemas.microsoft.com/office/powerpoint/2010/main" val="825753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Floating structures can also be built by removing supporting blocks</a:t>
            </a:r>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16</a:t>
            </a:fld>
            <a:endParaRPr lang="en-US"/>
          </a:p>
        </p:txBody>
      </p:sp>
    </p:spTree>
    <p:extLst>
      <p:ext uri="{BB962C8B-B14F-4D97-AF65-F5344CB8AC3E}">
        <p14:creationId xmlns:p14="http://schemas.microsoft.com/office/powerpoint/2010/main" val="1360677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Generally, humans perform this task with high accuracy</a:t>
            </a:r>
          </a:p>
        </p:txBody>
      </p:sp>
      <p:sp>
        <p:nvSpPr>
          <p:cNvPr id="4" name="Slide Number Placeholder 3"/>
          <p:cNvSpPr>
            <a:spLocks noGrp="1"/>
          </p:cNvSpPr>
          <p:nvPr>
            <p:ph type="sldNum" sz="quarter" idx="5"/>
          </p:nvPr>
        </p:nvSpPr>
        <p:spPr/>
        <p:txBody>
          <a:bodyPr/>
          <a:lstStyle/>
          <a:p>
            <a:fld id="{DE6AB290-C189-BB4A-8E20-EA2DB3C56781}" type="slidenum">
              <a:rPr lang="en-US" smtClean="0"/>
              <a:t>17</a:t>
            </a:fld>
            <a:endParaRPr lang="en-US"/>
          </a:p>
        </p:txBody>
      </p:sp>
    </p:spTree>
    <p:extLst>
      <p:ext uri="{BB962C8B-B14F-4D97-AF65-F5344CB8AC3E}">
        <p14:creationId xmlns:p14="http://schemas.microsoft.com/office/powerpoint/2010/main" val="2386178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Generally, humans perform this task with high accuracy</a:t>
            </a:r>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18</a:t>
            </a:fld>
            <a:endParaRPr lang="en-US"/>
          </a:p>
        </p:txBody>
      </p:sp>
    </p:spTree>
    <p:extLst>
      <p:ext uri="{BB962C8B-B14F-4D97-AF65-F5344CB8AC3E}">
        <p14:creationId xmlns:p14="http://schemas.microsoft.com/office/powerpoint/2010/main" val="838455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Generally, humans perform this task with high accuracy</a:t>
            </a:r>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19</a:t>
            </a:fld>
            <a:endParaRPr lang="en-US"/>
          </a:p>
        </p:txBody>
      </p:sp>
    </p:spTree>
    <p:extLst>
      <p:ext uri="{BB962C8B-B14F-4D97-AF65-F5344CB8AC3E}">
        <p14:creationId xmlns:p14="http://schemas.microsoft.com/office/powerpoint/2010/main" val="1610548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interested in human-robot collaboration where robots can #1 have a </a:t>
            </a:r>
            <a:r>
              <a:rPr lang="en-US">
                <a:cs typeface="Calibri Light"/>
              </a:rPr>
              <a:t>dialogue with humans about the physical world</a:t>
            </a:r>
            <a:endParaRPr lang="en-US" b="1"/>
          </a:p>
          <a:p>
            <a:r>
              <a:rPr lang="en-US"/>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#2 </a:t>
            </a:r>
            <a:r>
              <a:rPr lang="en-US" b="1">
                <a:cs typeface="Calibri Light"/>
              </a:rPr>
              <a:t>can execute instructions </a:t>
            </a:r>
            <a:r>
              <a:rPr lang="en-US">
                <a:cs typeface="Calibri Light"/>
              </a:rPr>
              <a:t>in the physical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Light"/>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Light"/>
              </a:rPr>
              <a:t>To make progress towards this goal in an inexpensive way and to simplify experimentation,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Light"/>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Light"/>
              </a:rPr>
              <a:t>… we use the popular video game Minecraft which provides a simulated 3D environment for </a:t>
            </a:r>
            <a:r>
              <a:rPr lang="en-US" b="1">
                <a:cs typeface="Calibri Light"/>
              </a:rPr>
              <a:t>construction </a:t>
            </a:r>
            <a:r>
              <a:rPr lang="en-US">
                <a:cs typeface="Calibri Light"/>
              </a:rPr>
              <a:t>and navigation. </a:t>
            </a:r>
            <a:endParaRPr lang="en-US"/>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2</a:t>
            </a:fld>
            <a:endParaRPr lang="en-US"/>
          </a:p>
        </p:txBody>
      </p:sp>
    </p:spTree>
    <p:extLst>
      <p:ext uri="{BB962C8B-B14F-4D97-AF65-F5344CB8AC3E}">
        <p14:creationId xmlns:p14="http://schemas.microsoft.com/office/powerpoint/2010/main" val="873197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introduced this </a:t>
            </a:r>
            <a:r>
              <a:rPr lang="en-US" sz="1200">
                <a:latin typeface="Avenir Next LT Pro" panose="020B0504020202020204" pitchFamily="34" charset="77"/>
              </a:rPr>
              <a:t>Collaborative Building Task</a:t>
            </a:r>
            <a:r>
              <a:rPr lang="en-US"/>
              <a:t> and a corresponding dataset last year.</a:t>
            </a:r>
          </a:p>
          <a:p>
            <a:r>
              <a:rPr lang="en-US"/>
              <a:t>c</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Minecraft Dialogue Corpus contains 500 odd human-human dialogues </a:t>
            </a:r>
            <a:r>
              <a:rPr lang="en-US" sz="1200">
                <a:latin typeface="Avenir Next LT Pro" panose="020B0504020202020204" pitchFamily="34" charset="77"/>
              </a:rPr>
              <a:t>&amp; game logs.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venir Next LT Pro" panose="020B0504020202020204" pitchFamily="34" charset="77"/>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venir Next LT Pro" panose="020B050402020202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venir Next LT Pro" panose="020B0504020202020204" pitchFamily="34" charset="77"/>
              </a:rPr>
              <a:t>In that paper, we also defined an Architect utterance generation task and proposed neural baselines for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venir Next LT Pro" panose="020B0504020202020204" pitchFamily="34" charset="77"/>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venir Next LT Pro" panose="020B050402020202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venir Next LT Pro" panose="020B0504020202020204" pitchFamily="34" charset="77"/>
              </a:rPr>
              <a:t>In this work, we now focus on the Builder.</a:t>
            </a:r>
          </a:p>
          <a:p>
            <a:endParaRPr lang="en-US"/>
          </a:p>
        </p:txBody>
      </p:sp>
      <p:sp>
        <p:nvSpPr>
          <p:cNvPr id="4" name="Slide Number Placeholder 3"/>
          <p:cNvSpPr>
            <a:spLocks noGrp="1"/>
          </p:cNvSpPr>
          <p:nvPr>
            <p:ph type="sldNum" sz="quarter" idx="5"/>
          </p:nvPr>
        </p:nvSpPr>
        <p:spPr/>
        <p:txBody>
          <a:bodyPr/>
          <a:lstStyle/>
          <a:p>
            <a:fld id="{2186C3A9-F329-834F-B0AC-0FFCE3CC0D17}" type="slidenum">
              <a:rPr lang="en-US" smtClean="0"/>
              <a:t>20</a:t>
            </a:fld>
            <a:endParaRPr lang="en-US"/>
          </a:p>
        </p:txBody>
      </p:sp>
    </p:spTree>
    <p:extLst>
      <p:ext uri="{BB962C8B-B14F-4D97-AF65-F5344CB8AC3E}">
        <p14:creationId xmlns:p14="http://schemas.microsoft.com/office/powerpoint/2010/main" val="3571931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can see some of the actual structures in our dataset.</a:t>
            </a:r>
          </a:p>
        </p:txBody>
      </p:sp>
      <p:sp>
        <p:nvSpPr>
          <p:cNvPr id="4" name="Slide Number Placeholder 3"/>
          <p:cNvSpPr>
            <a:spLocks noGrp="1"/>
          </p:cNvSpPr>
          <p:nvPr>
            <p:ph type="sldNum" sz="quarter" idx="5"/>
          </p:nvPr>
        </p:nvSpPr>
        <p:spPr/>
        <p:txBody>
          <a:bodyPr/>
          <a:lstStyle/>
          <a:p>
            <a:fld id="{2186C3A9-F329-834F-B0AC-0FFCE3CC0D17}" type="slidenum">
              <a:rPr lang="en-US" smtClean="0"/>
              <a:t>21</a:t>
            </a:fld>
            <a:endParaRPr lang="en-US"/>
          </a:p>
        </p:txBody>
      </p:sp>
    </p:spTree>
    <p:extLst>
      <p:ext uri="{BB962C8B-B14F-4D97-AF65-F5344CB8AC3E}">
        <p14:creationId xmlns:p14="http://schemas.microsoft.com/office/powerpoint/2010/main" val="1965578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paper, we introduce the Builder Action Prediction Task. The task here is to </a:t>
            </a:r>
            <a:r>
              <a:rPr lang="en-US" sz="1200"/>
              <a:t>predict the </a:t>
            </a:r>
            <a:r>
              <a:rPr lang="en-US" sz="1200" b="1"/>
              <a:t>sequence of actions </a:t>
            </a:r>
            <a:r>
              <a:rPr lang="en-US" sz="1200"/>
              <a:t>(block placements or removals) that a Builder performed at a particular point in a human-human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 if our input were something like this point in the game where the Architect instructs the Builder to build a </a:t>
            </a:r>
            <a:r>
              <a:rPr lang="en-US" sz="1200" err="1"/>
              <a:t>v-shape</a:t>
            </a:r>
            <a:r>
              <a:rPr lang="en-US" sz="120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 our output should be the action sequence that leads to THIS structure.</a:t>
            </a:r>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22</a:t>
            </a:fld>
            <a:endParaRPr lang="en-US"/>
          </a:p>
        </p:txBody>
      </p:sp>
    </p:spTree>
    <p:extLst>
      <p:ext uri="{BB962C8B-B14F-4D97-AF65-F5344CB8AC3E}">
        <p14:creationId xmlns:p14="http://schemas.microsoft.com/office/powerpoint/2010/main" val="257212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So why is this task challenging and interesting?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From a situated dialogue point of view, understanding instructions in this domain requires dialogue and world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Architect instructions may not be limited to a single utterance but can be spread across turns.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The Builder’s perspective is constantly changing, thus changing the meaning of spatial relations.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And so is the environment due to actions taken by the Builder.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From an action prediction point of view, we have a large action space of 7000 odd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Our domain also allows for floating blocks, which </a:t>
            </a:r>
            <a:r>
              <a:rPr lang="en-US" sz="1200" kern="1200">
                <a:latin typeface="Avenir Next LT Pro" panose="020B0504020202020204" pitchFamily="34" charset="77"/>
              </a:rPr>
              <a:t>require nonmonotonic action sequences where placement is followed by removal.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rgbClr val="000000"/>
                </a:solidFill>
                <a:latin typeface="Avenir Next LT Pro" panose="020B0504020202020204" pitchFamily="34" charset="77"/>
                <a:cs typeface="Calibri Light" panose="020F0302020204030204" pitchFamily="34" charset="0"/>
              </a:rPr>
              <a:t>c</a:t>
            </a:r>
            <a:endParaRPr lang="en-US" sz="120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venir Next LT Pro" panose="020B0504020202020204" pitchFamily="34" charset="77"/>
              </a:rPr>
              <a:t>Furthermore, training</a:t>
            </a:r>
            <a:r>
              <a:rPr lang="en-US" sz="1200" b="0" kern="1200">
                <a:latin typeface="Avenir Next LT Pro" panose="020B0504020202020204" pitchFamily="34" charset="77"/>
              </a:rPr>
              <a:t> sequences in our data can get</a:t>
            </a:r>
            <a:r>
              <a:rPr lang="en-US" b="0">
                <a:latin typeface="Avenir Next LT Pro" panose="020B0504020202020204" pitchFamily="34" charset="77"/>
              </a:rPr>
              <a:t> noisy as humans</a:t>
            </a:r>
            <a:r>
              <a:rPr lang="en-US" sz="1200" b="0" kern="1200">
                <a:latin typeface="Avenir Next LT Pro" panose="020B0504020202020204" pitchFamily="34" charset="77"/>
              </a:rPr>
              <a:t> are</a:t>
            </a:r>
            <a:r>
              <a:rPr lang="en-US" b="0">
                <a:latin typeface="Avenir Next LT Pro" panose="020B0504020202020204" pitchFamily="34" charset="77"/>
              </a:rPr>
              <a:t> </a:t>
            </a:r>
            <a:r>
              <a:rPr lang="en-US" sz="1200" b="0" kern="1200">
                <a:latin typeface="Avenir Next LT Pro" panose="020B0504020202020204" pitchFamily="34" charset="77"/>
              </a:rPr>
              <a:t>prone to mistakes and misunderstanding.</a:t>
            </a:r>
            <a:endParaRPr lang="en-US" sz="120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Light" panose="020F0302020204030204" pitchFamily="34" charset="0"/>
                <a:cs typeface="Calibri Light" panose="020F0302020204030204" pitchFamily="34" charset="0"/>
              </a:rPr>
              <a:t>// Lack of easily identifiable referents</a:t>
            </a:r>
          </a:p>
          <a:p>
            <a:endParaRPr lang="en-US"/>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23</a:t>
            </a:fld>
            <a:endParaRPr lang="en-US"/>
          </a:p>
        </p:txBody>
      </p:sp>
    </p:spTree>
    <p:extLst>
      <p:ext uri="{BB962C8B-B14F-4D97-AF65-F5344CB8AC3E}">
        <p14:creationId xmlns:p14="http://schemas.microsoft.com/office/powerpoint/2010/main" val="2704580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 us now take a look at the models we develop for this task. Our model is an </a:t>
            </a:r>
            <a:r>
              <a:rPr lang="en-US" sz="1200"/>
              <a:t>encoder-decoder network with a GRU backbone.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It takes as input the game history as a sequence of tokens…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 and the world state as a 3D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decoder starts decoding by being fed a special START token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…and generates a sequence of actions token in a recurrent fashion. The world state is also updated at every time step during this process. -- CLICK (Generation continues) CLICK -- until we generate the STOP token.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DE6AB290-C189-BB4A-8E20-EA2DB3C56781}" type="slidenum">
              <a:rPr lang="en-US" smtClean="0"/>
              <a:t>24</a:t>
            </a:fld>
            <a:endParaRPr lang="en-US"/>
          </a:p>
        </p:txBody>
      </p:sp>
    </p:spTree>
    <p:extLst>
      <p:ext uri="{BB962C8B-B14F-4D97-AF65-F5344CB8AC3E}">
        <p14:creationId xmlns:p14="http://schemas.microsoft.com/office/powerpoint/2010/main" val="2439535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 us now take a look at the models we develop for this task. Our model is an </a:t>
            </a:r>
            <a:r>
              <a:rPr lang="en-US" sz="1200"/>
              <a:t>encoder-decoder network with a GRU backbone.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It takes as input the game history as a sequence of tokens…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 and the world state as a 3D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decoder starts decoding by being fed a special START token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…and generates a sequence of actions token in a recurrent fashion. The world state is also updated at every time step during this process. -- CLICK (Generation continues) CLICK -- until we generate the STOP token.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DE6AB290-C189-BB4A-8E20-EA2DB3C56781}" type="slidenum">
              <a:rPr lang="en-US" smtClean="0"/>
              <a:t>25</a:t>
            </a:fld>
            <a:endParaRPr lang="en-US"/>
          </a:p>
        </p:txBody>
      </p:sp>
    </p:spTree>
    <p:extLst>
      <p:ext uri="{BB962C8B-B14F-4D97-AF65-F5344CB8AC3E}">
        <p14:creationId xmlns:p14="http://schemas.microsoft.com/office/powerpoint/2010/main" val="1200335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 us now take a look at the models we develop for this task. Our model is an </a:t>
            </a:r>
            <a:r>
              <a:rPr lang="en-US" sz="1200"/>
              <a:t>encoder-decoder network with a GRU backbone.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It takes as input the game history as a sequence of tokens…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 and the world state as a 3D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decoder starts decoding by being fed a special START token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…and generates a sequence of actions token in a recurrent fashion. The world state is also updated at every time step during this process. -- CLICK (Generation continues) CLICK -- until we generate the STOP token.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DE6AB290-C189-BB4A-8E20-EA2DB3C56781}" type="slidenum">
              <a:rPr lang="en-US" smtClean="0"/>
              <a:t>26</a:t>
            </a:fld>
            <a:endParaRPr lang="en-US"/>
          </a:p>
        </p:txBody>
      </p:sp>
    </p:spTree>
    <p:extLst>
      <p:ext uri="{BB962C8B-B14F-4D97-AF65-F5344CB8AC3E}">
        <p14:creationId xmlns:p14="http://schemas.microsoft.com/office/powerpoint/2010/main" val="23869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 us now take a look at the models we develop for this task. Our model is an </a:t>
            </a:r>
            <a:r>
              <a:rPr lang="en-US" sz="1200"/>
              <a:t>encoder-decoder network with a GRU backbone.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It takes as input the game history as a sequence of tokens…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 and the world state as a 3D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decoder starts decoding by being fed a special START token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…and generates a sequence of actions token in a recurrent fashion. The world state is also updated at every time step during this process. -- CLICK (Generation continues) CLICK -- until we generate the STOP token.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DE6AB290-C189-BB4A-8E20-EA2DB3C56781}" type="slidenum">
              <a:rPr lang="en-US" smtClean="0"/>
              <a:t>27</a:t>
            </a:fld>
            <a:endParaRPr lang="en-US"/>
          </a:p>
        </p:txBody>
      </p:sp>
    </p:spTree>
    <p:extLst>
      <p:ext uri="{BB962C8B-B14F-4D97-AF65-F5344CB8AC3E}">
        <p14:creationId xmlns:p14="http://schemas.microsoft.com/office/powerpoint/2010/main" val="1218084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 us now take a look at the models we develop for this task. Our model is an </a:t>
            </a:r>
            <a:r>
              <a:rPr lang="en-US" sz="1200"/>
              <a:t>encoder-decoder network with a GRU backbone.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It takes as input the game history as a sequence of tokens…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 and the world state as a 3D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decoder starts decoding by being fed a special START token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…and generates a sequence of actions token in a recurrent fashion. The world state is also updated at every time step during this process. -- CLICK (Generation continues) CLICK -- until we generate the STOP token.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DE6AB290-C189-BB4A-8E20-EA2DB3C56781}" type="slidenum">
              <a:rPr lang="en-US" smtClean="0"/>
              <a:t>28</a:t>
            </a:fld>
            <a:endParaRPr lang="en-US"/>
          </a:p>
        </p:txBody>
      </p:sp>
    </p:spTree>
    <p:extLst>
      <p:ext uri="{BB962C8B-B14F-4D97-AF65-F5344CB8AC3E}">
        <p14:creationId xmlns:p14="http://schemas.microsoft.com/office/powerpoint/2010/main" val="1368614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us now take a slightly closer look at our model components.</a:t>
            </a:r>
          </a:p>
          <a:p>
            <a:r>
              <a:rPr lang="en-US"/>
              <a:t>We encode game history </a:t>
            </a:r>
            <a:r>
              <a:rPr lang="en-US" sz="1200"/>
              <a:t>as a flat sequence of tokens </a:t>
            </a:r>
            <a:r>
              <a:rPr lang="en-US"/>
              <a:t>using a GRU encoder</a:t>
            </a:r>
            <a:r>
              <a:rPr lang="en-US" sz="1200"/>
              <a:t> to produce a vector encoding of it.</a:t>
            </a:r>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29</a:t>
            </a:fld>
            <a:endParaRPr lang="en-US"/>
          </a:p>
        </p:txBody>
      </p:sp>
    </p:spTree>
    <p:extLst>
      <p:ext uri="{BB962C8B-B14F-4D97-AF65-F5344CB8AC3E}">
        <p14:creationId xmlns:p14="http://schemas.microsoft.com/office/powerpoint/2010/main" val="257611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t>More specifically, we use the previously proposed Minecraft Collaborative Building Task. It is a two-player game between an Architect and a Builder, where the Architect is shown a target structure …</a:t>
            </a:r>
            <a:br>
              <a:rPr lang="en-US" b="0"/>
            </a:br>
            <a:endParaRPr lang="en-US" b="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t>SLIDE – c, c, c, … (UNTIL rotations)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t>Let us look at an example of how humans perform this task … </a:t>
            </a:r>
          </a:p>
        </p:txBody>
      </p:sp>
      <p:sp>
        <p:nvSpPr>
          <p:cNvPr id="4" name="Slide Number Placeholder 3"/>
          <p:cNvSpPr>
            <a:spLocks noGrp="1"/>
          </p:cNvSpPr>
          <p:nvPr>
            <p:ph type="sldNum" sz="quarter" idx="5"/>
          </p:nvPr>
        </p:nvSpPr>
        <p:spPr/>
        <p:txBody>
          <a:bodyPr/>
          <a:lstStyle/>
          <a:p>
            <a:fld id="{DE6AB290-C189-BB4A-8E20-EA2DB3C56781}" type="slidenum">
              <a:rPr lang="en-US" smtClean="0"/>
              <a:t>3</a:t>
            </a:fld>
            <a:endParaRPr lang="en-US"/>
          </a:p>
        </p:txBody>
      </p:sp>
    </p:spTree>
    <p:extLst>
      <p:ext uri="{BB962C8B-B14F-4D97-AF65-F5344CB8AC3E}">
        <p14:creationId xmlns:p14="http://schemas.microsoft.com/office/powerpoint/2010/main" val="64291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experiment with three schemes to encode game history.</a:t>
            </a:r>
          </a:p>
          <a:p>
            <a:r>
              <a:rPr lang="en-US"/>
              <a:t>Scheme H1 encodes the Architect’s last utterance and any following Builder utterances.</a:t>
            </a:r>
          </a:p>
          <a:p>
            <a:r>
              <a:rPr lang="en-US"/>
              <a:t>And here is an example. On the left, we can see how much history was encoded under this scheme. On the right, the greyed structure is what existed from before. And the 2 red blocks are the actions to be predicted. The Architect intends to replicate on the other side of the tower, the two greyed out floating blocks on it’s right. But as we can see, just the last Architect utterance may not be enough context to understand what is to be done here. We may need to refer back to previous utterances as well as previous Builder actions.</a:t>
            </a:r>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30</a:t>
            </a:fld>
            <a:endParaRPr lang="en-US"/>
          </a:p>
        </p:txBody>
      </p:sp>
    </p:spTree>
    <p:extLst>
      <p:ext uri="{BB962C8B-B14F-4D97-AF65-F5344CB8AC3E}">
        <p14:creationId xmlns:p14="http://schemas.microsoft.com/office/powerpoint/2010/main" val="131463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scheme H2, we try to alleviate this problem a bit by encoding all utterances after </a:t>
            </a:r>
            <a:r>
              <a:rPr lang="en-US" b="0"/>
              <a:t>the Builder’s</a:t>
            </a:r>
            <a:r>
              <a:rPr lang="en-US"/>
              <a:t> penultimate action sequence. We see that we now have some more context by adding in the utterance in red to the game history.</a:t>
            </a:r>
            <a:endParaRPr lang="en-US" b="1"/>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31</a:t>
            </a:fld>
            <a:endParaRPr lang="en-US"/>
          </a:p>
        </p:txBody>
      </p:sp>
    </p:spTree>
    <p:extLst>
      <p:ext uri="{BB962C8B-B14F-4D97-AF65-F5344CB8AC3E}">
        <p14:creationId xmlns:p14="http://schemas.microsoft.com/office/powerpoint/2010/main" val="440109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take this further in scheme H3 which basically interleaves the utterances of H2 with a token representation of </a:t>
            </a:r>
            <a:r>
              <a:rPr lang="en-US" b="0"/>
              <a:t>the Builder’s</a:t>
            </a:r>
            <a:r>
              <a:rPr lang="en-US"/>
              <a:t> last action sequence. The history now is far more informative. It tells us more about what needs to be replicated when the Architect says “and the same thing on the other side”.</a:t>
            </a:r>
          </a:p>
        </p:txBody>
      </p:sp>
      <p:sp>
        <p:nvSpPr>
          <p:cNvPr id="4" name="Slide Number Placeholder 3"/>
          <p:cNvSpPr>
            <a:spLocks noGrp="1"/>
          </p:cNvSpPr>
          <p:nvPr>
            <p:ph type="sldNum" sz="quarter" idx="5"/>
          </p:nvPr>
        </p:nvSpPr>
        <p:spPr/>
        <p:txBody>
          <a:bodyPr/>
          <a:lstStyle/>
          <a:p>
            <a:fld id="{DE6AB290-C189-BB4A-8E20-EA2DB3C56781}" type="slidenum">
              <a:rPr lang="en-US" smtClean="0"/>
              <a:t>32</a:t>
            </a:fld>
            <a:endParaRPr lang="en-US"/>
          </a:p>
        </p:txBody>
      </p:sp>
    </p:spTree>
    <p:extLst>
      <p:ext uri="{BB962C8B-B14F-4D97-AF65-F5344CB8AC3E}">
        <p14:creationId xmlns:p14="http://schemas.microsoft.com/office/powerpoint/2010/main" val="4211202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Moving on to the world state encoder…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3D CNN-based encoder that encodes the world state at each time step of the decoding process. It takes as input the 11 by 9 by 11 3D grid where every grid cell is </a:t>
            </a:r>
            <a:r>
              <a:rPr lang="en-US" sz="1200"/>
              <a:t>represented as a 7-dimensional 1-hot vector of its block color (including an element in there for the case when a cell is empty).</a:t>
            </a:r>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33</a:t>
            </a:fld>
            <a:endParaRPr lang="en-US"/>
          </a:p>
        </p:txBody>
      </p:sp>
    </p:spTree>
    <p:extLst>
      <p:ext uri="{BB962C8B-B14F-4D97-AF65-F5344CB8AC3E}">
        <p14:creationId xmlns:p14="http://schemas.microsoft.com/office/powerpoint/2010/main" val="1645891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enrich the world state representation further by encoding history of past actions taken. The key observation here is that </a:t>
            </a:r>
            <a:r>
              <a:rPr lang="en-US" sz="1200"/>
              <a:t>actions that follow each other often affect adjacent grid cells. And this motivates the need to encode information about the most recent Builder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We do so by assigning weights to actions in the action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such that the last 5 actions get weights from 1 through 5 (from the least to the most recent).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All others are weighted 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br>
              <a:rPr lang="en-US" sz="1200"/>
            </a:b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And every cell gets the weight alpha of the last action that happened there. We simply concatenate this extra feature to the cell’s vector representation.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b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34</a:t>
            </a:fld>
            <a:endParaRPr lang="en-US"/>
          </a:p>
        </p:txBody>
      </p:sp>
    </p:spTree>
    <p:extLst>
      <p:ext uri="{BB962C8B-B14F-4D97-AF65-F5344CB8AC3E}">
        <p14:creationId xmlns:p14="http://schemas.microsoft.com/office/powerpoint/2010/main" val="3635471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Additionally, we encode the Builder’s perspective, i.e., the Builder’s position and orientation. This is motivated by the observation that </a:t>
            </a:r>
            <a:r>
              <a:rPr lang="en-US" sz="1200"/>
              <a:t>spatial relations in instructions (e.g. </a:t>
            </a:r>
            <a:r>
              <a:rPr lang="en-US" sz="1200" i="1"/>
              <a:t>“left”, “right”,</a:t>
            </a:r>
            <a:r>
              <a:rPr lang="en-US" sz="1200" b="1" i="1"/>
              <a:t> </a:t>
            </a:r>
            <a:r>
              <a:rPr lang="en-US" sz="1200" b="0" i="0"/>
              <a:t>etc.</a:t>
            </a:r>
            <a:r>
              <a:rPr lang="en-US" sz="1200" i="1"/>
              <a:t>)  </a:t>
            </a:r>
            <a:r>
              <a:rPr lang="en-US" sz="1200"/>
              <a:t>often</a:t>
            </a:r>
            <a:r>
              <a:rPr lang="en-US" sz="1200" i="1"/>
              <a:t> </a:t>
            </a:r>
            <a:r>
              <a:rPr lang="en-US" sz="1200"/>
              <a:t>depend on the </a:t>
            </a:r>
            <a:r>
              <a:rPr lang="en-US" sz="1200" b="0"/>
              <a:t>Builder</a:t>
            </a:r>
            <a:r>
              <a:rPr lang="en-US" sz="1200"/>
              <a:t>’s current perspective.</a:t>
            </a:r>
          </a:p>
          <a:p>
            <a:pPr marL="0" indent="0">
              <a:buNone/>
            </a:pPr>
            <a:r>
              <a:rPr lang="en-US" sz="1200"/>
              <a:t>c</a:t>
            </a:r>
          </a:p>
          <a:p>
            <a:pPr marL="0" indent="0">
              <a:buNone/>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We, thus, need to be able to represent the world from the Builder’s point of view. We do so by computing perspective coordinates for every cell. Intuitively, this is equivalent to centering the origin at the Builder’s position and aligning the axes according to the Builder’s orientation.</a:t>
            </a:r>
          </a:p>
          <a:p>
            <a:pPr marL="0" indent="0">
              <a:buNone/>
            </a:pPr>
            <a:r>
              <a:rPr lang="en-US" sz="1200"/>
              <a:t>c</a:t>
            </a:r>
          </a:p>
          <a:p>
            <a:pPr marL="0" indent="0">
              <a:buNone/>
            </a:pPr>
            <a:endParaRPr lang="en-US" sz="1200"/>
          </a:p>
          <a:p>
            <a:pPr marL="0" indent="0">
              <a:buNone/>
            </a:pPr>
            <a:r>
              <a:rPr lang="en-US" sz="1200"/>
              <a:t>Given a cell and it’s absolute coordinates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 we compute it’s relative coordinates </a:t>
            </a:r>
            <a:r>
              <a:rPr lang="en-US" sz="1200" err="1"/>
              <a:t>wrt</a:t>
            </a:r>
            <a:r>
              <a:rPr lang="en-US" sz="1200"/>
              <a:t> the Builder’s current </a:t>
            </a:r>
            <a:r>
              <a:rPr lang="en-US" sz="1200" err="1"/>
              <a:t>x,y,z</a:t>
            </a:r>
            <a:r>
              <a:rPr lang="en-US" sz="1200"/>
              <a:t> position and orientation (in terms of pitch and yaw angles). We then simply concatenate them as extra features to the cell’s vector representation.</a:t>
            </a:r>
          </a:p>
        </p:txBody>
      </p:sp>
      <p:sp>
        <p:nvSpPr>
          <p:cNvPr id="4" name="Slide Number Placeholder 3"/>
          <p:cNvSpPr>
            <a:spLocks noGrp="1"/>
          </p:cNvSpPr>
          <p:nvPr>
            <p:ph type="sldNum" sz="quarter" idx="5"/>
          </p:nvPr>
        </p:nvSpPr>
        <p:spPr/>
        <p:txBody>
          <a:bodyPr/>
          <a:lstStyle/>
          <a:p>
            <a:fld id="{DE6AB290-C189-BB4A-8E20-EA2DB3C56781}" type="slidenum">
              <a:rPr lang="en-US" smtClean="0"/>
              <a:t>35</a:t>
            </a:fld>
            <a:endParaRPr lang="en-US"/>
          </a:p>
        </p:txBody>
      </p:sp>
    </p:spTree>
    <p:extLst>
      <p:ext uri="{BB962C8B-B14F-4D97-AF65-F5344CB8AC3E}">
        <p14:creationId xmlns:p14="http://schemas.microsoft.com/office/powerpoint/2010/main" val="3509151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action sequence decoder predicts a single action per timestep.</a:t>
            </a:r>
          </a:p>
          <a:p>
            <a:r>
              <a:rPr lang="en-US"/>
              <a:t>c</a:t>
            </a:r>
          </a:p>
          <a:p>
            <a:endParaRPr lang="en-US"/>
          </a:p>
          <a:p>
            <a:r>
              <a:rPr lang="en-US"/>
              <a:t>It consists of a GRU backbone conditioned on the game history. The input to the GRU is an 11-dimensional vector of the action taken at the last timestep. The vector encodes the action type (placement or removal), block color, and absolute </a:t>
            </a:r>
            <a:r>
              <a:rPr lang="en-US" err="1"/>
              <a:t>xyz</a:t>
            </a:r>
            <a:r>
              <a:rPr lang="en-US"/>
              <a:t> coordinates of the cell where the action took place.</a:t>
            </a:r>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36</a:t>
            </a:fld>
            <a:endParaRPr lang="en-US"/>
          </a:p>
        </p:txBody>
      </p:sp>
    </p:spTree>
    <p:extLst>
      <p:ext uri="{BB962C8B-B14F-4D97-AF65-F5344CB8AC3E}">
        <p14:creationId xmlns:p14="http://schemas.microsoft.com/office/powerpoint/2010/main" val="1741476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CNN-based action predictor is conditioned on this context as well as the world state at that time</a:t>
            </a:r>
          </a:p>
        </p:txBody>
      </p:sp>
      <p:sp>
        <p:nvSpPr>
          <p:cNvPr id="4" name="Slide Number Placeholder 3"/>
          <p:cNvSpPr>
            <a:spLocks noGrp="1"/>
          </p:cNvSpPr>
          <p:nvPr>
            <p:ph type="sldNum" sz="quarter" idx="5"/>
          </p:nvPr>
        </p:nvSpPr>
        <p:spPr/>
        <p:txBody>
          <a:bodyPr/>
          <a:lstStyle/>
          <a:p>
            <a:fld id="{DE6AB290-C189-BB4A-8E20-EA2DB3C56781}" type="slidenum">
              <a:rPr lang="en-US" smtClean="0"/>
              <a:t>37</a:t>
            </a:fld>
            <a:endParaRPr lang="en-US"/>
          </a:p>
        </p:txBody>
      </p:sp>
    </p:spTree>
    <p:extLst>
      <p:ext uri="{BB962C8B-B14F-4D97-AF65-F5344CB8AC3E}">
        <p14:creationId xmlns:p14="http://schemas.microsoft.com/office/powerpoint/2010/main" val="632592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STOP token predictor, conditioned on the action predictor context, generates a score for the STOP token that signals the end of the sequence.</a:t>
            </a:r>
          </a:p>
          <a:p>
            <a:r>
              <a:rPr lang="en-US"/>
              <a:t>c</a:t>
            </a:r>
          </a:p>
          <a:p>
            <a:endParaRPr lang="en-US"/>
          </a:p>
          <a:p>
            <a:r>
              <a:rPr lang="en-US"/>
              <a:t>The final prediction concatenates outputs of these two modules, followed by a </a:t>
            </a:r>
            <a:r>
              <a:rPr lang="en-US" err="1"/>
              <a:t>softmax</a:t>
            </a:r>
            <a:r>
              <a:rPr lang="en-US"/>
              <a:t>, to produce a distribution over all possible actions in the grid and the STOP action. --  PAUSE -- This concludes the overview of our models.</a:t>
            </a:r>
          </a:p>
        </p:txBody>
      </p:sp>
      <p:sp>
        <p:nvSpPr>
          <p:cNvPr id="4" name="Slide Number Placeholder 3"/>
          <p:cNvSpPr>
            <a:spLocks noGrp="1"/>
          </p:cNvSpPr>
          <p:nvPr>
            <p:ph type="sldNum" sz="quarter" idx="5"/>
          </p:nvPr>
        </p:nvSpPr>
        <p:spPr/>
        <p:txBody>
          <a:bodyPr/>
          <a:lstStyle/>
          <a:p>
            <a:fld id="{DE6AB290-C189-BB4A-8E20-EA2DB3C56781}" type="slidenum">
              <a:rPr lang="en-US" smtClean="0"/>
              <a:t>38</a:t>
            </a:fld>
            <a:endParaRPr lang="en-US"/>
          </a:p>
        </p:txBody>
      </p:sp>
    </p:spTree>
    <p:extLst>
      <p:ext uri="{BB962C8B-B14F-4D97-AF65-F5344CB8AC3E}">
        <p14:creationId xmlns:p14="http://schemas.microsoft.com/office/powerpoint/2010/main" val="1574111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our dataset is relatively small, we can perform the following transformations to augment our training data.</a:t>
            </a:r>
          </a:p>
          <a:p>
            <a:r>
              <a:rPr lang="en-US" dirty="0"/>
              <a:t>c</a:t>
            </a:r>
          </a:p>
          <a:p>
            <a:endParaRPr lang="en-US" dirty="0"/>
          </a:p>
          <a:p>
            <a:r>
              <a:rPr lang="en-US" dirty="0"/>
              <a:t>First, we can permute colors in the world and in the dialogue. For example, here blue has become orange, red has become purple, etc.</a:t>
            </a:r>
          </a:p>
          <a:p>
            <a:r>
              <a:rPr lang="en-US" dirty="0"/>
              <a:t>c</a:t>
            </a:r>
          </a:p>
          <a:p>
            <a:endParaRPr lang="en-US" dirty="0"/>
          </a:p>
          <a:p>
            <a:r>
              <a:rPr lang="en-US" dirty="0"/>
              <a:t>Then, we can rotate the built structure. We do the same for the Builder in order to preserve relative spatial relations between the Builder and the structure. </a:t>
            </a:r>
          </a:p>
          <a:p>
            <a:r>
              <a:rPr lang="en-US" dirty="0"/>
              <a:t>c</a:t>
            </a:r>
          </a:p>
          <a:p>
            <a:endParaRPr lang="en-US" dirty="0"/>
          </a:p>
          <a:p>
            <a:r>
              <a:rPr lang="en-US" dirty="0"/>
              <a:t>And we can replace words and phrases with synonyms.</a:t>
            </a:r>
          </a:p>
        </p:txBody>
      </p:sp>
      <p:sp>
        <p:nvSpPr>
          <p:cNvPr id="4" name="Slide Number Placeholder 3"/>
          <p:cNvSpPr>
            <a:spLocks noGrp="1"/>
          </p:cNvSpPr>
          <p:nvPr>
            <p:ph type="sldNum" sz="quarter" idx="5"/>
          </p:nvPr>
        </p:nvSpPr>
        <p:spPr/>
        <p:txBody>
          <a:bodyPr/>
          <a:lstStyle/>
          <a:p>
            <a:fld id="{DE6AB290-C189-BB4A-8E20-EA2DB3C56781}" type="slidenum">
              <a:rPr lang="en-US" smtClean="0"/>
              <a:t>39</a:t>
            </a:fld>
            <a:endParaRPr lang="en-US"/>
          </a:p>
        </p:txBody>
      </p:sp>
    </p:spTree>
    <p:extLst>
      <p:ext uri="{BB962C8B-B14F-4D97-AF65-F5344CB8AC3E}">
        <p14:creationId xmlns:p14="http://schemas.microsoft.com/office/powerpoint/2010/main" val="37303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Architect gives instructions </a:t>
            </a:r>
          </a:p>
        </p:txBody>
      </p:sp>
      <p:sp>
        <p:nvSpPr>
          <p:cNvPr id="4" name="Slide Number Placeholder 3"/>
          <p:cNvSpPr>
            <a:spLocks noGrp="1"/>
          </p:cNvSpPr>
          <p:nvPr>
            <p:ph type="sldNum" sz="quarter" idx="5"/>
          </p:nvPr>
        </p:nvSpPr>
        <p:spPr/>
        <p:txBody>
          <a:bodyPr/>
          <a:lstStyle/>
          <a:p>
            <a:fld id="{DE6AB290-C189-BB4A-8E20-EA2DB3C56781}" type="slidenum">
              <a:rPr lang="en-US" smtClean="0"/>
              <a:t>4</a:t>
            </a:fld>
            <a:endParaRPr lang="en-US"/>
          </a:p>
        </p:txBody>
      </p:sp>
    </p:spTree>
    <p:extLst>
      <p:ext uri="{BB962C8B-B14F-4D97-AF65-F5344CB8AC3E}">
        <p14:creationId xmlns:p14="http://schemas.microsoft.com/office/powerpoint/2010/main" val="1608719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evaluate our systems automatically using an F1 score over net actions. Net actions ignore the order of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They also ignore blocks that were placed &amp; removed in the same sequence.</a:t>
            </a:r>
          </a:p>
        </p:txBody>
      </p:sp>
      <p:sp>
        <p:nvSpPr>
          <p:cNvPr id="4" name="Slide Number Placeholder 3"/>
          <p:cNvSpPr>
            <a:spLocks noGrp="1"/>
          </p:cNvSpPr>
          <p:nvPr>
            <p:ph type="sldNum" sz="quarter" idx="5"/>
          </p:nvPr>
        </p:nvSpPr>
        <p:spPr/>
        <p:txBody>
          <a:bodyPr/>
          <a:lstStyle/>
          <a:p>
            <a:fld id="{DE6AB290-C189-BB4A-8E20-EA2DB3C56781}" type="slidenum">
              <a:rPr lang="en-US" smtClean="0"/>
              <a:t>40</a:t>
            </a:fld>
            <a:endParaRPr lang="en-US"/>
          </a:p>
        </p:txBody>
      </p:sp>
    </p:spTree>
    <p:extLst>
      <p:ext uri="{BB962C8B-B14F-4D97-AF65-F5344CB8AC3E}">
        <p14:creationId xmlns:p14="http://schemas.microsoft.com/office/powerpoint/2010/main" val="22036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evaluate our systems automatically using an F1 score over net actions. Net actions ignore the order of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They also ignore blocks that were placed &amp; removed in the same sequence.</a:t>
            </a:r>
          </a:p>
        </p:txBody>
      </p:sp>
      <p:sp>
        <p:nvSpPr>
          <p:cNvPr id="4" name="Slide Number Placeholder 3"/>
          <p:cNvSpPr>
            <a:spLocks noGrp="1"/>
          </p:cNvSpPr>
          <p:nvPr>
            <p:ph type="sldNum" sz="quarter" idx="5"/>
          </p:nvPr>
        </p:nvSpPr>
        <p:spPr/>
        <p:txBody>
          <a:bodyPr/>
          <a:lstStyle/>
          <a:p>
            <a:fld id="{DE6AB290-C189-BB4A-8E20-EA2DB3C56781}" type="slidenum">
              <a:rPr lang="en-US" smtClean="0"/>
              <a:t>41</a:t>
            </a:fld>
            <a:endParaRPr lang="en-US"/>
          </a:p>
        </p:txBody>
      </p:sp>
    </p:spTree>
    <p:extLst>
      <p:ext uri="{BB962C8B-B14F-4D97-AF65-F5344CB8AC3E}">
        <p14:creationId xmlns:p14="http://schemas.microsoft.com/office/powerpoint/2010/main" val="51524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Specifically (CLICK CLICK), we compute a micro-averaged F1 over net actions in the ground truth sequence and the model’s predicted sequence</a:t>
            </a:r>
          </a:p>
        </p:txBody>
      </p:sp>
      <p:sp>
        <p:nvSpPr>
          <p:cNvPr id="4" name="Slide Number Placeholder 3"/>
          <p:cNvSpPr>
            <a:spLocks noGrp="1"/>
          </p:cNvSpPr>
          <p:nvPr>
            <p:ph type="sldNum" sz="quarter" idx="5"/>
          </p:nvPr>
        </p:nvSpPr>
        <p:spPr/>
        <p:txBody>
          <a:bodyPr/>
          <a:lstStyle/>
          <a:p>
            <a:fld id="{DE6AB290-C189-BB4A-8E20-EA2DB3C56781}" type="slidenum">
              <a:rPr lang="en-US" smtClean="0"/>
              <a:t>42</a:t>
            </a:fld>
            <a:endParaRPr lang="en-US"/>
          </a:p>
        </p:txBody>
      </p:sp>
    </p:spTree>
    <p:extLst>
      <p:ext uri="{BB962C8B-B14F-4D97-AF65-F5344CB8AC3E}">
        <p14:creationId xmlns:p14="http://schemas.microsoft.com/office/powerpoint/2010/main" val="2556075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train our models on 3700 training examples …</a:t>
            </a:r>
          </a:p>
          <a:p>
            <a:r>
              <a:rPr lang="en-US"/>
              <a:t>c</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using cross entropy loss and generate sequences using greedy decoding.</a:t>
            </a:r>
          </a:p>
          <a:p>
            <a:r>
              <a:rPr lang="en-US"/>
              <a:t>c</a:t>
            </a:r>
          </a:p>
          <a:p>
            <a:endParaRPr lang="en-US"/>
          </a:p>
          <a:p>
            <a:r>
              <a:rPr lang="en-US"/>
              <a:t>Let us now take a look at our models’ performance.</a:t>
            </a:r>
          </a:p>
          <a:p>
            <a:r>
              <a:rPr lang="en-US"/>
              <a:t>The rows correspond to various world state representations and the columns to the various game history schemes. Our most basic model in the red cell achieves an F1 of 11.8. Whereas, the best one in green achieves 19.7.</a:t>
            </a:r>
          </a:p>
          <a:p>
            <a:r>
              <a:rPr lang="en-US"/>
              <a:t>c</a:t>
            </a:r>
          </a:p>
          <a:p>
            <a:endParaRPr lang="en-US"/>
          </a:p>
          <a:p>
            <a:r>
              <a:rPr lang="en-US"/>
              <a:t>In general, our richer game history schemes work better with H3 being better than H2 which is in turn better than H1. We only consider H3 when training models on augmented data.</a:t>
            </a:r>
          </a:p>
        </p:txBody>
      </p:sp>
      <p:sp>
        <p:nvSpPr>
          <p:cNvPr id="4" name="Slide Number Placeholder 3"/>
          <p:cNvSpPr>
            <a:spLocks noGrp="1"/>
          </p:cNvSpPr>
          <p:nvPr>
            <p:ph type="sldNum" sz="quarter" idx="5"/>
          </p:nvPr>
        </p:nvSpPr>
        <p:spPr/>
        <p:txBody>
          <a:bodyPr/>
          <a:lstStyle/>
          <a:p>
            <a:fld id="{DE6AB290-C189-BB4A-8E20-EA2DB3C56781}" type="slidenum">
              <a:rPr lang="en-US" smtClean="0"/>
              <a:t>43</a:t>
            </a:fld>
            <a:endParaRPr lang="en-US"/>
          </a:p>
        </p:txBody>
      </p:sp>
    </p:spTree>
    <p:extLst>
      <p:ext uri="{BB962C8B-B14F-4D97-AF65-F5344CB8AC3E}">
        <p14:creationId xmlns:p14="http://schemas.microsoft.com/office/powerpoint/2010/main" val="1501226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
            </a:r>
          </a:p>
          <a:p>
            <a:endParaRPr lang="en-US"/>
          </a:p>
          <a:p>
            <a:r>
              <a:rPr lang="en-US"/>
              <a:t>By augmenting the data to 4x it's original size, our performance goes up to 21.2 as shown in green.</a:t>
            </a:r>
          </a:p>
          <a:p>
            <a:r>
              <a:rPr lang="en-US"/>
              <a:t>c</a:t>
            </a:r>
          </a:p>
          <a:p>
            <a:endParaRPr lang="en-US"/>
          </a:p>
          <a:p>
            <a:r>
              <a:rPr lang="en-US"/>
              <a:t>And we also see that perspective coordinates help once we use data augmentation.</a:t>
            </a:r>
          </a:p>
          <a:p>
            <a:r>
              <a:rPr lang="en-US"/>
              <a:t>Our best model thus uses our richest world state and game history representations as well as data augmentation.</a:t>
            </a:r>
          </a:p>
        </p:txBody>
      </p:sp>
      <p:sp>
        <p:nvSpPr>
          <p:cNvPr id="4" name="Slide Number Placeholder 3"/>
          <p:cNvSpPr>
            <a:spLocks noGrp="1"/>
          </p:cNvSpPr>
          <p:nvPr>
            <p:ph type="sldNum" sz="quarter" idx="5"/>
          </p:nvPr>
        </p:nvSpPr>
        <p:spPr/>
        <p:txBody>
          <a:bodyPr/>
          <a:lstStyle/>
          <a:p>
            <a:fld id="{DE6AB290-C189-BB4A-8E20-EA2DB3C56781}" type="slidenum">
              <a:rPr lang="en-US" smtClean="0"/>
              <a:t>44</a:t>
            </a:fld>
            <a:endParaRPr lang="en-US"/>
          </a:p>
        </p:txBody>
      </p:sp>
    </p:spTree>
    <p:extLst>
      <p:ext uri="{BB962C8B-B14F-4D97-AF65-F5344CB8AC3E}">
        <p14:creationId xmlns:p14="http://schemas.microsoft.com/office/powerpoint/2010/main" val="1466851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Now let’s look at some examples of what our best model does. Here is the initial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And this was the preceding dialogue. </a:t>
            </a:r>
            <a:r>
              <a:rPr lang="en-US" sz="1200" b="0" kern="1200">
                <a:solidFill>
                  <a:schemeClr val="tx1"/>
                </a:solidFill>
                <a:effectLst/>
                <a:latin typeface="+mn-lt"/>
                <a:ea typeface="+mn-ea"/>
                <a:cs typeface="+mn-cs"/>
              </a:rPr>
              <a:t>The Builder </a:t>
            </a:r>
            <a:r>
              <a:rPr lang="en-US" sz="1200" kern="1200">
                <a:solidFill>
                  <a:schemeClr val="tx1"/>
                </a:solidFill>
                <a:effectLst/>
                <a:latin typeface="+mn-lt"/>
                <a:ea typeface="+mn-ea"/>
                <a:cs typeface="+mn-cs"/>
              </a:rPr>
              <a:t>had just placed the two blocks atop the ends of the row of 3 blocks to create a </a:t>
            </a:r>
            <a:r>
              <a:rPr lang="en-US" sz="1200" i="1" kern="1200">
                <a:solidFill>
                  <a:schemeClr val="tx1"/>
                </a:solidFill>
                <a:effectLst/>
                <a:latin typeface="+mn-lt"/>
                <a:ea typeface="+mn-ea"/>
                <a:cs typeface="+mn-cs"/>
              </a:rPr>
              <a:t>U</a:t>
            </a:r>
            <a:r>
              <a:rPr lang="en-US"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Now let us look at what the model does. The model can indeed interpret </a:t>
            </a:r>
            <a:r>
              <a:rPr lang="en-US" sz="1200" i="1" kern="1200">
                <a:solidFill>
                  <a:schemeClr val="tx1"/>
                </a:solidFill>
                <a:effectLst/>
                <a:latin typeface="+mn-lt"/>
                <a:ea typeface="+mn-ea"/>
                <a:cs typeface="+mn-cs"/>
              </a:rPr>
              <a:t>“do it one more time” </a:t>
            </a:r>
            <a:r>
              <a:rPr lang="en-US" sz="1200" kern="1200">
                <a:solidFill>
                  <a:schemeClr val="tx1"/>
                </a:solidFill>
                <a:effectLst/>
                <a:latin typeface="+mn-lt"/>
                <a:ea typeface="+mn-ea"/>
                <a:cs typeface="+mn-cs"/>
              </a:rPr>
              <a:t>and extends the </a:t>
            </a:r>
            <a:r>
              <a:rPr lang="en-US" sz="1200" i="1" kern="1200">
                <a:solidFill>
                  <a:schemeClr val="tx1"/>
                </a:solidFill>
                <a:effectLst/>
                <a:latin typeface="+mn-lt"/>
                <a:ea typeface="+mn-ea"/>
                <a:cs typeface="+mn-cs"/>
              </a:rPr>
              <a:t>U </a:t>
            </a:r>
            <a:r>
              <a:rPr lang="en-US" sz="1200" kern="1200">
                <a:solidFill>
                  <a:schemeClr val="tx1"/>
                </a:solidFill>
                <a:effectLst/>
                <a:latin typeface="+mn-lt"/>
                <a:ea typeface="+mn-ea"/>
                <a:cs typeface="+mn-cs"/>
              </a:rPr>
              <a:t>upwards by placing two more blocks.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And this is consistent with what the human Builder did.</a:t>
            </a:r>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45</a:t>
            </a:fld>
            <a:endParaRPr lang="en-US"/>
          </a:p>
        </p:txBody>
      </p:sp>
    </p:spTree>
    <p:extLst>
      <p:ext uri="{BB962C8B-B14F-4D97-AF65-F5344CB8AC3E}">
        <p14:creationId xmlns:p14="http://schemas.microsoft.com/office/powerpoint/2010/main" val="1654916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example is more complex. Over the course of some back-and-forth dialogue with the </a:t>
            </a:r>
            <a:r>
              <a:rPr lang="en-US" sz="1200" b="0" kern="1200">
                <a:solidFill>
                  <a:schemeClr val="tx1"/>
                </a:solidFill>
                <a:effectLst/>
                <a:latin typeface="+mn-lt"/>
                <a:ea typeface="+mn-ea"/>
                <a:cs typeface="+mn-cs"/>
              </a:rPr>
              <a:t>Architect</a:t>
            </a:r>
            <a:r>
              <a:rPr lang="en-US" sz="1200" kern="1200">
                <a:solidFill>
                  <a:schemeClr val="tx1"/>
                </a:solidFill>
                <a:effectLst/>
                <a:latin typeface="+mn-lt"/>
                <a:ea typeface="+mn-ea"/>
                <a:cs typeface="+mn-cs"/>
              </a:rPr>
              <a:t>, the </a:t>
            </a:r>
            <a:r>
              <a:rPr lang="en-US" sz="1200" b="0" kern="1200">
                <a:solidFill>
                  <a:schemeClr val="tx1"/>
                </a:solidFill>
                <a:effectLst/>
                <a:latin typeface="+mn-lt"/>
                <a:ea typeface="+mn-ea"/>
                <a:cs typeface="+mn-cs"/>
              </a:rPr>
              <a:t>Builder </a:t>
            </a:r>
            <a:r>
              <a:rPr lang="en-US" sz="1200" kern="1200">
                <a:solidFill>
                  <a:schemeClr val="tx1"/>
                </a:solidFill>
                <a:effectLst/>
                <a:latin typeface="+mn-lt"/>
                <a:ea typeface="+mn-ea"/>
                <a:cs typeface="+mn-cs"/>
              </a:rPr>
              <a:t>has just built the leftmost 2 yellow blocks -- CLICK -- of the left yellow row.</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Now let us look at what the model does. Our model interprets </a:t>
            </a:r>
            <a:r>
              <a:rPr lang="en-US" sz="1200" i="1" kern="1200">
                <a:solidFill>
                  <a:schemeClr val="tx1"/>
                </a:solidFill>
                <a:effectLst/>
                <a:latin typeface="+mn-lt"/>
                <a:ea typeface="+mn-ea"/>
                <a:cs typeface="+mn-cs"/>
              </a:rPr>
              <a:t>“do the same on the other side” </a:t>
            </a:r>
            <a:r>
              <a:rPr lang="en-US" sz="1200" kern="1200">
                <a:solidFill>
                  <a:schemeClr val="tx1"/>
                </a:solidFill>
                <a:effectLst/>
                <a:latin typeface="+mn-lt"/>
                <a:ea typeface="+mn-ea"/>
                <a:cs typeface="+mn-cs"/>
              </a:rPr>
              <a:t>as placing another 2 yellow blocks, but places them in the wrong location.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t>
            </a:r>
          </a:p>
          <a:p>
            <a:r>
              <a:rPr lang="en-US" sz="1200" kern="1200">
                <a:solidFill>
                  <a:schemeClr val="tx1"/>
                </a:solidFill>
                <a:effectLst/>
                <a:latin typeface="+mn-lt"/>
                <a:ea typeface="+mn-ea"/>
                <a:cs typeface="+mn-cs"/>
              </a:rPr>
              <a:t>pause</a:t>
            </a:r>
          </a:p>
          <a:p>
            <a:r>
              <a:rPr lang="en-US" sz="1200" kern="1200">
                <a:solidFill>
                  <a:schemeClr val="tx1"/>
                </a:solidFill>
                <a:effectLst/>
                <a:latin typeface="+mn-lt"/>
                <a:ea typeface="+mn-ea"/>
                <a:cs typeface="+mn-cs"/>
              </a:rPr>
              <a:t>c</a:t>
            </a:r>
          </a:p>
          <a:p>
            <a:r>
              <a:rPr lang="en-US" sz="1200" kern="1200">
                <a:solidFill>
                  <a:schemeClr val="tx1"/>
                </a:solidFill>
                <a:effectLst/>
                <a:latin typeface="+mn-lt"/>
                <a:ea typeface="+mn-ea"/>
                <a:cs typeface="+mn-cs"/>
              </a:rPr>
              <a:t>c</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Whereas, the human </a:t>
            </a:r>
            <a:r>
              <a:rPr lang="en-US" sz="1200" b="0" kern="1200">
                <a:solidFill>
                  <a:schemeClr val="tx1"/>
                </a:solidFill>
                <a:effectLst/>
                <a:latin typeface="+mn-lt"/>
                <a:ea typeface="+mn-ea"/>
                <a:cs typeface="+mn-cs"/>
              </a:rPr>
              <a:t>Builder </a:t>
            </a:r>
            <a:r>
              <a:rPr lang="en-US" sz="1200" kern="1200">
                <a:solidFill>
                  <a:schemeClr val="tx1"/>
                </a:solidFill>
                <a:effectLst/>
                <a:latin typeface="+mn-lt"/>
                <a:ea typeface="+mn-ea"/>
                <a:cs typeface="+mn-cs"/>
              </a:rPr>
              <a:t>is able to understand that </a:t>
            </a:r>
            <a:r>
              <a:rPr lang="en-US" sz="1200" b="0" kern="1200">
                <a:solidFill>
                  <a:schemeClr val="tx1"/>
                </a:solidFill>
                <a:effectLst/>
                <a:latin typeface="+mn-lt"/>
                <a:ea typeface="+mn-ea"/>
                <a:cs typeface="+mn-cs"/>
              </a:rPr>
              <a:t>the Architect </a:t>
            </a:r>
            <a:r>
              <a:rPr lang="en-US" sz="1200" kern="1200">
                <a:solidFill>
                  <a:schemeClr val="tx1"/>
                </a:solidFill>
                <a:effectLst/>
                <a:latin typeface="+mn-lt"/>
                <a:ea typeface="+mn-ea"/>
                <a:cs typeface="+mn-cs"/>
              </a:rPr>
              <a:t>means to place the blocks on the other end of the row-in-progress.</a:t>
            </a:r>
          </a:p>
          <a:p>
            <a:r>
              <a:rPr lang="en-US" sz="1200" kern="1200">
                <a:solidFill>
                  <a:schemeClr val="tx1"/>
                </a:solidFill>
                <a:effectLst/>
                <a:latin typeface="+mn-lt"/>
                <a:ea typeface="+mn-ea"/>
                <a:cs typeface="+mn-cs"/>
              </a:rPr>
              <a:t>c</a:t>
            </a:r>
          </a:p>
          <a:p>
            <a:endParaRPr lang="en-US"/>
          </a:p>
          <a:p>
            <a:endParaRPr lang="en-US"/>
          </a:p>
        </p:txBody>
      </p:sp>
      <p:sp>
        <p:nvSpPr>
          <p:cNvPr id="4" name="Slide Number Placeholder 3"/>
          <p:cNvSpPr>
            <a:spLocks noGrp="1"/>
          </p:cNvSpPr>
          <p:nvPr>
            <p:ph type="sldNum" sz="quarter" idx="5"/>
          </p:nvPr>
        </p:nvSpPr>
        <p:spPr/>
        <p:txBody>
          <a:bodyPr/>
          <a:lstStyle/>
          <a:p>
            <a:fld id="{DE6AB290-C189-BB4A-8E20-EA2DB3C56781}" type="slidenum">
              <a:rPr lang="en-US" smtClean="0"/>
              <a:t>46</a:t>
            </a:fld>
            <a:endParaRPr lang="en-US"/>
          </a:p>
        </p:txBody>
      </p:sp>
    </p:spTree>
    <p:extLst>
      <p:ext uri="{BB962C8B-B14F-4D97-AF65-F5344CB8AC3E}">
        <p14:creationId xmlns:p14="http://schemas.microsoft.com/office/powerpoint/2010/main" val="5507783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Now let’s look at this 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After the </a:t>
            </a:r>
            <a:r>
              <a:rPr lang="en-US" sz="1200" b="0" kern="1200">
                <a:solidFill>
                  <a:schemeClr val="tx1"/>
                </a:solidFill>
                <a:effectLst/>
                <a:latin typeface="+mn-lt"/>
                <a:ea typeface="+mn-ea"/>
                <a:cs typeface="+mn-cs"/>
              </a:rPr>
              <a:t>Builder </a:t>
            </a:r>
            <a:r>
              <a:rPr lang="en-US" sz="1200" kern="1200">
                <a:solidFill>
                  <a:schemeClr val="tx1"/>
                </a:solidFill>
                <a:effectLst/>
                <a:latin typeface="+mn-lt"/>
                <a:ea typeface="+mn-ea"/>
                <a:cs typeface="+mn-cs"/>
              </a:rPr>
              <a:t>places the rightmost purple block, -- CLICK -- the </a:t>
            </a:r>
            <a:r>
              <a:rPr lang="en-US" sz="1200" b="0" kern="1200">
                <a:solidFill>
                  <a:schemeClr val="tx1"/>
                </a:solidFill>
                <a:effectLst/>
                <a:latin typeface="+mn-lt"/>
                <a:ea typeface="+mn-ea"/>
                <a:cs typeface="+mn-cs"/>
              </a:rPr>
              <a:t>Architect </a:t>
            </a:r>
            <a:r>
              <a:rPr lang="en-US" sz="1200" kern="1200">
                <a:solidFill>
                  <a:schemeClr val="tx1"/>
                </a:solidFill>
                <a:effectLst/>
                <a:latin typeface="+mn-lt"/>
                <a:ea typeface="+mn-ea"/>
                <a:cs typeface="+mn-cs"/>
              </a:rPr>
              <a:t>directs the </a:t>
            </a:r>
            <a:r>
              <a:rPr lang="en-US" sz="1200" b="0" kern="1200">
                <a:solidFill>
                  <a:schemeClr val="tx1"/>
                </a:solidFill>
                <a:effectLst/>
                <a:latin typeface="+mn-lt"/>
                <a:ea typeface="+mn-ea"/>
                <a:cs typeface="+mn-cs"/>
              </a:rPr>
              <a:t>Builder </a:t>
            </a:r>
            <a:r>
              <a:rPr lang="en-US" sz="1200" kern="1200">
                <a:solidFill>
                  <a:schemeClr val="tx1"/>
                </a:solidFill>
                <a:effectLst/>
                <a:latin typeface="+mn-lt"/>
                <a:ea typeface="+mn-ea"/>
                <a:cs typeface="+mn-cs"/>
              </a:rPr>
              <a:t>to place another red block on top of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model seems to interpret this instruction correctly.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But due to earlier parts of the conversation, the human anticipates the next actions and adds the second red block and removes the purple blocks.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indicates that automatic evaluation against human action sequences may be overly harsh.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Our qualitative analysis clearly shows that our model understands more than these metrics may suggest.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6AB290-C189-BB4A-8E20-EA2DB3C56781}" type="slidenum">
              <a:rPr lang="en-US" smtClean="0"/>
              <a:t>47</a:t>
            </a:fld>
            <a:endParaRPr lang="en-US"/>
          </a:p>
        </p:txBody>
      </p:sp>
    </p:spTree>
    <p:extLst>
      <p:ext uri="{BB962C8B-B14F-4D97-AF65-F5344CB8AC3E}">
        <p14:creationId xmlns:p14="http://schemas.microsoft.com/office/powerpoint/2010/main" val="2776081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summary, in this work, we have …</a:t>
            </a:r>
          </a:p>
          <a:p>
            <a:endParaRPr lang="en-US"/>
          </a:p>
          <a:p>
            <a:r>
              <a:rPr lang="en-US"/>
              <a:t>SLIDE</a:t>
            </a:r>
          </a:p>
        </p:txBody>
      </p:sp>
      <p:sp>
        <p:nvSpPr>
          <p:cNvPr id="4" name="Slide Number Placeholder 3"/>
          <p:cNvSpPr>
            <a:spLocks noGrp="1"/>
          </p:cNvSpPr>
          <p:nvPr>
            <p:ph type="sldNum" sz="quarter" idx="5"/>
          </p:nvPr>
        </p:nvSpPr>
        <p:spPr/>
        <p:txBody>
          <a:bodyPr/>
          <a:lstStyle/>
          <a:p>
            <a:fld id="{DE6AB290-C189-BB4A-8E20-EA2DB3C56781}" type="slidenum">
              <a:rPr lang="en-US" smtClean="0"/>
              <a:t>48</a:t>
            </a:fld>
            <a:endParaRPr lang="en-US"/>
          </a:p>
        </p:txBody>
      </p:sp>
    </p:spTree>
    <p:extLst>
      <p:ext uri="{BB962C8B-B14F-4D97-AF65-F5344CB8AC3E}">
        <p14:creationId xmlns:p14="http://schemas.microsoft.com/office/powerpoint/2010/main" val="41991813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as for future work, we intend to focus on better understanding of spatial relations and game context, as well as explore better ways to evaluate models.</a:t>
            </a:r>
          </a:p>
        </p:txBody>
      </p:sp>
      <p:sp>
        <p:nvSpPr>
          <p:cNvPr id="4" name="Slide Number Placeholder 3"/>
          <p:cNvSpPr>
            <a:spLocks noGrp="1"/>
          </p:cNvSpPr>
          <p:nvPr>
            <p:ph type="sldNum" sz="quarter" idx="5"/>
          </p:nvPr>
        </p:nvSpPr>
        <p:spPr/>
        <p:txBody>
          <a:bodyPr/>
          <a:lstStyle/>
          <a:p>
            <a:fld id="{DE6AB290-C189-BB4A-8E20-EA2DB3C56781}" type="slidenum">
              <a:rPr lang="en-US" smtClean="0"/>
              <a:t>49</a:t>
            </a:fld>
            <a:endParaRPr lang="en-US"/>
          </a:p>
        </p:txBody>
      </p:sp>
    </p:spTree>
    <p:extLst>
      <p:ext uri="{BB962C8B-B14F-4D97-AF65-F5344CB8AC3E}">
        <p14:creationId xmlns:p14="http://schemas.microsoft.com/office/powerpoint/2010/main" val="310394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 builder moves and executes them</a:t>
            </a:r>
          </a:p>
        </p:txBody>
      </p:sp>
      <p:sp>
        <p:nvSpPr>
          <p:cNvPr id="4" name="Slide Number Placeholder 3"/>
          <p:cNvSpPr>
            <a:spLocks noGrp="1"/>
          </p:cNvSpPr>
          <p:nvPr>
            <p:ph type="sldNum" sz="quarter" idx="5"/>
          </p:nvPr>
        </p:nvSpPr>
        <p:spPr/>
        <p:txBody>
          <a:bodyPr/>
          <a:lstStyle/>
          <a:p>
            <a:fld id="{DE6AB290-C189-BB4A-8E20-EA2DB3C56781}" type="slidenum">
              <a:rPr lang="en-US" smtClean="0"/>
              <a:t>5</a:t>
            </a:fld>
            <a:endParaRPr lang="en-US"/>
          </a:p>
        </p:txBody>
      </p:sp>
    </p:spTree>
    <p:extLst>
      <p:ext uri="{BB962C8B-B14F-4D97-AF65-F5344CB8AC3E}">
        <p14:creationId xmlns:p14="http://schemas.microsoft.com/office/powerpoint/2010/main" val="2269647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data and code can be found at the link at the bottom.</a:t>
            </a:r>
          </a:p>
          <a:p>
            <a:r>
              <a:rPr lang="en-US"/>
              <a:t>THANK YOU!</a:t>
            </a:r>
          </a:p>
        </p:txBody>
      </p:sp>
      <p:sp>
        <p:nvSpPr>
          <p:cNvPr id="4" name="Slide Number Placeholder 3"/>
          <p:cNvSpPr>
            <a:spLocks noGrp="1"/>
          </p:cNvSpPr>
          <p:nvPr>
            <p:ph type="sldNum" sz="quarter" idx="5"/>
          </p:nvPr>
        </p:nvSpPr>
        <p:spPr/>
        <p:txBody>
          <a:bodyPr/>
          <a:lstStyle/>
          <a:p>
            <a:fld id="{DE6AB290-C189-BB4A-8E20-EA2DB3C56781}" type="slidenum">
              <a:rPr lang="en-US" smtClean="0"/>
              <a:t>50</a:t>
            </a:fld>
            <a:endParaRPr lang="en-US"/>
          </a:p>
        </p:txBody>
      </p:sp>
    </p:spTree>
    <p:extLst>
      <p:ext uri="{BB962C8B-B14F-4D97-AF65-F5344CB8AC3E}">
        <p14:creationId xmlns:p14="http://schemas.microsoft.com/office/powerpoint/2010/main" val="3821791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instructions can be quite complex</a:t>
            </a:r>
          </a:p>
        </p:txBody>
      </p:sp>
      <p:sp>
        <p:nvSpPr>
          <p:cNvPr id="4" name="Slide Number Placeholder 3"/>
          <p:cNvSpPr>
            <a:spLocks noGrp="1"/>
          </p:cNvSpPr>
          <p:nvPr>
            <p:ph type="sldNum" sz="quarter" idx="5"/>
          </p:nvPr>
        </p:nvSpPr>
        <p:spPr/>
        <p:txBody>
          <a:bodyPr/>
          <a:lstStyle/>
          <a:p>
            <a:fld id="{DE6AB290-C189-BB4A-8E20-EA2DB3C56781}" type="slidenum">
              <a:rPr lang="en-US" smtClean="0"/>
              <a:t>6</a:t>
            </a:fld>
            <a:endParaRPr lang="en-US"/>
          </a:p>
        </p:txBody>
      </p:sp>
    </p:spTree>
    <p:extLst>
      <p:ext uri="{BB962C8B-B14F-4D97-AF65-F5344CB8AC3E}">
        <p14:creationId xmlns:p14="http://schemas.microsoft.com/office/powerpoint/2010/main" val="3652394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may not be fully specified</a:t>
            </a:r>
          </a:p>
        </p:txBody>
      </p:sp>
      <p:sp>
        <p:nvSpPr>
          <p:cNvPr id="4" name="Slide Number Placeholder 3"/>
          <p:cNvSpPr>
            <a:spLocks noGrp="1"/>
          </p:cNvSpPr>
          <p:nvPr>
            <p:ph type="sldNum" sz="quarter" idx="5"/>
          </p:nvPr>
        </p:nvSpPr>
        <p:spPr/>
        <p:txBody>
          <a:bodyPr/>
          <a:lstStyle/>
          <a:p>
            <a:fld id="{DE6AB290-C189-BB4A-8E20-EA2DB3C56781}" type="slidenum">
              <a:rPr lang="en-US" smtClean="0"/>
              <a:t>7</a:t>
            </a:fld>
            <a:endParaRPr lang="en-US"/>
          </a:p>
        </p:txBody>
      </p:sp>
    </p:spTree>
    <p:extLst>
      <p:ext uri="{BB962C8B-B14F-4D97-AF65-F5344CB8AC3E}">
        <p14:creationId xmlns:p14="http://schemas.microsoft.com/office/powerpoint/2010/main" val="3129152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the Architect may provide further details in the next turn</a:t>
            </a:r>
          </a:p>
        </p:txBody>
      </p:sp>
      <p:sp>
        <p:nvSpPr>
          <p:cNvPr id="4" name="Slide Number Placeholder 3"/>
          <p:cNvSpPr>
            <a:spLocks noGrp="1"/>
          </p:cNvSpPr>
          <p:nvPr>
            <p:ph type="sldNum" sz="quarter" idx="5"/>
          </p:nvPr>
        </p:nvSpPr>
        <p:spPr/>
        <p:txBody>
          <a:bodyPr/>
          <a:lstStyle/>
          <a:p>
            <a:fld id="{DE6AB290-C189-BB4A-8E20-EA2DB3C56781}" type="slidenum">
              <a:rPr lang="en-US" smtClean="0"/>
              <a:t>8</a:t>
            </a:fld>
            <a:endParaRPr lang="en-US"/>
          </a:p>
        </p:txBody>
      </p:sp>
    </p:spTree>
    <p:extLst>
      <p:ext uri="{BB962C8B-B14F-4D97-AF65-F5344CB8AC3E}">
        <p14:creationId xmlns:p14="http://schemas.microsoft.com/office/powerpoint/2010/main" val="831692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instructions require a lot of blocks to be placed</a:t>
            </a:r>
          </a:p>
        </p:txBody>
      </p:sp>
      <p:sp>
        <p:nvSpPr>
          <p:cNvPr id="4" name="Slide Number Placeholder 3"/>
          <p:cNvSpPr>
            <a:spLocks noGrp="1"/>
          </p:cNvSpPr>
          <p:nvPr>
            <p:ph type="sldNum" sz="quarter" idx="5"/>
          </p:nvPr>
        </p:nvSpPr>
        <p:spPr/>
        <p:txBody>
          <a:bodyPr/>
          <a:lstStyle/>
          <a:p>
            <a:fld id="{DE6AB290-C189-BB4A-8E20-EA2DB3C56781}" type="slidenum">
              <a:rPr lang="en-US" smtClean="0"/>
              <a:t>9</a:t>
            </a:fld>
            <a:endParaRPr lang="en-US"/>
          </a:p>
        </p:txBody>
      </p:sp>
    </p:spTree>
    <p:extLst>
      <p:ext uri="{BB962C8B-B14F-4D97-AF65-F5344CB8AC3E}">
        <p14:creationId xmlns:p14="http://schemas.microsoft.com/office/powerpoint/2010/main" val="3207870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2F3E-9F34-E84D-8770-EA62BB8FC6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E54470-EE8E-0F45-B47A-531D9C4143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FF3205-12BD-EA4D-8536-37C28F7168C5}"/>
              </a:ext>
            </a:extLst>
          </p:cNvPr>
          <p:cNvSpPr>
            <a:spLocks noGrp="1"/>
          </p:cNvSpPr>
          <p:nvPr>
            <p:ph type="dt" sz="half" idx="10"/>
          </p:nvPr>
        </p:nvSpPr>
        <p:spPr/>
        <p:txBody>
          <a:bodyPr/>
          <a:lstStyle/>
          <a:p>
            <a:fld id="{097035C5-4E90-084E-8134-D5AF1610FA5C}" type="datetime1">
              <a:rPr lang="en-US" smtClean="0"/>
              <a:t>6/23/20</a:t>
            </a:fld>
            <a:endParaRPr lang="en-US"/>
          </a:p>
        </p:txBody>
      </p:sp>
      <p:sp>
        <p:nvSpPr>
          <p:cNvPr id="5" name="Footer Placeholder 4">
            <a:extLst>
              <a:ext uri="{FF2B5EF4-FFF2-40B4-BE49-F238E27FC236}">
                <a16:creationId xmlns:a16="http://schemas.microsoft.com/office/drawing/2014/main" id="{470F511E-882F-334B-B0E0-033211C4D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8A160-F66A-4E43-B597-878FABBD955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20776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C264-D569-1740-96C9-97E58DB13E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8D94B7-B938-DE47-A32E-9378AB8C5D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B99B0-44D8-5640-8EBC-326DFDAA59F8}"/>
              </a:ext>
            </a:extLst>
          </p:cNvPr>
          <p:cNvSpPr>
            <a:spLocks noGrp="1"/>
          </p:cNvSpPr>
          <p:nvPr>
            <p:ph type="dt" sz="half" idx="10"/>
          </p:nvPr>
        </p:nvSpPr>
        <p:spPr/>
        <p:txBody>
          <a:bodyPr/>
          <a:lstStyle/>
          <a:p>
            <a:fld id="{D2E1468E-F280-114D-86C7-486E9B5AFB56}" type="datetime1">
              <a:rPr lang="en-US" smtClean="0"/>
              <a:t>6/23/20</a:t>
            </a:fld>
            <a:endParaRPr lang="en-US"/>
          </a:p>
        </p:txBody>
      </p:sp>
      <p:sp>
        <p:nvSpPr>
          <p:cNvPr id="5" name="Footer Placeholder 4">
            <a:extLst>
              <a:ext uri="{FF2B5EF4-FFF2-40B4-BE49-F238E27FC236}">
                <a16:creationId xmlns:a16="http://schemas.microsoft.com/office/drawing/2014/main" id="{A6F8F3E8-34A8-FA47-86C2-4222E922D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FD2BB-4F9A-8C4F-A9D1-16B16B343B1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43239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927C7F-B997-BF43-94F3-733967863D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D300F3-0F3B-4F42-8B0A-8D0B7AA20E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DF7815-1DBB-7F45-B863-8EBCB8278B5A}"/>
              </a:ext>
            </a:extLst>
          </p:cNvPr>
          <p:cNvSpPr>
            <a:spLocks noGrp="1"/>
          </p:cNvSpPr>
          <p:nvPr>
            <p:ph type="dt" sz="half" idx="10"/>
          </p:nvPr>
        </p:nvSpPr>
        <p:spPr/>
        <p:txBody>
          <a:bodyPr/>
          <a:lstStyle/>
          <a:p>
            <a:fld id="{CE59C9C5-2634-D542-A93B-2BD04285C83A}" type="datetime1">
              <a:rPr lang="en-US" smtClean="0"/>
              <a:t>6/23/20</a:t>
            </a:fld>
            <a:endParaRPr lang="en-US"/>
          </a:p>
        </p:txBody>
      </p:sp>
      <p:sp>
        <p:nvSpPr>
          <p:cNvPr id="5" name="Footer Placeholder 4">
            <a:extLst>
              <a:ext uri="{FF2B5EF4-FFF2-40B4-BE49-F238E27FC236}">
                <a16:creationId xmlns:a16="http://schemas.microsoft.com/office/drawing/2014/main" id="{5E074837-B66E-894C-9A5E-104ECF73D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51068-D512-B64F-BAE4-6E33074F49B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438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764E-6E67-7B48-9719-8D06C5D6E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E992A-1D31-7E4C-889A-9160638CE2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31C4A-DCFF-FB49-B18F-6458B3A972F8}"/>
              </a:ext>
            </a:extLst>
          </p:cNvPr>
          <p:cNvSpPr>
            <a:spLocks noGrp="1"/>
          </p:cNvSpPr>
          <p:nvPr>
            <p:ph type="dt" sz="half" idx="10"/>
          </p:nvPr>
        </p:nvSpPr>
        <p:spPr/>
        <p:txBody>
          <a:bodyPr/>
          <a:lstStyle/>
          <a:p>
            <a:fld id="{3D8E9AA0-FC9C-CC46-98FD-D2A8B8FDA5D6}" type="datetime1">
              <a:rPr lang="en-US" smtClean="0"/>
              <a:t>6/23/20</a:t>
            </a:fld>
            <a:endParaRPr lang="en-US"/>
          </a:p>
        </p:txBody>
      </p:sp>
      <p:sp>
        <p:nvSpPr>
          <p:cNvPr id="5" name="Footer Placeholder 4">
            <a:extLst>
              <a:ext uri="{FF2B5EF4-FFF2-40B4-BE49-F238E27FC236}">
                <a16:creationId xmlns:a16="http://schemas.microsoft.com/office/drawing/2014/main" id="{69476E4B-9A06-4E40-9D8C-57D17A8BF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46B98-E26E-2544-9403-194390FE3BBA}"/>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60672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495F1-9353-0647-BD42-59C4A9A063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45B0FD-100D-CB4B-8FFD-433AC5F5C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EA3081-BECC-F647-A43F-25E33A7B5A70}"/>
              </a:ext>
            </a:extLst>
          </p:cNvPr>
          <p:cNvSpPr>
            <a:spLocks noGrp="1"/>
          </p:cNvSpPr>
          <p:nvPr>
            <p:ph type="dt" sz="half" idx="10"/>
          </p:nvPr>
        </p:nvSpPr>
        <p:spPr/>
        <p:txBody>
          <a:bodyPr/>
          <a:lstStyle/>
          <a:p>
            <a:fld id="{A68E4FC6-F0B6-0743-B7AB-5392B092192F}" type="datetime1">
              <a:rPr lang="en-US" smtClean="0"/>
              <a:t>6/23/20</a:t>
            </a:fld>
            <a:endParaRPr lang="en-US"/>
          </a:p>
        </p:txBody>
      </p:sp>
      <p:sp>
        <p:nvSpPr>
          <p:cNvPr id="5" name="Footer Placeholder 4">
            <a:extLst>
              <a:ext uri="{FF2B5EF4-FFF2-40B4-BE49-F238E27FC236}">
                <a16:creationId xmlns:a16="http://schemas.microsoft.com/office/drawing/2014/main" id="{DB9ADE6C-C2FC-DF4E-9F72-997B55183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4415A-C816-0B45-B143-B70A8C9B084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21400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970C6-D953-BB4B-BB74-AF093FCA9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C57B9B-A53C-3D4A-B899-33D9603666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6F6A88-DEA8-4848-ABF5-D126BF47F8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02558-A7F9-614A-81EF-263CA29FDD58}"/>
              </a:ext>
            </a:extLst>
          </p:cNvPr>
          <p:cNvSpPr>
            <a:spLocks noGrp="1"/>
          </p:cNvSpPr>
          <p:nvPr>
            <p:ph type="dt" sz="half" idx="10"/>
          </p:nvPr>
        </p:nvSpPr>
        <p:spPr/>
        <p:txBody>
          <a:bodyPr/>
          <a:lstStyle/>
          <a:p>
            <a:fld id="{8D81F6A5-1697-984B-B4C1-FBB642DEF1C9}" type="datetime1">
              <a:rPr lang="en-US" smtClean="0"/>
              <a:t>6/23/20</a:t>
            </a:fld>
            <a:endParaRPr lang="en-US"/>
          </a:p>
        </p:txBody>
      </p:sp>
      <p:sp>
        <p:nvSpPr>
          <p:cNvPr id="6" name="Footer Placeholder 5">
            <a:extLst>
              <a:ext uri="{FF2B5EF4-FFF2-40B4-BE49-F238E27FC236}">
                <a16:creationId xmlns:a16="http://schemas.microsoft.com/office/drawing/2014/main" id="{0E523AD2-8AB8-2348-98C1-72D9CB5E0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13D035-14DB-7646-83C4-CFD657F0089A}"/>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2241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37C0-6B66-5745-9D0E-EB5A501782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5E56DD-9B8F-C446-8AAB-B6144248E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CEE14-F4A8-E24A-9874-9E728CB46B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8BAC7B-0E17-554C-8558-53C2F6BB2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ADE844-08BC-BC40-91A3-6E439134DB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2AD5AD-65B9-2C43-B13A-C4C145A94B69}"/>
              </a:ext>
            </a:extLst>
          </p:cNvPr>
          <p:cNvSpPr>
            <a:spLocks noGrp="1"/>
          </p:cNvSpPr>
          <p:nvPr>
            <p:ph type="dt" sz="half" idx="10"/>
          </p:nvPr>
        </p:nvSpPr>
        <p:spPr/>
        <p:txBody>
          <a:bodyPr/>
          <a:lstStyle/>
          <a:p>
            <a:fld id="{6945257E-6C63-BA40-9F3A-1B6C640AF7E2}" type="datetime1">
              <a:rPr lang="en-US" smtClean="0"/>
              <a:t>6/23/20</a:t>
            </a:fld>
            <a:endParaRPr lang="en-US"/>
          </a:p>
        </p:txBody>
      </p:sp>
      <p:sp>
        <p:nvSpPr>
          <p:cNvPr id="8" name="Footer Placeholder 7">
            <a:extLst>
              <a:ext uri="{FF2B5EF4-FFF2-40B4-BE49-F238E27FC236}">
                <a16:creationId xmlns:a16="http://schemas.microsoft.com/office/drawing/2014/main" id="{ED2DD50D-C117-324F-8042-6799F00DC7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05E9F7-E90D-6C41-8155-CE58723229B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08418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A2E8-CC03-1F4F-A39A-8379D31B48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F7D4FF-9C09-1E4F-B577-CBD183B67DED}"/>
              </a:ext>
            </a:extLst>
          </p:cNvPr>
          <p:cNvSpPr>
            <a:spLocks noGrp="1"/>
          </p:cNvSpPr>
          <p:nvPr>
            <p:ph type="dt" sz="half" idx="10"/>
          </p:nvPr>
        </p:nvSpPr>
        <p:spPr/>
        <p:txBody>
          <a:bodyPr/>
          <a:lstStyle/>
          <a:p>
            <a:fld id="{C526FA4D-C697-9C40-B5AF-3F5519898C79}" type="datetime1">
              <a:rPr lang="en-US" smtClean="0"/>
              <a:t>6/23/20</a:t>
            </a:fld>
            <a:endParaRPr lang="en-US"/>
          </a:p>
        </p:txBody>
      </p:sp>
      <p:sp>
        <p:nvSpPr>
          <p:cNvPr id="4" name="Footer Placeholder 3">
            <a:extLst>
              <a:ext uri="{FF2B5EF4-FFF2-40B4-BE49-F238E27FC236}">
                <a16:creationId xmlns:a16="http://schemas.microsoft.com/office/drawing/2014/main" id="{42335AC1-5E4A-764F-80A7-0A13567D63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DBA88B-9E97-184A-BEDA-D40D11DC277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44171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457E96-0AC1-0348-9849-5CD7F438C471}"/>
              </a:ext>
            </a:extLst>
          </p:cNvPr>
          <p:cNvSpPr>
            <a:spLocks noGrp="1"/>
          </p:cNvSpPr>
          <p:nvPr>
            <p:ph type="dt" sz="half" idx="10"/>
          </p:nvPr>
        </p:nvSpPr>
        <p:spPr/>
        <p:txBody>
          <a:bodyPr/>
          <a:lstStyle/>
          <a:p>
            <a:fld id="{55E98BA0-62D3-3B4F-B980-3FCE0D8E9837}" type="datetime1">
              <a:rPr lang="en-US" smtClean="0"/>
              <a:t>6/23/20</a:t>
            </a:fld>
            <a:endParaRPr lang="en-US"/>
          </a:p>
        </p:txBody>
      </p:sp>
      <p:sp>
        <p:nvSpPr>
          <p:cNvPr id="3" name="Footer Placeholder 2">
            <a:extLst>
              <a:ext uri="{FF2B5EF4-FFF2-40B4-BE49-F238E27FC236}">
                <a16:creationId xmlns:a16="http://schemas.microsoft.com/office/drawing/2014/main" id="{79D72106-9C7B-034B-BBCE-DECEBCCB89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672424-6F8D-874D-9A9D-C39C02E151F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74532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EC12-E912-1743-B9B1-EAFE23688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F9D79-3C9B-AA49-B00C-308453DF05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1864FA-2996-4244-B50F-AFE1D659E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FA907-514E-EF43-A4F7-59A5D549427B}"/>
              </a:ext>
            </a:extLst>
          </p:cNvPr>
          <p:cNvSpPr>
            <a:spLocks noGrp="1"/>
          </p:cNvSpPr>
          <p:nvPr>
            <p:ph type="dt" sz="half" idx="10"/>
          </p:nvPr>
        </p:nvSpPr>
        <p:spPr/>
        <p:txBody>
          <a:bodyPr/>
          <a:lstStyle/>
          <a:p>
            <a:fld id="{F4FE4025-D4B9-DE4F-9575-B62555A62BBE}" type="datetime1">
              <a:rPr lang="en-US" smtClean="0"/>
              <a:t>6/23/20</a:t>
            </a:fld>
            <a:endParaRPr lang="en-US"/>
          </a:p>
        </p:txBody>
      </p:sp>
      <p:sp>
        <p:nvSpPr>
          <p:cNvPr id="6" name="Footer Placeholder 5">
            <a:extLst>
              <a:ext uri="{FF2B5EF4-FFF2-40B4-BE49-F238E27FC236}">
                <a16:creationId xmlns:a16="http://schemas.microsoft.com/office/drawing/2014/main" id="{BCA61D49-43D6-EA46-9EB9-12B2A8831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E42A8E-6DB1-224C-911B-7C6E9876217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14288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A702-4859-A646-A3C7-D8AA9F51AD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7E54EE-812F-3C41-9F75-85714B0EB4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502B1-A6B4-9049-975E-CB4A02823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15AAD-4BF7-914E-B90C-30B118D683E6}"/>
              </a:ext>
            </a:extLst>
          </p:cNvPr>
          <p:cNvSpPr>
            <a:spLocks noGrp="1"/>
          </p:cNvSpPr>
          <p:nvPr>
            <p:ph type="dt" sz="half" idx="10"/>
          </p:nvPr>
        </p:nvSpPr>
        <p:spPr/>
        <p:txBody>
          <a:bodyPr/>
          <a:lstStyle/>
          <a:p>
            <a:fld id="{9950FF37-F38A-F14F-96FD-5540317FCFAA}" type="datetime1">
              <a:rPr lang="en-US" smtClean="0"/>
              <a:t>6/23/20</a:t>
            </a:fld>
            <a:endParaRPr lang="en-US"/>
          </a:p>
        </p:txBody>
      </p:sp>
      <p:sp>
        <p:nvSpPr>
          <p:cNvPr id="6" name="Footer Placeholder 5">
            <a:extLst>
              <a:ext uri="{FF2B5EF4-FFF2-40B4-BE49-F238E27FC236}">
                <a16:creationId xmlns:a16="http://schemas.microsoft.com/office/drawing/2014/main" id="{89A8BBFC-8B94-3D4A-9DBD-C88AC676B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68CF0-167F-0848-81CD-37085719190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7925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7A9E9-F252-B440-9EBD-4B80C1EFFB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F1EF1B-1547-AD44-9247-7BADF1D1D9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41CDA-8DA5-1D48-9561-236CDDA29C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9EF30-A23D-424F-83B5-588247069C1C}" type="datetime1">
              <a:rPr lang="en-US" smtClean="0"/>
              <a:t>6/23/20</a:t>
            </a:fld>
            <a:endParaRPr lang="en-US"/>
          </a:p>
        </p:txBody>
      </p:sp>
      <p:sp>
        <p:nvSpPr>
          <p:cNvPr id="5" name="Footer Placeholder 4">
            <a:extLst>
              <a:ext uri="{FF2B5EF4-FFF2-40B4-BE49-F238E27FC236}">
                <a16:creationId xmlns:a16="http://schemas.microsoft.com/office/drawing/2014/main" id="{B69D7E38-30F1-B04B-A89B-97B0E0E116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6E50D6-C5FA-1E47-B15E-7FC005B3F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350081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0.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1.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9.xml"/><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comments" Target="../comments/comment6.xml"/><Relationship Id="rId5" Type="http://schemas.openxmlformats.org/officeDocument/2006/relationships/image" Target="../media/image6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6.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69.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33.xml"/><Relationship Id="rId16" Type="http://schemas.openxmlformats.org/officeDocument/2006/relationships/image" Target="../media/image63.png"/><Relationship Id="rId1" Type="http://schemas.openxmlformats.org/officeDocument/2006/relationships/slideLayout" Target="../slideLayouts/slideLayout8.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comments" Target="../comments/comment7.xml"/><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60.png"/><Relationship Id="rId11" Type="http://schemas.openxmlformats.org/officeDocument/2006/relationships/image" Target="../media/image72.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3.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5.png"/><Relationship Id="rId10" Type="http://schemas.openxmlformats.org/officeDocument/2006/relationships/image" Target="../media/image61.png"/><Relationship Id="rId4" Type="http://schemas.openxmlformats.org/officeDocument/2006/relationships/image" Target="../media/image54.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38.xml"/><Relationship Id="rId16" Type="http://schemas.openxmlformats.org/officeDocument/2006/relationships/image" Target="../media/image64.png"/><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15.png"/><Relationship Id="rId5" Type="http://schemas.openxmlformats.org/officeDocument/2006/relationships/image" Target="../media/image79.png"/><Relationship Id="rId10" Type="http://schemas.openxmlformats.org/officeDocument/2006/relationships/image" Target="../media/image14.png"/><Relationship Id="rId4" Type="http://schemas.openxmlformats.org/officeDocument/2006/relationships/image" Target="../media/image78.png"/><Relationship Id="rId9"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9.wdp"/><Relationship Id="rId18" Type="http://schemas.openxmlformats.org/officeDocument/2006/relationships/image" Target="../media/image88.png"/><Relationship Id="rId3" Type="http://schemas.openxmlformats.org/officeDocument/2006/relationships/image" Target="../media/image81.png"/><Relationship Id="rId21" Type="http://schemas.microsoft.com/office/2007/relationships/hdphoto" Target="../media/hdphoto13.wdp"/><Relationship Id="rId7" Type="http://schemas.microsoft.com/office/2007/relationships/hdphoto" Target="../media/hdphoto6.wdp"/><Relationship Id="rId12" Type="http://schemas.openxmlformats.org/officeDocument/2006/relationships/image" Target="../media/image85.png"/><Relationship Id="rId17" Type="http://schemas.microsoft.com/office/2007/relationships/hdphoto" Target="../media/hdphoto11.wdp"/><Relationship Id="rId2" Type="http://schemas.openxmlformats.org/officeDocument/2006/relationships/notesSlide" Target="../notesSlides/notesSlide41.xml"/><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2.png"/><Relationship Id="rId11" Type="http://schemas.microsoft.com/office/2007/relationships/hdphoto" Target="../media/hdphoto8.wdp"/><Relationship Id="rId5" Type="http://schemas.openxmlformats.org/officeDocument/2006/relationships/image" Target="../media/image78.png"/><Relationship Id="rId15" Type="http://schemas.microsoft.com/office/2007/relationships/hdphoto" Target="../media/hdphoto10.wdp"/><Relationship Id="rId10" Type="http://schemas.openxmlformats.org/officeDocument/2006/relationships/image" Target="../media/image84.png"/><Relationship Id="rId19" Type="http://schemas.microsoft.com/office/2007/relationships/hdphoto" Target="../media/hdphoto12.wdp"/><Relationship Id="rId4" Type="http://schemas.microsoft.com/office/2007/relationships/hdphoto" Target="../media/hdphoto5.wdp"/><Relationship Id="rId9" Type="http://schemas.microsoft.com/office/2007/relationships/hdphoto" Target="../media/hdphoto7.wdp"/><Relationship Id="rId14" Type="http://schemas.openxmlformats.org/officeDocument/2006/relationships/image" Target="../media/image86.png"/><Relationship Id="rId22"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12.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hyperlink" Target="http://juliahmr.cs.illinois.edu/Minecraf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670D5-81AF-C64C-A697-CB92557F438F}"/>
              </a:ext>
            </a:extLst>
          </p:cNvPr>
          <p:cNvSpPr>
            <a:spLocks noGrp="1"/>
          </p:cNvSpPr>
          <p:nvPr>
            <p:ph type="ctrTitle"/>
          </p:nvPr>
        </p:nvSpPr>
        <p:spPr>
          <a:xfrm>
            <a:off x="1456689" y="2295606"/>
            <a:ext cx="9278622" cy="1310794"/>
          </a:xfrm>
        </p:spPr>
        <p:txBody>
          <a:bodyPr anchor="b">
            <a:normAutofit/>
          </a:bodyPr>
          <a:lstStyle/>
          <a:p>
            <a:pPr>
              <a:lnSpc>
                <a:spcPct val="100000"/>
              </a:lnSpc>
            </a:pPr>
            <a:r>
              <a:rPr lang="en-US" sz="4000" b="1"/>
              <a:t>Learning to execute instructions </a:t>
            </a:r>
            <a:br>
              <a:rPr lang="en-US" sz="4000" b="1"/>
            </a:br>
            <a:r>
              <a:rPr lang="en-US" sz="4000" b="1"/>
              <a:t>in a Minecraft dialogue</a:t>
            </a:r>
          </a:p>
        </p:txBody>
      </p:sp>
      <p:sp>
        <p:nvSpPr>
          <p:cNvPr id="3" name="Subtitle 2">
            <a:extLst>
              <a:ext uri="{FF2B5EF4-FFF2-40B4-BE49-F238E27FC236}">
                <a16:creationId xmlns:a16="http://schemas.microsoft.com/office/drawing/2014/main" id="{9FA2F41B-0F31-064F-A32A-55E7F786E968}"/>
              </a:ext>
            </a:extLst>
          </p:cNvPr>
          <p:cNvSpPr>
            <a:spLocks noGrp="1"/>
          </p:cNvSpPr>
          <p:nvPr>
            <p:ph type="subTitle" idx="1"/>
          </p:nvPr>
        </p:nvSpPr>
        <p:spPr>
          <a:xfrm>
            <a:off x="3952171" y="3867353"/>
            <a:ext cx="4287658" cy="1947868"/>
          </a:xfrm>
        </p:spPr>
        <p:txBody>
          <a:bodyPr>
            <a:noAutofit/>
          </a:bodyPr>
          <a:lstStyle/>
          <a:p>
            <a:pPr>
              <a:lnSpc>
                <a:spcPct val="100000"/>
              </a:lnSpc>
            </a:pPr>
            <a:r>
              <a:rPr lang="en-US"/>
              <a:t>Prashant Jayannavar,</a:t>
            </a:r>
            <a:br>
              <a:rPr lang="en-US"/>
            </a:br>
            <a:r>
              <a:rPr lang="en-US"/>
              <a:t>Anjali Narayan-Chen, </a:t>
            </a:r>
            <a:br>
              <a:rPr lang="en-US"/>
            </a:br>
            <a:r>
              <a:rPr lang="en-US"/>
              <a:t>and Julia Hockenmaier</a:t>
            </a:r>
            <a:endParaRPr lang="en-US" sz="2000"/>
          </a:p>
          <a:p>
            <a:pPr>
              <a:lnSpc>
                <a:spcPct val="100000"/>
              </a:lnSpc>
            </a:pPr>
            <a:r>
              <a:rPr lang="en-US" sz="2000"/>
              <a:t>University of Illinois </a:t>
            </a:r>
            <a:br>
              <a:rPr lang="en-US" sz="2000"/>
            </a:br>
            <a:r>
              <a:rPr lang="en-US" sz="2000"/>
              <a:t>at Urbana-Champaign</a:t>
            </a:r>
          </a:p>
          <a:p>
            <a:pPr>
              <a:lnSpc>
                <a:spcPct val="100000"/>
              </a:lnSpc>
            </a:pPr>
            <a:r>
              <a:rPr lang="en-US" sz="2000"/>
              <a:t>ACL 2020</a:t>
            </a:r>
          </a:p>
        </p:txBody>
      </p:sp>
      <p:pic>
        <p:nvPicPr>
          <p:cNvPr id="7" name="Picture 6">
            <a:extLst>
              <a:ext uri="{FF2B5EF4-FFF2-40B4-BE49-F238E27FC236}">
                <a16:creationId xmlns:a16="http://schemas.microsoft.com/office/drawing/2014/main" id="{334EC006-0A89-E545-B15E-0AB14B38724E}"/>
              </a:ext>
            </a:extLst>
          </p:cNvPr>
          <p:cNvPicPr>
            <a:picLocks noChangeAspect="1"/>
          </p:cNvPicPr>
          <p:nvPr/>
        </p:nvPicPr>
        <p:blipFill>
          <a:blip r:embed="rId3"/>
          <a:stretch>
            <a:fillRect/>
          </a:stretch>
        </p:blipFill>
        <p:spPr>
          <a:xfrm>
            <a:off x="11179981" y="5815221"/>
            <a:ext cx="534039" cy="771686"/>
          </a:xfrm>
          <a:prstGeom prst="rect">
            <a:avLst/>
          </a:prstGeom>
        </p:spPr>
      </p:pic>
      <p:pic>
        <p:nvPicPr>
          <p:cNvPr id="11" name="Picture 10">
            <a:extLst>
              <a:ext uri="{FF2B5EF4-FFF2-40B4-BE49-F238E27FC236}">
                <a16:creationId xmlns:a16="http://schemas.microsoft.com/office/drawing/2014/main" id="{F6DCA207-CCCA-1E42-A246-59761848930C}"/>
              </a:ext>
            </a:extLst>
          </p:cNvPr>
          <p:cNvPicPr>
            <a:picLocks noChangeAspect="1"/>
          </p:cNvPicPr>
          <p:nvPr/>
        </p:nvPicPr>
        <p:blipFill rotWithShape="1">
          <a:blip r:embed="rId4"/>
          <a:srcRect l="50358" r="6721" b="27410"/>
          <a:stretch/>
        </p:blipFill>
        <p:spPr>
          <a:xfrm>
            <a:off x="9311268" y="3867352"/>
            <a:ext cx="1868712" cy="2853121"/>
          </a:xfrm>
          <a:prstGeom prst="rect">
            <a:avLst/>
          </a:prstGeom>
        </p:spPr>
      </p:pic>
    </p:spTree>
    <p:extLst>
      <p:ext uri="{BB962C8B-B14F-4D97-AF65-F5344CB8AC3E}">
        <p14:creationId xmlns:p14="http://schemas.microsoft.com/office/powerpoint/2010/main" val="312241929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99E7C1-EEC6-4E4D-9543-C645E8E909FB}"/>
              </a:ext>
            </a:extLst>
          </p:cNvPr>
          <p:cNvSpPr>
            <a:spLocks noGrp="1"/>
          </p:cNvSpPr>
          <p:nvPr>
            <p:ph type="sldNum" sz="quarter" idx="12"/>
          </p:nvPr>
        </p:nvSpPr>
        <p:spPr/>
        <p:txBody>
          <a:bodyPr/>
          <a:lstStyle/>
          <a:p>
            <a:fld id="{B2DC25EE-239B-4C5F-AAD1-255A7D5F1EE2}" type="slidenum">
              <a:rPr lang="en-US" smtClean="0"/>
              <a:t>10</a:t>
            </a:fld>
            <a:endParaRPr lang="en-US"/>
          </a:p>
        </p:txBody>
      </p:sp>
      <p:pic>
        <p:nvPicPr>
          <p:cNvPr id="3" name="Picture 2" descr="A picture containing laptop, computer, table&#10;&#10;Description automatically generated">
            <a:extLst>
              <a:ext uri="{FF2B5EF4-FFF2-40B4-BE49-F238E27FC236}">
                <a16:creationId xmlns:a16="http://schemas.microsoft.com/office/drawing/2014/main" id="{4D1D5256-9501-EF4D-8DB1-E87D97AF69E6}"/>
              </a:ext>
            </a:extLst>
          </p:cNvPr>
          <p:cNvPicPr>
            <a:picLocks noChangeAspect="1"/>
          </p:cNvPicPr>
          <p:nvPr/>
        </p:nvPicPr>
        <p:blipFill>
          <a:blip r:embed="rId3"/>
          <a:stretch>
            <a:fillRect/>
          </a:stretch>
        </p:blipFill>
        <p:spPr>
          <a:xfrm>
            <a:off x="238136" y="136521"/>
            <a:ext cx="11715722" cy="6584949"/>
          </a:xfrm>
          <a:prstGeom prst="rect">
            <a:avLst/>
          </a:prstGeom>
        </p:spPr>
      </p:pic>
      <p:sp>
        <p:nvSpPr>
          <p:cNvPr id="7" name="Rectangle 6">
            <a:extLst>
              <a:ext uri="{FF2B5EF4-FFF2-40B4-BE49-F238E27FC236}">
                <a16:creationId xmlns:a16="http://schemas.microsoft.com/office/drawing/2014/main" id="{4554040A-E41B-694C-96F7-2CA09165F7ED}"/>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345511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A04A48-FDA6-8241-8680-4160B2D98CB4}"/>
              </a:ext>
            </a:extLst>
          </p:cNvPr>
          <p:cNvSpPr>
            <a:spLocks noGrp="1"/>
          </p:cNvSpPr>
          <p:nvPr>
            <p:ph type="sldNum" sz="quarter" idx="12"/>
          </p:nvPr>
        </p:nvSpPr>
        <p:spPr/>
        <p:txBody>
          <a:bodyPr/>
          <a:lstStyle/>
          <a:p>
            <a:fld id="{B2DC25EE-239B-4C5F-AAD1-255A7D5F1EE2}" type="slidenum">
              <a:rPr lang="en-US" smtClean="0"/>
              <a:t>11</a:t>
            </a:fld>
            <a:endParaRPr lang="en-US"/>
          </a:p>
        </p:txBody>
      </p:sp>
      <p:pic>
        <p:nvPicPr>
          <p:cNvPr id="3" name="Picture 2" descr="A picture containing table, sitting, laptop, computer&#10;&#10;Description automatically generated">
            <a:extLst>
              <a:ext uri="{FF2B5EF4-FFF2-40B4-BE49-F238E27FC236}">
                <a16:creationId xmlns:a16="http://schemas.microsoft.com/office/drawing/2014/main" id="{DABCA775-3614-7241-ABAB-6346CAA0AE25}"/>
              </a:ext>
            </a:extLst>
          </p:cNvPr>
          <p:cNvPicPr>
            <a:picLocks noChangeAspect="1"/>
          </p:cNvPicPr>
          <p:nvPr/>
        </p:nvPicPr>
        <p:blipFill>
          <a:blip r:embed="rId3"/>
          <a:stretch>
            <a:fillRect/>
          </a:stretch>
        </p:blipFill>
        <p:spPr>
          <a:xfrm>
            <a:off x="238132" y="136515"/>
            <a:ext cx="11715722" cy="6584949"/>
          </a:xfrm>
          <a:prstGeom prst="rect">
            <a:avLst/>
          </a:prstGeom>
        </p:spPr>
      </p:pic>
      <p:sp>
        <p:nvSpPr>
          <p:cNvPr id="8" name="Rectangle 7">
            <a:extLst>
              <a:ext uri="{FF2B5EF4-FFF2-40B4-BE49-F238E27FC236}">
                <a16:creationId xmlns:a16="http://schemas.microsoft.com/office/drawing/2014/main" id="{8CE1D022-E6EC-C241-9425-B901E02C84E6}"/>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777099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49817-C3DB-7D42-9879-3D490511CB85}"/>
              </a:ext>
            </a:extLst>
          </p:cNvPr>
          <p:cNvSpPr>
            <a:spLocks noGrp="1"/>
          </p:cNvSpPr>
          <p:nvPr>
            <p:ph type="sldNum" sz="quarter" idx="12"/>
          </p:nvPr>
        </p:nvSpPr>
        <p:spPr/>
        <p:txBody>
          <a:bodyPr/>
          <a:lstStyle/>
          <a:p>
            <a:fld id="{B2DC25EE-239B-4C5F-AAD1-255A7D5F1EE2}" type="slidenum">
              <a:rPr lang="en-US" smtClean="0"/>
              <a:t>12</a:t>
            </a:fld>
            <a:endParaRPr lang="en-US"/>
          </a:p>
        </p:txBody>
      </p:sp>
      <p:pic>
        <p:nvPicPr>
          <p:cNvPr id="3" name="Picture 2" descr="A picture containing table, sitting, light, orange&#10;&#10;Description automatically generated">
            <a:extLst>
              <a:ext uri="{FF2B5EF4-FFF2-40B4-BE49-F238E27FC236}">
                <a16:creationId xmlns:a16="http://schemas.microsoft.com/office/drawing/2014/main" id="{336023B6-C94A-934B-BF46-BF75270A888B}"/>
              </a:ext>
            </a:extLst>
          </p:cNvPr>
          <p:cNvPicPr>
            <a:picLocks noChangeAspect="1"/>
          </p:cNvPicPr>
          <p:nvPr/>
        </p:nvPicPr>
        <p:blipFill>
          <a:blip r:embed="rId3"/>
          <a:stretch>
            <a:fillRect/>
          </a:stretch>
        </p:blipFill>
        <p:spPr>
          <a:xfrm>
            <a:off x="238124" y="136503"/>
            <a:ext cx="11715722" cy="6584949"/>
          </a:xfrm>
          <a:prstGeom prst="rect">
            <a:avLst/>
          </a:prstGeom>
        </p:spPr>
      </p:pic>
      <p:sp>
        <p:nvSpPr>
          <p:cNvPr id="5" name="Rectangle 4">
            <a:extLst>
              <a:ext uri="{FF2B5EF4-FFF2-40B4-BE49-F238E27FC236}">
                <a16:creationId xmlns:a16="http://schemas.microsoft.com/office/drawing/2014/main" id="{B9870421-BE8B-CD41-8EAA-496C584EE6A5}"/>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253604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E6CC40-A623-9C4D-8589-17D3235A78BD}"/>
              </a:ext>
            </a:extLst>
          </p:cNvPr>
          <p:cNvSpPr>
            <a:spLocks noGrp="1"/>
          </p:cNvSpPr>
          <p:nvPr>
            <p:ph type="sldNum" sz="quarter" idx="12"/>
          </p:nvPr>
        </p:nvSpPr>
        <p:spPr/>
        <p:txBody>
          <a:bodyPr/>
          <a:lstStyle/>
          <a:p>
            <a:fld id="{B2DC25EE-239B-4C5F-AAD1-255A7D5F1EE2}" type="slidenum">
              <a:rPr lang="en-US" smtClean="0"/>
              <a:t>13</a:t>
            </a:fld>
            <a:endParaRPr lang="en-US"/>
          </a:p>
        </p:txBody>
      </p:sp>
      <p:pic>
        <p:nvPicPr>
          <p:cNvPr id="3" name="Picture 2" descr="A picture containing table, sitting, orange, laptop&#10;&#10;Description automatically generated">
            <a:extLst>
              <a:ext uri="{FF2B5EF4-FFF2-40B4-BE49-F238E27FC236}">
                <a16:creationId xmlns:a16="http://schemas.microsoft.com/office/drawing/2014/main" id="{1E3E39FE-C8A8-2245-AF75-1E2722925AB2}"/>
              </a:ext>
            </a:extLst>
          </p:cNvPr>
          <p:cNvPicPr>
            <a:picLocks noChangeAspect="1"/>
          </p:cNvPicPr>
          <p:nvPr/>
        </p:nvPicPr>
        <p:blipFill>
          <a:blip r:embed="rId3"/>
          <a:stretch>
            <a:fillRect/>
          </a:stretch>
        </p:blipFill>
        <p:spPr>
          <a:xfrm>
            <a:off x="238108" y="136480"/>
            <a:ext cx="11715720" cy="6584948"/>
          </a:xfrm>
          <a:prstGeom prst="rect">
            <a:avLst/>
          </a:prstGeom>
        </p:spPr>
      </p:pic>
      <p:sp>
        <p:nvSpPr>
          <p:cNvPr id="4" name="Rectangle 3">
            <a:extLst>
              <a:ext uri="{FF2B5EF4-FFF2-40B4-BE49-F238E27FC236}">
                <a16:creationId xmlns:a16="http://schemas.microsoft.com/office/drawing/2014/main" id="{9EB1592D-2721-4C4D-8A1D-5EDEF7FB2CF9}"/>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169505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42B38B-5B7E-6A44-B2CE-03D71FC0631D}"/>
              </a:ext>
            </a:extLst>
          </p:cNvPr>
          <p:cNvSpPr>
            <a:spLocks noGrp="1"/>
          </p:cNvSpPr>
          <p:nvPr>
            <p:ph type="sldNum" sz="quarter" idx="12"/>
          </p:nvPr>
        </p:nvSpPr>
        <p:spPr/>
        <p:txBody>
          <a:bodyPr/>
          <a:lstStyle/>
          <a:p>
            <a:fld id="{B2DC25EE-239B-4C5F-AAD1-255A7D5F1EE2}" type="slidenum">
              <a:rPr lang="en-US" smtClean="0"/>
              <a:t>14</a:t>
            </a:fld>
            <a:endParaRPr lang="en-US"/>
          </a:p>
        </p:txBody>
      </p:sp>
      <p:pic>
        <p:nvPicPr>
          <p:cNvPr id="3" name="Picture 2" descr="A picture containing table, small, sitting, laptop&#10;&#10;Description automatically generated">
            <a:extLst>
              <a:ext uri="{FF2B5EF4-FFF2-40B4-BE49-F238E27FC236}">
                <a16:creationId xmlns:a16="http://schemas.microsoft.com/office/drawing/2014/main" id="{F4219276-5E6B-E640-B2B7-4B85909D027E}"/>
              </a:ext>
            </a:extLst>
          </p:cNvPr>
          <p:cNvPicPr>
            <a:picLocks noChangeAspect="1"/>
          </p:cNvPicPr>
          <p:nvPr/>
        </p:nvPicPr>
        <p:blipFill>
          <a:blip r:embed="rId3"/>
          <a:stretch>
            <a:fillRect/>
          </a:stretch>
        </p:blipFill>
        <p:spPr>
          <a:xfrm>
            <a:off x="238074" y="136432"/>
            <a:ext cx="11715718" cy="6584947"/>
          </a:xfrm>
          <a:prstGeom prst="rect">
            <a:avLst/>
          </a:prstGeom>
        </p:spPr>
      </p:pic>
      <p:sp>
        <p:nvSpPr>
          <p:cNvPr id="4" name="Rectangle 3">
            <a:extLst>
              <a:ext uri="{FF2B5EF4-FFF2-40B4-BE49-F238E27FC236}">
                <a16:creationId xmlns:a16="http://schemas.microsoft.com/office/drawing/2014/main" id="{8029931D-2CE4-3641-AB1C-FB42CB0E8C96}"/>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655861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D84359-B481-C74D-8245-5D4426841A64}"/>
              </a:ext>
            </a:extLst>
          </p:cNvPr>
          <p:cNvSpPr>
            <a:spLocks noGrp="1"/>
          </p:cNvSpPr>
          <p:nvPr>
            <p:ph type="sldNum" sz="quarter" idx="12"/>
          </p:nvPr>
        </p:nvSpPr>
        <p:spPr/>
        <p:txBody>
          <a:bodyPr/>
          <a:lstStyle/>
          <a:p>
            <a:fld id="{B2DC25EE-239B-4C5F-AAD1-255A7D5F1EE2}" type="slidenum">
              <a:rPr lang="en-US" smtClean="0"/>
              <a:t>15</a:t>
            </a:fld>
            <a:endParaRPr lang="en-US"/>
          </a:p>
        </p:txBody>
      </p:sp>
      <p:pic>
        <p:nvPicPr>
          <p:cNvPr id="3" name="Picture 2" descr="A picture containing table, piece, sitting, laptop&#10;&#10;Description automatically generated">
            <a:extLst>
              <a:ext uri="{FF2B5EF4-FFF2-40B4-BE49-F238E27FC236}">
                <a16:creationId xmlns:a16="http://schemas.microsoft.com/office/drawing/2014/main" id="{C6EEE57B-D235-2C47-A544-ACD6F805F84C}"/>
              </a:ext>
            </a:extLst>
          </p:cNvPr>
          <p:cNvPicPr>
            <a:picLocks noChangeAspect="1"/>
          </p:cNvPicPr>
          <p:nvPr/>
        </p:nvPicPr>
        <p:blipFill>
          <a:blip r:embed="rId3"/>
          <a:stretch>
            <a:fillRect/>
          </a:stretch>
        </p:blipFill>
        <p:spPr>
          <a:xfrm>
            <a:off x="238004" y="136335"/>
            <a:ext cx="11715718" cy="6584947"/>
          </a:xfrm>
          <a:prstGeom prst="rect">
            <a:avLst/>
          </a:prstGeom>
        </p:spPr>
      </p:pic>
      <p:sp>
        <p:nvSpPr>
          <p:cNvPr id="4" name="Rectangle 3">
            <a:extLst>
              <a:ext uri="{FF2B5EF4-FFF2-40B4-BE49-F238E27FC236}">
                <a16:creationId xmlns:a16="http://schemas.microsoft.com/office/drawing/2014/main" id="{871582C3-47E9-2C42-97A4-66781A6FC215}"/>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339025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C046BA-6D30-C742-BB48-2CBFB9789B3A}"/>
              </a:ext>
            </a:extLst>
          </p:cNvPr>
          <p:cNvSpPr>
            <a:spLocks noGrp="1"/>
          </p:cNvSpPr>
          <p:nvPr>
            <p:ph type="sldNum" sz="quarter" idx="12"/>
          </p:nvPr>
        </p:nvSpPr>
        <p:spPr/>
        <p:txBody>
          <a:bodyPr/>
          <a:lstStyle/>
          <a:p>
            <a:fld id="{B2DC25EE-239B-4C5F-AAD1-255A7D5F1EE2}" type="slidenum">
              <a:rPr lang="en-US" smtClean="0"/>
              <a:t>16</a:t>
            </a:fld>
            <a:endParaRPr lang="en-US"/>
          </a:p>
        </p:txBody>
      </p:sp>
      <p:pic>
        <p:nvPicPr>
          <p:cNvPr id="3" name="Picture 2" descr="A picture containing table, food&#10;&#10;Description automatically generated">
            <a:extLst>
              <a:ext uri="{FF2B5EF4-FFF2-40B4-BE49-F238E27FC236}">
                <a16:creationId xmlns:a16="http://schemas.microsoft.com/office/drawing/2014/main" id="{BE5931AA-AEAF-BA43-AE93-314459D87C91}"/>
              </a:ext>
            </a:extLst>
          </p:cNvPr>
          <p:cNvPicPr>
            <a:picLocks noChangeAspect="1"/>
          </p:cNvPicPr>
          <p:nvPr/>
        </p:nvPicPr>
        <p:blipFill>
          <a:blip r:embed="rId3"/>
          <a:stretch>
            <a:fillRect/>
          </a:stretch>
        </p:blipFill>
        <p:spPr>
          <a:xfrm>
            <a:off x="237864" y="136142"/>
            <a:ext cx="11715716" cy="6584946"/>
          </a:xfrm>
          <a:prstGeom prst="rect">
            <a:avLst/>
          </a:prstGeom>
        </p:spPr>
      </p:pic>
      <p:sp>
        <p:nvSpPr>
          <p:cNvPr id="4" name="Rectangle 3">
            <a:extLst>
              <a:ext uri="{FF2B5EF4-FFF2-40B4-BE49-F238E27FC236}">
                <a16:creationId xmlns:a16="http://schemas.microsoft.com/office/drawing/2014/main" id="{6D60D72F-59EC-3249-9B54-9A713C7928AE}"/>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063934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AFF3C3-D087-384E-93CA-88C7DE19D4D4}"/>
              </a:ext>
            </a:extLst>
          </p:cNvPr>
          <p:cNvSpPr>
            <a:spLocks noGrp="1"/>
          </p:cNvSpPr>
          <p:nvPr>
            <p:ph type="sldNum" sz="quarter" idx="12"/>
          </p:nvPr>
        </p:nvSpPr>
        <p:spPr/>
        <p:txBody>
          <a:bodyPr/>
          <a:lstStyle/>
          <a:p>
            <a:fld id="{B2DC25EE-239B-4C5F-AAD1-255A7D5F1EE2}" type="slidenum">
              <a:rPr lang="en-US" smtClean="0"/>
              <a:t>17</a:t>
            </a:fld>
            <a:endParaRPr lang="en-US"/>
          </a:p>
        </p:txBody>
      </p:sp>
      <p:pic>
        <p:nvPicPr>
          <p:cNvPr id="5" name="Picture 4" descr="A picture containing table&#10;&#10;Description automatically generated">
            <a:extLst>
              <a:ext uri="{FF2B5EF4-FFF2-40B4-BE49-F238E27FC236}">
                <a16:creationId xmlns:a16="http://schemas.microsoft.com/office/drawing/2014/main" id="{2D4FB658-AF29-9948-9553-980C3C8DC61D}"/>
              </a:ext>
            </a:extLst>
          </p:cNvPr>
          <p:cNvPicPr>
            <a:picLocks noChangeAspect="1"/>
          </p:cNvPicPr>
          <p:nvPr/>
        </p:nvPicPr>
        <p:blipFill>
          <a:blip r:embed="rId3"/>
          <a:stretch>
            <a:fillRect/>
          </a:stretch>
        </p:blipFill>
        <p:spPr>
          <a:xfrm>
            <a:off x="237581" y="135754"/>
            <a:ext cx="11715715" cy="6584945"/>
          </a:xfrm>
          <a:prstGeom prst="rect">
            <a:avLst/>
          </a:prstGeom>
        </p:spPr>
      </p:pic>
      <p:sp>
        <p:nvSpPr>
          <p:cNvPr id="6" name="Rectangle 5">
            <a:extLst>
              <a:ext uri="{FF2B5EF4-FFF2-40B4-BE49-F238E27FC236}">
                <a16:creationId xmlns:a16="http://schemas.microsoft.com/office/drawing/2014/main" id="{23A50C5F-318F-5946-969E-7497509876D0}"/>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22126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BD6E91-1D0E-C741-8AC3-26EE826C601C}"/>
              </a:ext>
            </a:extLst>
          </p:cNvPr>
          <p:cNvSpPr>
            <a:spLocks noGrp="1"/>
          </p:cNvSpPr>
          <p:nvPr>
            <p:ph type="sldNum" sz="quarter" idx="12"/>
          </p:nvPr>
        </p:nvSpPr>
        <p:spPr/>
        <p:txBody>
          <a:bodyPr/>
          <a:lstStyle/>
          <a:p>
            <a:fld id="{B2DC25EE-239B-4C5F-AAD1-255A7D5F1EE2}" type="slidenum">
              <a:rPr lang="en-US" smtClean="0"/>
              <a:t>18</a:t>
            </a:fld>
            <a:endParaRPr lang="en-US"/>
          </a:p>
        </p:txBody>
      </p:sp>
      <p:pic>
        <p:nvPicPr>
          <p:cNvPr id="3" name="Picture 2" descr="A picture containing table&#10;&#10;Description automatically generated">
            <a:extLst>
              <a:ext uri="{FF2B5EF4-FFF2-40B4-BE49-F238E27FC236}">
                <a16:creationId xmlns:a16="http://schemas.microsoft.com/office/drawing/2014/main" id="{54420ABB-4882-AA40-AA3C-F960A1618FBB}"/>
              </a:ext>
            </a:extLst>
          </p:cNvPr>
          <p:cNvPicPr>
            <a:picLocks noChangeAspect="1"/>
          </p:cNvPicPr>
          <p:nvPr/>
        </p:nvPicPr>
        <p:blipFill>
          <a:blip r:embed="rId3"/>
          <a:stretch>
            <a:fillRect/>
          </a:stretch>
        </p:blipFill>
        <p:spPr>
          <a:xfrm>
            <a:off x="237014" y="134977"/>
            <a:ext cx="11715715" cy="6584945"/>
          </a:xfrm>
          <a:prstGeom prst="rect">
            <a:avLst/>
          </a:prstGeom>
        </p:spPr>
      </p:pic>
      <p:sp>
        <p:nvSpPr>
          <p:cNvPr id="4" name="Rectangle 3">
            <a:extLst>
              <a:ext uri="{FF2B5EF4-FFF2-40B4-BE49-F238E27FC236}">
                <a16:creationId xmlns:a16="http://schemas.microsoft.com/office/drawing/2014/main" id="{1AC91EBA-B344-CC40-BC88-F246F7AFE267}"/>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97038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964836-0F0B-AE42-855B-9505DF2D86A6}"/>
              </a:ext>
            </a:extLst>
          </p:cNvPr>
          <p:cNvSpPr>
            <a:spLocks noGrp="1"/>
          </p:cNvSpPr>
          <p:nvPr>
            <p:ph type="sldNum" sz="quarter" idx="12"/>
          </p:nvPr>
        </p:nvSpPr>
        <p:spPr/>
        <p:txBody>
          <a:bodyPr/>
          <a:lstStyle/>
          <a:p>
            <a:fld id="{B2DC25EE-239B-4C5F-AAD1-255A7D5F1EE2}" type="slidenum">
              <a:rPr lang="en-US" smtClean="0"/>
              <a:t>19</a:t>
            </a:fld>
            <a:endParaRPr lang="en-US"/>
          </a:p>
        </p:txBody>
      </p:sp>
      <p:pic>
        <p:nvPicPr>
          <p:cNvPr id="3" name="Picture 2" descr="A picture containing table&#10;&#10;Description automatically generated">
            <a:extLst>
              <a:ext uri="{FF2B5EF4-FFF2-40B4-BE49-F238E27FC236}">
                <a16:creationId xmlns:a16="http://schemas.microsoft.com/office/drawing/2014/main" id="{44A98C0B-F5C3-D548-86EB-ACA4A122622F}"/>
              </a:ext>
            </a:extLst>
          </p:cNvPr>
          <p:cNvPicPr>
            <a:picLocks noChangeAspect="1"/>
          </p:cNvPicPr>
          <p:nvPr/>
        </p:nvPicPr>
        <p:blipFill>
          <a:blip r:embed="rId3"/>
          <a:stretch>
            <a:fillRect/>
          </a:stretch>
        </p:blipFill>
        <p:spPr>
          <a:xfrm>
            <a:off x="235880" y="133423"/>
            <a:ext cx="11715715" cy="6584945"/>
          </a:xfrm>
          <a:prstGeom prst="rect">
            <a:avLst/>
          </a:prstGeom>
        </p:spPr>
      </p:pic>
      <p:sp>
        <p:nvSpPr>
          <p:cNvPr id="4" name="Rectangle 3">
            <a:extLst>
              <a:ext uri="{FF2B5EF4-FFF2-40B4-BE49-F238E27FC236}">
                <a16:creationId xmlns:a16="http://schemas.microsoft.com/office/drawing/2014/main" id="{491260B3-2BA6-D54B-8246-F146763C04CB}"/>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607783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15624-2CDA-0A4E-BA60-9CE69BD114D2}"/>
              </a:ext>
            </a:extLst>
          </p:cNvPr>
          <p:cNvSpPr>
            <a:spLocks noGrp="1"/>
          </p:cNvSpPr>
          <p:nvPr>
            <p:ph type="title"/>
          </p:nvPr>
        </p:nvSpPr>
        <p:spPr>
          <a:xfrm>
            <a:off x="838200" y="666328"/>
            <a:ext cx="10515600" cy="1325563"/>
          </a:xfrm>
        </p:spPr>
        <p:txBody>
          <a:bodyPr/>
          <a:lstStyle/>
          <a:p>
            <a:r>
              <a:rPr lang="en-US"/>
              <a:t>Motivation</a:t>
            </a:r>
          </a:p>
        </p:txBody>
      </p:sp>
      <p:sp>
        <p:nvSpPr>
          <p:cNvPr id="3" name="Content Placeholder 2">
            <a:extLst>
              <a:ext uri="{FF2B5EF4-FFF2-40B4-BE49-F238E27FC236}">
                <a16:creationId xmlns:a16="http://schemas.microsoft.com/office/drawing/2014/main" id="{069D3128-EB76-214A-A8E8-807B167B7BD8}"/>
              </a:ext>
            </a:extLst>
          </p:cNvPr>
          <p:cNvSpPr>
            <a:spLocks noGrp="1"/>
          </p:cNvSpPr>
          <p:nvPr>
            <p:ph idx="1"/>
          </p:nvPr>
        </p:nvSpPr>
        <p:spPr>
          <a:xfrm>
            <a:off x="838200" y="2195513"/>
            <a:ext cx="10168128" cy="3996159"/>
          </a:xfrm>
        </p:spPr>
        <p:txBody>
          <a:bodyPr vert="horz" lIns="91440" tIns="45720" rIns="91440" bIns="45720" rtlCol="0" anchor="t">
            <a:normAutofit/>
          </a:bodyPr>
          <a:lstStyle/>
          <a:p>
            <a:pPr marL="0" indent="0">
              <a:lnSpc>
                <a:spcPct val="100000"/>
              </a:lnSpc>
              <a:buNone/>
            </a:pPr>
            <a:r>
              <a:rPr lang="en-US">
                <a:cs typeface="Calibri Light"/>
              </a:rPr>
              <a:t>We envisage human-robot collaboration where robots</a:t>
            </a:r>
          </a:p>
          <a:p>
            <a:pPr marL="0" indent="0">
              <a:lnSpc>
                <a:spcPct val="100000"/>
              </a:lnSpc>
              <a:buNone/>
            </a:pPr>
            <a:r>
              <a:rPr lang="en-US">
                <a:cs typeface="Calibri Light"/>
              </a:rPr>
              <a:t>… can have a dialogue with humans about the physical world</a:t>
            </a:r>
            <a:endParaRPr lang="en-US" b="1"/>
          </a:p>
          <a:p>
            <a:pPr marL="0" indent="0">
              <a:lnSpc>
                <a:spcPct val="100000"/>
              </a:lnSpc>
              <a:buNone/>
            </a:pPr>
            <a:r>
              <a:rPr lang="en-US" b="1">
                <a:cs typeface="Calibri Light"/>
              </a:rPr>
              <a:t>… can execute instructions </a:t>
            </a:r>
            <a:r>
              <a:rPr lang="en-US">
                <a:cs typeface="Calibri Light"/>
              </a:rPr>
              <a:t>in the physical world</a:t>
            </a:r>
            <a:endParaRPr lang="en-US"/>
          </a:p>
          <a:p>
            <a:pPr marL="0" indent="0">
              <a:lnSpc>
                <a:spcPct val="100000"/>
              </a:lnSpc>
              <a:buNone/>
            </a:pPr>
            <a:endParaRPr lang="en-US">
              <a:cs typeface="Calibri Light"/>
            </a:endParaRPr>
          </a:p>
          <a:p>
            <a:pPr marL="0" indent="0">
              <a:lnSpc>
                <a:spcPct val="100000"/>
              </a:lnSpc>
              <a:buNone/>
            </a:pPr>
            <a:r>
              <a:rPr lang="en-US">
                <a:cs typeface="Calibri Light"/>
              </a:rPr>
              <a:t>We use Minecraft to simplify experimentation</a:t>
            </a:r>
            <a:endParaRPr lang="en-US"/>
          </a:p>
          <a:p>
            <a:pPr marL="457200" lvl="1" indent="0">
              <a:lnSpc>
                <a:spcPct val="100000"/>
              </a:lnSpc>
              <a:buNone/>
            </a:pPr>
            <a:r>
              <a:rPr lang="en-US">
                <a:cs typeface="Calibri Light"/>
              </a:rPr>
              <a:t>Minecraft is a simulated 3D environment </a:t>
            </a:r>
            <a:br>
              <a:rPr lang="en-US">
                <a:cs typeface="Calibri Light"/>
              </a:rPr>
            </a:br>
            <a:r>
              <a:rPr lang="en-US">
                <a:cs typeface="Calibri Light"/>
              </a:rPr>
              <a:t>for </a:t>
            </a:r>
            <a:r>
              <a:rPr lang="en-US" b="1">
                <a:cs typeface="Calibri Light"/>
              </a:rPr>
              <a:t>construction </a:t>
            </a:r>
            <a:r>
              <a:rPr lang="en-US">
                <a:cs typeface="Calibri Light"/>
              </a:rPr>
              <a:t>and navigation</a:t>
            </a:r>
            <a:endParaRPr lang="en-US"/>
          </a:p>
          <a:p>
            <a:pPr lvl="1">
              <a:lnSpc>
                <a:spcPct val="100000"/>
              </a:lnSpc>
            </a:pPr>
            <a:endParaRPr lang="en-US">
              <a:cs typeface="Calibri Light"/>
            </a:endParaRPr>
          </a:p>
        </p:txBody>
      </p:sp>
      <p:sp>
        <p:nvSpPr>
          <p:cNvPr id="4" name="Slide Number Placeholder 3">
            <a:extLst>
              <a:ext uri="{FF2B5EF4-FFF2-40B4-BE49-F238E27FC236}">
                <a16:creationId xmlns:a16="http://schemas.microsoft.com/office/drawing/2014/main" id="{FC789FF3-30A3-1E4A-8153-41444EAA3563}"/>
              </a:ext>
            </a:extLst>
          </p:cNvPr>
          <p:cNvSpPr>
            <a:spLocks noGrp="1"/>
          </p:cNvSpPr>
          <p:nvPr>
            <p:ph type="sldNum" sz="quarter" idx="12"/>
          </p:nvPr>
        </p:nvSpPr>
        <p:spPr/>
        <p:txBody>
          <a:bodyPr/>
          <a:lstStyle/>
          <a:p>
            <a:fld id="{B2DC25EE-239B-4C5F-AAD1-255A7D5F1EE2}" type="slidenum">
              <a:rPr lang="en-US" smtClean="0"/>
              <a:t>2</a:t>
            </a:fld>
            <a:endParaRPr lang="en-US"/>
          </a:p>
        </p:txBody>
      </p:sp>
    </p:spTree>
    <p:extLst>
      <p:ext uri="{BB962C8B-B14F-4D97-AF65-F5344CB8AC3E}">
        <p14:creationId xmlns:p14="http://schemas.microsoft.com/office/powerpoint/2010/main" val="132221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62D9B3-4C08-2C46-BB18-ADE3000F3C97}"/>
              </a:ext>
            </a:extLst>
          </p:cNvPr>
          <p:cNvSpPr>
            <a:spLocks noGrp="1"/>
          </p:cNvSpPr>
          <p:nvPr>
            <p:ph type="sldNum" sz="quarter" idx="12"/>
          </p:nvPr>
        </p:nvSpPr>
        <p:spPr/>
        <p:txBody>
          <a:bodyPr/>
          <a:lstStyle/>
          <a:p>
            <a:fld id="{B2DC25EE-239B-4C5F-AAD1-255A7D5F1EE2}" type="slidenum">
              <a:rPr lang="en-US" smtClean="0"/>
              <a:t>20</a:t>
            </a:fld>
            <a:endParaRPr lang="en-US"/>
          </a:p>
        </p:txBody>
      </p:sp>
      <p:grpSp>
        <p:nvGrpSpPr>
          <p:cNvPr id="4" name="Group 3">
            <a:extLst>
              <a:ext uri="{FF2B5EF4-FFF2-40B4-BE49-F238E27FC236}">
                <a16:creationId xmlns:a16="http://schemas.microsoft.com/office/drawing/2014/main" id="{31ED2BC7-6443-7648-9ED4-58DA4855A81B}"/>
              </a:ext>
            </a:extLst>
          </p:cNvPr>
          <p:cNvGrpSpPr/>
          <p:nvPr/>
        </p:nvGrpSpPr>
        <p:grpSpPr>
          <a:xfrm>
            <a:off x="338540" y="160682"/>
            <a:ext cx="11514920" cy="6536636"/>
            <a:chOff x="338540" y="75358"/>
            <a:chExt cx="11514920" cy="6536636"/>
          </a:xfrm>
        </p:grpSpPr>
        <p:grpSp>
          <p:nvGrpSpPr>
            <p:cNvPr id="5" name="Group 4">
              <a:extLst>
                <a:ext uri="{FF2B5EF4-FFF2-40B4-BE49-F238E27FC236}">
                  <a16:creationId xmlns:a16="http://schemas.microsoft.com/office/drawing/2014/main" id="{FB2B4FEB-9B91-C24A-99BD-57C3F5528524}"/>
                </a:ext>
              </a:extLst>
            </p:cNvPr>
            <p:cNvGrpSpPr/>
            <p:nvPr/>
          </p:nvGrpSpPr>
          <p:grpSpPr>
            <a:xfrm>
              <a:off x="338540" y="75358"/>
              <a:ext cx="11514920" cy="2180943"/>
              <a:chOff x="189368" y="75358"/>
              <a:chExt cx="11514920" cy="2180943"/>
            </a:xfrm>
          </p:grpSpPr>
          <p:pic>
            <p:nvPicPr>
              <p:cNvPr id="17" name="Picture 16">
                <a:extLst>
                  <a:ext uri="{FF2B5EF4-FFF2-40B4-BE49-F238E27FC236}">
                    <a16:creationId xmlns:a16="http://schemas.microsoft.com/office/drawing/2014/main" id="{CC2A0A96-EEA2-3E48-BAFE-433E522A0FE7}"/>
                  </a:ext>
                </a:extLst>
              </p:cNvPr>
              <p:cNvPicPr>
                <a:picLocks noChangeAspect="1"/>
              </p:cNvPicPr>
              <p:nvPr/>
            </p:nvPicPr>
            <p:blipFill>
              <a:blip r:embed="rId3"/>
              <a:stretch>
                <a:fillRect/>
              </a:stretch>
            </p:blipFill>
            <p:spPr>
              <a:xfrm>
                <a:off x="189368" y="112976"/>
                <a:ext cx="2217142" cy="2106592"/>
              </a:xfrm>
              <a:prstGeom prst="rect">
                <a:avLst/>
              </a:prstGeom>
            </p:spPr>
          </p:pic>
          <p:pic>
            <p:nvPicPr>
              <p:cNvPr id="18" name="Picture 17">
                <a:extLst>
                  <a:ext uri="{FF2B5EF4-FFF2-40B4-BE49-F238E27FC236}">
                    <a16:creationId xmlns:a16="http://schemas.microsoft.com/office/drawing/2014/main" id="{C178D2B8-F1D7-CA40-997E-9274AC3E09FC}"/>
                  </a:ext>
                </a:extLst>
              </p:cNvPr>
              <p:cNvPicPr>
                <a:picLocks noChangeAspect="1"/>
              </p:cNvPicPr>
              <p:nvPr/>
            </p:nvPicPr>
            <p:blipFill rotWithShape="1">
              <a:blip r:embed="rId4"/>
              <a:srcRect b="9915"/>
              <a:stretch/>
            </p:blipFill>
            <p:spPr>
              <a:xfrm>
                <a:off x="2462490" y="112976"/>
                <a:ext cx="2625632" cy="2106592"/>
              </a:xfrm>
              <a:prstGeom prst="rect">
                <a:avLst/>
              </a:prstGeom>
            </p:spPr>
          </p:pic>
          <p:pic>
            <p:nvPicPr>
              <p:cNvPr id="19" name="Picture 18">
                <a:extLst>
                  <a:ext uri="{FF2B5EF4-FFF2-40B4-BE49-F238E27FC236}">
                    <a16:creationId xmlns:a16="http://schemas.microsoft.com/office/drawing/2014/main" id="{F3B6D540-75ED-F945-8248-80E161D213D0}"/>
                  </a:ext>
                </a:extLst>
              </p:cNvPr>
              <p:cNvPicPr>
                <a:picLocks noChangeAspect="1"/>
              </p:cNvPicPr>
              <p:nvPr/>
            </p:nvPicPr>
            <p:blipFill>
              <a:blip r:embed="rId5"/>
              <a:stretch>
                <a:fillRect/>
              </a:stretch>
            </p:blipFill>
            <p:spPr>
              <a:xfrm>
                <a:off x="5133338" y="112976"/>
                <a:ext cx="1997486" cy="2106592"/>
              </a:xfrm>
              <a:prstGeom prst="rect">
                <a:avLst/>
              </a:prstGeom>
            </p:spPr>
          </p:pic>
          <p:pic>
            <p:nvPicPr>
              <p:cNvPr id="20" name="Picture 19">
                <a:extLst>
                  <a:ext uri="{FF2B5EF4-FFF2-40B4-BE49-F238E27FC236}">
                    <a16:creationId xmlns:a16="http://schemas.microsoft.com/office/drawing/2014/main" id="{50F20658-7CA4-2A45-AF9C-7E6E4A1159DD}"/>
                  </a:ext>
                </a:extLst>
              </p:cNvPr>
              <p:cNvPicPr>
                <a:picLocks noChangeAspect="1"/>
              </p:cNvPicPr>
              <p:nvPr/>
            </p:nvPicPr>
            <p:blipFill>
              <a:blip r:embed="rId6"/>
              <a:stretch>
                <a:fillRect/>
              </a:stretch>
            </p:blipFill>
            <p:spPr>
              <a:xfrm>
                <a:off x="7185282" y="112091"/>
                <a:ext cx="2217142" cy="2144210"/>
              </a:xfrm>
              <a:prstGeom prst="rect">
                <a:avLst/>
              </a:prstGeom>
            </p:spPr>
          </p:pic>
          <p:pic>
            <p:nvPicPr>
              <p:cNvPr id="21" name="Picture 5" descr="A picture containing toy, sitting, colorful&#10;&#10;Description generated with very high confidence">
                <a:extLst>
                  <a:ext uri="{FF2B5EF4-FFF2-40B4-BE49-F238E27FC236}">
                    <a16:creationId xmlns:a16="http://schemas.microsoft.com/office/drawing/2014/main" id="{5931ECA0-9186-6F4A-90DF-556F4C2EF528}"/>
                  </a:ext>
                </a:extLst>
              </p:cNvPr>
              <p:cNvPicPr>
                <a:picLocks noChangeAspect="1"/>
              </p:cNvPicPr>
              <p:nvPr/>
            </p:nvPicPr>
            <p:blipFill rotWithShape="1">
              <a:blip r:embed="rId7"/>
              <a:srcRect b="7249"/>
              <a:stretch/>
            </p:blipFill>
            <p:spPr>
              <a:xfrm>
                <a:off x="9456882" y="75358"/>
                <a:ext cx="2247406" cy="2144210"/>
              </a:xfrm>
              <a:prstGeom prst="rect">
                <a:avLst/>
              </a:prstGeom>
            </p:spPr>
          </p:pic>
        </p:grpSp>
        <p:grpSp>
          <p:nvGrpSpPr>
            <p:cNvPr id="6" name="Group 5">
              <a:extLst>
                <a:ext uri="{FF2B5EF4-FFF2-40B4-BE49-F238E27FC236}">
                  <a16:creationId xmlns:a16="http://schemas.microsoft.com/office/drawing/2014/main" id="{889F2470-13BF-3A40-995A-44AE2F740AC3}"/>
                </a:ext>
              </a:extLst>
            </p:cNvPr>
            <p:cNvGrpSpPr/>
            <p:nvPr/>
          </p:nvGrpSpPr>
          <p:grpSpPr>
            <a:xfrm>
              <a:off x="351796" y="4407259"/>
              <a:ext cx="11488408" cy="2204735"/>
              <a:chOff x="189368" y="4407259"/>
              <a:chExt cx="11488408" cy="2204735"/>
            </a:xfrm>
          </p:grpSpPr>
          <p:pic>
            <p:nvPicPr>
              <p:cNvPr id="12" name="Picture 11">
                <a:extLst>
                  <a:ext uri="{FF2B5EF4-FFF2-40B4-BE49-F238E27FC236}">
                    <a16:creationId xmlns:a16="http://schemas.microsoft.com/office/drawing/2014/main" id="{BB340E5F-311D-1740-98BF-AF8F140473C3}"/>
                  </a:ext>
                </a:extLst>
              </p:cNvPr>
              <p:cNvPicPr>
                <a:picLocks noChangeAspect="1"/>
              </p:cNvPicPr>
              <p:nvPr/>
            </p:nvPicPr>
            <p:blipFill>
              <a:blip r:embed="rId8"/>
              <a:stretch>
                <a:fillRect/>
              </a:stretch>
            </p:blipFill>
            <p:spPr>
              <a:xfrm>
                <a:off x="2587926" y="4445559"/>
                <a:ext cx="2204249" cy="2106592"/>
              </a:xfrm>
              <a:prstGeom prst="rect">
                <a:avLst/>
              </a:prstGeom>
            </p:spPr>
          </p:pic>
          <p:pic>
            <p:nvPicPr>
              <p:cNvPr id="13" name="Picture 12">
                <a:extLst>
                  <a:ext uri="{FF2B5EF4-FFF2-40B4-BE49-F238E27FC236}">
                    <a16:creationId xmlns:a16="http://schemas.microsoft.com/office/drawing/2014/main" id="{17193E4E-1A48-ED4D-8F15-1F899E854A76}"/>
                  </a:ext>
                </a:extLst>
              </p:cNvPr>
              <p:cNvPicPr>
                <a:picLocks noChangeAspect="1"/>
              </p:cNvPicPr>
              <p:nvPr/>
            </p:nvPicPr>
            <p:blipFill rotWithShape="1">
              <a:blip r:embed="rId9"/>
              <a:srcRect l="8427" r="3823"/>
              <a:stretch/>
            </p:blipFill>
            <p:spPr>
              <a:xfrm>
                <a:off x="4864142" y="4407259"/>
                <a:ext cx="1665900" cy="2114616"/>
              </a:xfrm>
              <a:prstGeom prst="rect">
                <a:avLst/>
              </a:prstGeom>
            </p:spPr>
          </p:pic>
          <p:pic>
            <p:nvPicPr>
              <p:cNvPr id="14" name="Picture 13">
                <a:extLst>
                  <a:ext uri="{FF2B5EF4-FFF2-40B4-BE49-F238E27FC236}">
                    <a16:creationId xmlns:a16="http://schemas.microsoft.com/office/drawing/2014/main" id="{D273C247-2EDF-C941-BFEF-DE70B238310E}"/>
                  </a:ext>
                </a:extLst>
              </p:cNvPr>
              <p:cNvPicPr>
                <a:picLocks noChangeAspect="1"/>
              </p:cNvPicPr>
              <p:nvPr/>
            </p:nvPicPr>
            <p:blipFill rotWithShape="1">
              <a:blip r:embed="rId10"/>
              <a:srcRect l="6533"/>
              <a:stretch/>
            </p:blipFill>
            <p:spPr>
              <a:xfrm>
                <a:off x="9268334" y="4413875"/>
                <a:ext cx="2409442" cy="2112144"/>
              </a:xfrm>
              <a:prstGeom prst="rect">
                <a:avLst/>
              </a:prstGeom>
            </p:spPr>
          </p:pic>
          <p:pic>
            <p:nvPicPr>
              <p:cNvPr id="15" name="Picture 14">
                <a:extLst>
                  <a:ext uri="{FF2B5EF4-FFF2-40B4-BE49-F238E27FC236}">
                    <a16:creationId xmlns:a16="http://schemas.microsoft.com/office/drawing/2014/main" id="{9256CC92-64C0-9440-BDD0-0FE65AA70291}"/>
                  </a:ext>
                </a:extLst>
              </p:cNvPr>
              <p:cNvPicPr>
                <a:picLocks noChangeAspect="1"/>
              </p:cNvPicPr>
              <p:nvPr/>
            </p:nvPicPr>
            <p:blipFill>
              <a:blip r:embed="rId11"/>
              <a:stretch>
                <a:fillRect/>
              </a:stretch>
            </p:blipFill>
            <p:spPr>
              <a:xfrm>
                <a:off x="189368" y="4445559"/>
                <a:ext cx="2326591" cy="2111320"/>
              </a:xfrm>
              <a:prstGeom prst="rect">
                <a:avLst/>
              </a:prstGeom>
            </p:spPr>
          </p:pic>
          <p:pic>
            <p:nvPicPr>
              <p:cNvPr id="16" name="Picture 15">
                <a:extLst>
                  <a:ext uri="{FF2B5EF4-FFF2-40B4-BE49-F238E27FC236}">
                    <a16:creationId xmlns:a16="http://schemas.microsoft.com/office/drawing/2014/main" id="{602E2E9A-5071-474B-89E2-5C423A63C460}"/>
                  </a:ext>
                </a:extLst>
              </p:cNvPr>
              <p:cNvPicPr>
                <a:picLocks noChangeAspect="1"/>
              </p:cNvPicPr>
              <p:nvPr/>
            </p:nvPicPr>
            <p:blipFill rotWithShape="1">
              <a:blip r:embed="rId12"/>
              <a:srcRect l="3090" r="5203"/>
              <a:stretch/>
            </p:blipFill>
            <p:spPr>
              <a:xfrm>
                <a:off x="6602009" y="4413875"/>
                <a:ext cx="2594358" cy="2198119"/>
              </a:xfrm>
              <a:prstGeom prst="rect">
                <a:avLst/>
              </a:prstGeom>
            </p:spPr>
          </p:pic>
        </p:grpSp>
        <p:grpSp>
          <p:nvGrpSpPr>
            <p:cNvPr id="7" name="Group 6">
              <a:extLst>
                <a:ext uri="{FF2B5EF4-FFF2-40B4-BE49-F238E27FC236}">
                  <a16:creationId xmlns:a16="http://schemas.microsoft.com/office/drawing/2014/main" id="{01D357F3-9458-EC40-A5AF-9BA53C985DC2}"/>
                </a:ext>
              </a:extLst>
            </p:cNvPr>
            <p:cNvGrpSpPr/>
            <p:nvPr/>
          </p:nvGrpSpPr>
          <p:grpSpPr>
            <a:xfrm>
              <a:off x="411868" y="2268512"/>
              <a:ext cx="11368264" cy="2124786"/>
              <a:chOff x="246518" y="2268512"/>
              <a:chExt cx="11368264" cy="2124786"/>
            </a:xfrm>
          </p:grpSpPr>
          <p:pic>
            <p:nvPicPr>
              <p:cNvPr id="8" name="Picture 7">
                <a:extLst>
                  <a:ext uri="{FF2B5EF4-FFF2-40B4-BE49-F238E27FC236}">
                    <a16:creationId xmlns:a16="http://schemas.microsoft.com/office/drawing/2014/main" id="{96FC98F7-46C8-4F43-A663-CF5E8F4FF2E0}"/>
                  </a:ext>
                </a:extLst>
              </p:cNvPr>
              <p:cNvPicPr>
                <a:picLocks noChangeAspect="1"/>
              </p:cNvPicPr>
              <p:nvPr/>
            </p:nvPicPr>
            <p:blipFill>
              <a:blip r:embed="rId13"/>
              <a:stretch>
                <a:fillRect/>
              </a:stretch>
            </p:blipFill>
            <p:spPr>
              <a:xfrm>
                <a:off x="5834182" y="2271164"/>
                <a:ext cx="2409442" cy="2114616"/>
              </a:xfrm>
              <a:prstGeom prst="rect">
                <a:avLst/>
              </a:prstGeom>
            </p:spPr>
          </p:pic>
          <p:pic>
            <p:nvPicPr>
              <p:cNvPr id="9" name="Picture 8">
                <a:extLst>
                  <a:ext uri="{FF2B5EF4-FFF2-40B4-BE49-F238E27FC236}">
                    <a16:creationId xmlns:a16="http://schemas.microsoft.com/office/drawing/2014/main" id="{5B069C03-73F2-9B4F-B09A-08DE1FE13256}"/>
                  </a:ext>
                </a:extLst>
              </p:cNvPr>
              <p:cNvPicPr>
                <a:picLocks noChangeAspect="1"/>
              </p:cNvPicPr>
              <p:nvPr/>
            </p:nvPicPr>
            <p:blipFill rotWithShape="1">
              <a:blip r:embed="rId14"/>
              <a:srcRect l="11564" r="8095"/>
              <a:stretch/>
            </p:blipFill>
            <p:spPr>
              <a:xfrm>
                <a:off x="3042525" y="2271829"/>
                <a:ext cx="2741549" cy="2115444"/>
              </a:xfrm>
              <a:prstGeom prst="rect">
                <a:avLst/>
              </a:prstGeom>
            </p:spPr>
          </p:pic>
          <p:pic>
            <p:nvPicPr>
              <p:cNvPr id="10" name="Picture 9">
                <a:extLst>
                  <a:ext uri="{FF2B5EF4-FFF2-40B4-BE49-F238E27FC236}">
                    <a16:creationId xmlns:a16="http://schemas.microsoft.com/office/drawing/2014/main" id="{3E027E28-B895-F240-A602-C3B5FC5AFF6C}"/>
                  </a:ext>
                </a:extLst>
              </p:cNvPr>
              <p:cNvPicPr>
                <a:picLocks noChangeAspect="1"/>
              </p:cNvPicPr>
              <p:nvPr/>
            </p:nvPicPr>
            <p:blipFill rotWithShape="1">
              <a:blip r:embed="rId15"/>
              <a:srcRect l="9154"/>
              <a:stretch/>
            </p:blipFill>
            <p:spPr>
              <a:xfrm>
                <a:off x="246518" y="2271829"/>
                <a:ext cx="2741549" cy="2121469"/>
              </a:xfrm>
              <a:prstGeom prst="rect">
                <a:avLst/>
              </a:prstGeom>
            </p:spPr>
          </p:pic>
          <p:pic>
            <p:nvPicPr>
              <p:cNvPr id="11" name="Picture 10">
                <a:extLst>
                  <a:ext uri="{FF2B5EF4-FFF2-40B4-BE49-F238E27FC236}">
                    <a16:creationId xmlns:a16="http://schemas.microsoft.com/office/drawing/2014/main" id="{F57934EC-F9F0-2C4F-9D48-D2E8A8EF5A08}"/>
                  </a:ext>
                </a:extLst>
              </p:cNvPr>
              <p:cNvPicPr>
                <a:picLocks noChangeAspect="1"/>
              </p:cNvPicPr>
              <p:nvPr/>
            </p:nvPicPr>
            <p:blipFill>
              <a:blip r:embed="rId16"/>
              <a:stretch>
                <a:fillRect/>
              </a:stretch>
            </p:blipFill>
            <p:spPr>
              <a:xfrm>
                <a:off x="8293732" y="2268512"/>
                <a:ext cx="3321050" cy="2065794"/>
              </a:xfrm>
              <a:prstGeom prst="rect">
                <a:avLst/>
              </a:prstGeom>
            </p:spPr>
          </p:pic>
        </p:grpSp>
      </p:grpSp>
      <p:sp>
        <p:nvSpPr>
          <p:cNvPr id="3" name="Rectangle 2">
            <a:extLst>
              <a:ext uri="{FF2B5EF4-FFF2-40B4-BE49-F238E27FC236}">
                <a16:creationId xmlns:a16="http://schemas.microsoft.com/office/drawing/2014/main" id="{0199C7A8-91B6-1640-9AAF-C1694EF58D28}"/>
              </a:ext>
            </a:extLst>
          </p:cNvPr>
          <p:cNvSpPr/>
          <p:nvPr/>
        </p:nvSpPr>
        <p:spPr>
          <a:xfrm>
            <a:off x="0" y="0"/>
            <a:ext cx="12192000" cy="6858000"/>
          </a:xfrm>
          <a:prstGeom prst="rect">
            <a:avLst/>
          </a:prstGeom>
          <a:solidFill>
            <a:srgbClr val="232324">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798FC7F6-33D9-7144-B3DE-0755C27EFA12}"/>
              </a:ext>
            </a:extLst>
          </p:cNvPr>
          <p:cNvSpPr/>
          <p:nvPr/>
        </p:nvSpPr>
        <p:spPr>
          <a:xfrm>
            <a:off x="2769145" y="1403724"/>
            <a:ext cx="6653711" cy="4050552"/>
          </a:xfrm>
          <a:prstGeom prst="roundRect">
            <a:avLst>
              <a:gd name="adj" fmla="val 4485"/>
            </a:avLst>
          </a:prstGeom>
          <a:ln>
            <a:solidFill>
              <a:schemeClr val="accent1"/>
            </a:solidFill>
          </a:ln>
          <a:effectLst/>
        </p:spPr>
        <p:style>
          <a:lnRef idx="2">
            <a:schemeClr val="accent6"/>
          </a:lnRef>
          <a:fillRef idx="1">
            <a:schemeClr val="lt1"/>
          </a:fillRef>
          <a:effectRef idx="0">
            <a:schemeClr val="accent6"/>
          </a:effectRef>
          <a:fontRef idx="minor">
            <a:schemeClr val="dk1"/>
          </a:fontRef>
        </p:style>
        <p:txBody>
          <a:bodyPr lIns="182880" rtlCol="0" anchor="ctr"/>
          <a:lstStyle/>
          <a:p>
            <a:r>
              <a:rPr lang="en-US" sz="2800" b="1">
                <a:latin typeface="Avenir Next LT Pro" panose="020B0504020202020204" pitchFamily="34" charset="77"/>
              </a:rPr>
              <a:t>Collaborative Dialogue in Minecraft</a:t>
            </a:r>
            <a:br>
              <a:rPr lang="en-US" sz="2400" b="1">
                <a:latin typeface="Avenir Next LT Pro" panose="020B0504020202020204" pitchFamily="34" charset="77"/>
              </a:rPr>
            </a:br>
            <a:r>
              <a:rPr lang="en-US">
                <a:latin typeface="Avenir Next LT Pro" panose="020B0504020202020204" pitchFamily="34" charset="77"/>
              </a:rPr>
              <a:t>(Narayan-Chen, </a:t>
            </a:r>
            <a:r>
              <a:rPr lang="en-US" err="1">
                <a:latin typeface="Avenir Next LT Pro" panose="020B0504020202020204" pitchFamily="34" charset="77"/>
              </a:rPr>
              <a:t>Jayannavar</a:t>
            </a:r>
            <a:r>
              <a:rPr lang="en-US">
                <a:latin typeface="Avenir Next LT Pro" panose="020B0504020202020204" pitchFamily="34" charset="77"/>
              </a:rPr>
              <a:t> &amp; </a:t>
            </a:r>
            <a:r>
              <a:rPr lang="en-US" err="1">
                <a:latin typeface="Avenir Next LT Pro" panose="020B0504020202020204" pitchFamily="34" charset="77"/>
              </a:rPr>
              <a:t>Hockenmaier</a:t>
            </a:r>
            <a:r>
              <a:rPr lang="en-US">
                <a:latin typeface="Avenir Next LT Pro" panose="020B0504020202020204" pitchFamily="34" charset="77"/>
              </a:rPr>
              <a:t>, 2019)</a:t>
            </a:r>
          </a:p>
          <a:p>
            <a:endParaRPr lang="en-US" sz="2000">
              <a:latin typeface="Avenir Next LT Pro" panose="020B0504020202020204" pitchFamily="34" charset="77"/>
            </a:endParaRPr>
          </a:p>
          <a:p>
            <a:r>
              <a:rPr lang="en-US" sz="2200">
                <a:latin typeface="Avenir Next LT Pro" panose="020B0504020202020204" pitchFamily="34" charset="77"/>
              </a:rPr>
              <a:t>Introduced the Minecraft Dialogue Corpus:</a:t>
            </a:r>
            <a:br>
              <a:rPr lang="en-US" sz="2200">
                <a:latin typeface="Avenir Next LT Pro" panose="020B0504020202020204" pitchFamily="34" charset="77"/>
              </a:rPr>
            </a:br>
            <a:r>
              <a:rPr lang="en-US" sz="2200">
                <a:latin typeface="Avenir Next LT Pro" panose="020B0504020202020204" pitchFamily="34" charset="77"/>
              </a:rPr>
              <a:t>509 human-human dialogues &amp; game logs </a:t>
            </a:r>
            <a:br>
              <a:rPr lang="en-US" sz="2200" b="1">
                <a:latin typeface="Avenir Next LT Pro" panose="020B0504020202020204" pitchFamily="34" charset="77"/>
              </a:rPr>
            </a:br>
            <a:r>
              <a:rPr lang="en-US" sz="2200">
                <a:latin typeface="Avenir Next LT Pro" panose="020B0504020202020204" pitchFamily="34" charset="77"/>
              </a:rPr>
              <a:t>for the Collaborative Building Task</a:t>
            </a:r>
          </a:p>
          <a:p>
            <a:endParaRPr lang="en-US" sz="2200">
              <a:latin typeface="Avenir Next LT Pro" panose="020B0504020202020204" pitchFamily="34" charset="77"/>
            </a:endParaRPr>
          </a:p>
          <a:p>
            <a:r>
              <a:rPr lang="en-US" sz="2200">
                <a:latin typeface="Avenir Next LT Pro" panose="020B0504020202020204" pitchFamily="34" charset="77"/>
              </a:rPr>
              <a:t>Defined an Architect utterance generation task </a:t>
            </a:r>
            <a:br>
              <a:rPr lang="en-US" sz="2200">
                <a:latin typeface="Avenir Next LT Pro" panose="020B0504020202020204" pitchFamily="34" charset="77"/>
              </a:rPr>
            </a:br>
            <a:r>
              <a:rPr lang="en-US" sz="2200">
                <a:latin typeface="Avenir Next LT Pro" panose="020B0504020202020204" pitchFamily="34" charset="77"/>
              </a:rPr>
              <a:t>and proposed baseline neural models</a:t>
            </a:r>
          </a:p>
          <a:p>
            <a:endParaRPr lang="en-US" sz="2200">
              <a:latin typeface="Avenir Next LT Pro" panose="020B0504020202020204" pitchFamily="34" charset="77"/>
            </a:endParaRPr>
          </a:p>
          <a:p>
            <a:r>
              <a:rPr lang="en-US" sz="2200">
                <a:latin typeface="Avenir Next LT Pro" panose="020B0504020202020204" pitchFamily="34" charset="77"/>
              </a:rPr>
              <a:t>In this work, we focus on the Builder</a:t>
            </a:r>
          </a:p>
        </p:txBody>
      </p:sp>
    </p:spTree>
    <p:extLst>
      <p:ext uri="{BB962C8B-B14F-4D97-AF65-F5344CB8AC3E}">
        <p14:creationId xmlns:p14="http://schemas.microsoft.com/office/powerpoint/2010/main" val="20984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62D9B3-4C08-2C46-BB18-ADE3000F3C97}"/>
              </a:ext>
            </a:extLst>
          </p:cNvPr>
          <p:cNvSpPr>
            <a:spLocks noGrp="1"/>
          </p:cNvSpPr>
          <p:nvPr>
            <p:ph type="sldNum" sz="quarter" idx="12"/>
          </p:nvPr>
        </p:nvSpPr>
        <p:spPr/>
        <p:txBody>
          <a:bodyPr/>
          <a:lstStyle/>
          <a:p>
            <a:fld id="{B2DC25EE-239B-4C5F-AAD1-255A7D5F1EE2}" type="slidenum">
              <a:rPr lang="en-US" smtClean="0"/>
              <a:t>21</a:t>
            </a:fld>
            <a:endParaRPr lang="en-US"/>
          </a:p>
        </p:txBody>
      </p:sp>
      <p:grpSp>
        <p:nvGrpSpPr>
          <p:cNvPr id="4" name="Group 3">
            <a:extLst>
              <a:ext uri="{FF2B5EF4-FFF2-40B4-BE49-F238E27FC236}">
                <a16:creationId xmlns:a16="http://schemas.microsoft.com/office/drawing/2014/main" id="{31ED2BC7-6443-7648-9ED4-58DA4855A81B}"/>
              </a:ext>
            </a:extLst>
          </p:cNvPr>
          <p:cNvGrpSpPr/>
          <p:nvPr/>
        </p:nvGrpSpPr>
        <p:grpSpPr>
          <a:xfrm>
            <a:off x="338540" y="160682"/>
            <a:ext cx="11514920" cy="6536636"/>
            <a:chOff x="338540" y="75358"/>
            <a:chExt cx="11514920" cy="6536636"/>
          </a:xfrm>
        </p:grpSpPr>
        <p:grpSp>
          <p:nvGrpSpPr>
            <p:cNvPr id="5" name="Group 4">
              <a:extLst>
                <a:ext uri="{FF2B5EF4-FFF2-40B4-BE49-F238E27FC236}">
                  <a16:creationId xmlns:a16="http://schemas.microsoft.com/office/drawing/2014/main" id="{FB2B4FEB-9B91-C24A-99BD-57C3F5528524}"/>
                </a:ext>
              </a:extLst>
            </p:cNvPr>
            <p:cNvGrpSpPr/>
            <p:nvPr/>
          </p:nvGrpSpPr>
          <p:grpSpPr>
            <a:xfrm>
              <a:off x="338540" y="75358"/>
              <a:ext cx="11514920" cy="2180943"/>
              <a:chOff x="189368" y="75358"/>
              <a:chExt cx="11514920" cy="2180943"/>
            </a:xfrm>
          </p:grpSpPr>
          <p:pic>
            <p:nvPicPr>
              <p:cNvPr id="17" name="Picture 16">
                <a:extLst>
                  <a:ext uri="{FF2B5EF4-FFF2-40B4-BE49-F238E27FC236}">
                    <a16:creationId xmlns:a16="http://schemas.microsoft.com/office/drawing/2014/main" id="{CC2A0A96-EEA2-3E48-BAFE-433E522A0FE7}"/>
                  </a:ext>
                </a:extLst>
              </p:cNvPr>
              <p:cNvPicPr>
                <a:picLocks noChangeAspect="1"/>
              </p:cNvPicPr>
              <p:nvPr/>
            </p:nvPicPr>
            <p:blipFill>
              <a:blip r:embed="rId3"/>
              <a:stretch>
                <a:fillRect/>
              </a:stretch>
            </p:blipFill>
            <p:spPr>
              <a:xfrm>
                <a:off x="189368" y="112976"/>
                <a:ext cx="2217142" cy="2106592"/>
              </a:xfrm>
              <a:prstGeom prst="rect">
                <a:avLst/>
              </a:prstGeom>
            </p:spPr>
          </p:pic>
          <p:pic>
            <p:nvPicPr>
              <p:cNvPr id="18" name="Picture 17">
                <a:extLst>
                  <a:ext uri="{FF2B5EF4-FFF2-40B4-BE49-F238E27FC236}">
                    <a16:creationId xmlns:a16="http://schemas.microsoft.com/office/drawing/2014/main" id="{C178D2B8-F1D7-CA40-997E-9274AC3E09FC}"/>
                  </a:ext>
                </a:extLst>
              </p:cNvPr>
              <p:cNvPicPr>
                <a:picLocks noChangeAspect="1"/>
              </p:cNvPicPr>
              <p:nvPr/>
            </p:nvPicPr>
            <p:blipFill rotWithShape="1">
              <a:blip r:embed="rId4"/>
              <a:srcRect b="9915"/>
              <a:stretch/>
            </p:blipFill>
            <p:spPr>
              <a:xfrm>
                <a:off x="2462490" y="112976"/>
                <a:ext cx="2625632" cy="2106592"/>
              </a:xfrm>
              <a:prstGeom prst="rect">
                <a:avLst/>
              </a:prstGeom>
            </p:spPr>
          </p:pic>
          <p:pic>
            <p:nvPicPr>
              <p:cNvPr id="19" name="Picture 18">
                <a:extLst>
                  <a:ext uri="{FF2B5EF4-FFF2-40B4-BE49-F238E27FC236}">
                    <a16:creationId xmlns:a16="http://schemas.microsoft.com/office/drawing/2014/main" id="{F3B6D540-75ED-F945-8248-80E161D213D0}"/>
                  </a:ext>
                </a:extLst>
              </p:cNvPr>
              <p:cNvPicPr>
                <a:picLocks noChangeAspect="1"/>
              </p:cNvPicPr>
              <p:nvPr/>
            </p:nvPicPr>
            <p:blipFill>
              <a:blip r:embed="rId5"/>
              <a:stretch>
                <a:fillRect/>
              </a:stretch>
            </p:blipFill>
            <p:spPr>
              <a:xfrm>
                <a:off x="5133338" y="112976"/>
                <a:ext cx="1997486" cy="2106592"/>
              </a:xfrm>
              <a:prstGeom prst="rect">
                <a:avLst/>
              </a:prstGeom>
            </p:spPr>
          </p:pic>
          <p:pic>
            <p:nvPicPr>
              <p:cNvPr id="20" name="Picture 19">
                <a:extLst>
                  <a:ext uri="{FF2B5EF4-FFF2-40B4-BE49-F238E27FC236}">
                    <a16:creationId xmlns:a16="http://schemas.microsoft.com/office/drawing/2014/main" id="{50F20658-7CA4-2A45-AF9C-7E6E4A1159DD}"/>
                  </a:ext>
                </a:extLst>
              </p:cNvPr>
              <p:cNvPicPr>
                <a:picLocks noChangeAspect="1"/>
              </p:cNvPicPr>
              <p:nvPr/>
            </p:nvPicPr>
            <p:blipFill>
              <a:blip r:embed="rId6"/>
              <a:stretch>
                <a:fillRect/>
              </a:stretch>
            </p:blipFill>
            <p:spPr>
              <a:xfrm>
                <a:off x="7185282" y="112091"/>
                <a:ext cx="2217142" cy="2144210"/>
              </a:xfrm>
              <a:prstGeom prst="rect">
                <a:avLst/>
              </a:prstGeom>
            </p:spPr>
          </p:pic>
          <p:pic>
            <p:nvPicPr>
              <p:cNvPr id="21" name="Picture 5" descr="A picture containing toy, sitting, colorful&#10;&#10;Description generated with very high confidence">
                <a:extLst>
                  <a:ext uri="{FF2B5EF4-FFF2-40B4-BE49-F238E27FC236}">
                    <a16:creationId xmlns:a16="http://schemas.microsoft.com/office/drawing/2014/main" id="{5931ECA0-9186-6F4A-90DF-556F4C2EF528}"/>
                  </a:ext>
                </a:extLst>
              </p:cNvPr>
              <p:cNvPicPr>
                <a:picLocks noChangeAspect="1"/>
              </p:cNvPicPr>
              <p:nvPr/>
            </p:nvPicPr>
            <p:blipFill rotWithShape="1">
              <a:blip r:embed="rId7"/>
              <a:srcRect b="7249"/>
              <a:stretch/>
            </p:blipFill>
            <p:spPr>
              <a:xfrm>
                <a:off x="9456882" y="75358"/>
                <a:ext cx="2247406" cy="2144210"/>
              </a:xfrm>
              <a:prstGeom prst="rect">
                <a:avLst/>
              </a:prstGeom>
            </p:spPr>
          </p:pic>
        </p:grpSp>
        <p:grpSp>
          <p:nvGrpSpPr>
            <p:cNvPr id="6" name="Group 5">
              <a:extLst>
                <a:ext uri="{FF2B5EF4-FFF2-40B4-BE49-F238E27FC236}">
                  <a16:creationId xmlns:a16="http://schemas.microsoft.com/office/drawing/2014/main" id="{889F2470-13BF-3A40-995A-44AE2F740AC3}"/>
                </a:ext>
              </a:extLst>
            </p:cNvPr>
            <p:cNvGrpSpPr/>
            <p:nvPr/>
          </p:nvGrpSpPr>
          <p:grpSpPr>
            <a:xfrm>
              <a:off x="351796" y="4407259"/>
              <a:ext cx="11488408" cy="2204735"/>
              <a:chOff x="189368" y="4407259"/>
              <a:chExt cx="11488408" cy="2204735"/>
            </a:xfrm>
          </p:grpSpPr>
          <p:pic>
            <p:nvPicPr>
              <p:cNvPr id="12" name="Picture 11">
                <a:extLst>
                  <a:ext uri="{FF2B5EF4-FFF2-40B4-BE49-F238E27FC236}">
                    <a16:creationId xmlns:a16="http://schemas.microsoft.com/office/drawing/2014/main" id="{BB340E5F-311D-1740-98BF-AF8F140473C3}"/>
                  </a:ext>
                </a:extLst>
              </p:cNvPr>
              <p:cNvPicPr>
                <a:picLocks noChangeAspect="1"/>
              </p:cNvPicPr>
              <p:nvPr/>
            </p:nvPicPr>
            <p:blipFill>
              <a:blip r:embed="rId8"/>
              <a:stretch>
                <a:fillRect/>
              </a:stretch>
            </p:blipFill>
            <p:spPr>
              <a:xfrm>
                <a:off x="2587926" y="4445559"/>
                <a:ext cx="2204249" cy="2106592"/>
              </a:xfrm>
              <a:prstGeom prst="rect">
                <a:avLst/>
              </a:prstGeom>
            </p:spPr>
          </p:pic>
          <p:pic>
            <p:nvPicPr>
              <p:cNvPr id="13" name="Picture 12">
                <a:extLst>
                  <a:ext uri="{FF2B5EF4-FFF2-40B4-BE49-F238E27FC236}">
                    <a16:creationId xmlns:a16="http://schemas.microsoft.com/office/drawing/2014/main" id="{17193E4E-1A48-ED4D-8F15-1F899E854A76}"/>
                  </a:ext>
                </a:extLst>
              </p:cNvPr>
              <p:cNvPicPr>
                <a:picLocks noChangeAspect="1"/>
              </p:cNvPicPr>
              <p:nvPr/>
            </p:nvPicPr>
            <p:blipFill rotWithShape="1">
              <a:blip r:embed="rId9"/>
              <a:srcRect l="8427" r="3823"/>
              <a:stretch/>
            </p:blipFill>
            <p:spPr>
              <a:xfrm>
                <a:off x="4864142" y="4407259"/>
                <a:ext cx="1665900" cy="2114616"/>
              </a:xfrm>
              <a:prstGeom prst="rect">
                <a:avLst/>
              </a:prstGeom>
            </p:spPr>
          </p:pic>
          <p:pic>
            <p:nvPicPr>
              <p:cNvPr id="14" name="Picture 13">
                <a:extLst>
                  <a:ext uri="{FF2B5EF4-FFF2-40B4-BE49-F238E27FC236}">
                    <a16:creationId xmlns:a16="http://schemas.microsoft.com/office/drawing/2014/main" id="{D273C247-2EDF-C941-BFEF-DE70B238310E}"/>
                  </a:ext>
                </a:extLst>
              </p:cNvPr>
              <p:cNvPicPr>
                <a:picLocks noChangeAspect="1"/>
              </p:cNvPicPr>
              <p:nvPr/>
            </p:nvPicPr>
            <p:blipFill rotWithShape="1">
              <a:blip r:embed="rId10"/>
              <a:srcRect l="6533"/>
              <a:stretch/>
            </p:blipFill>
            <p:spPr>
              <a:xfrm>
                <a:off x="9268334" y="4413875"/>
                <a:ext cx="2409442" cy="2112144"/>
              </a:xfrm>
              <a:prstGeom prst="rect">
                <a:avLst/>
              </a:prstGeom>
            </p:spPr>
          </p:pic>
          <p:pic>
            <p:nvPicPr>
              <p:cNvPr id="15" name="Picture 14">
                <a:extLst>
                  <a:ext uri="{FF2B5EF4-FFF2-40B4-BE49-F238E27FC236}">
                    <a16:creationId xmlns:a16="http://schemas.microsoft.com/office/drawing/2014/main" id="{9256CC92-64C0-9440-BDD0-0FE65AA70291}"/>
                  </a:ext>
                </a:extLst>
              </p:cNvPr>
              <p:cNvPicPr>
                <a:picLocks noChangeAspect="1"/>
              </p:cNvPicPr>
              <p:nvPr/>
            </p:nvPicPr>
            <p:blipFill>
              <a:blip r:embed="rId11"/>
              <a:stretch>
                <a:fillRect/>
              </a:stretch>
            </p:blipFill>
            <p:spPr>
              <a:xfrm>
                <a:off x="189368" y="4445559"/>
                <a:ext cx="2326591" cy="2111320"/>
              </a:xfrm>
              <a:prstGeom prst="rect">
                <a:avLst/>
              </a:prstGeom>
            </p:spPr>
          </p:pic>
          <p:pic>
            <p:nvPicPr>
              <p:cNvPr id="16" name="Picture 15">
                <a:extLst>
                  <a:ext uri="{FF2B5EF4-FFF2-40B4-BE49-F238E27FC236}">
                    <a16:creationId xmlns:a16="http://schemas.microsoft.com/office/drawing/2014/main" id="{602E2E9A-5071-474B-89E2-5C423A63C460}"/>
                  </a:ext>
                </a:extLst>
              </p:cNvPr>
              <p:cNvPicPr>
                <a:picLocks noChangeAspect="1"/>
              </p:cNvPicPr>
              <p:nvPr/>
            </p:nvPicPr>
            <p:blipFill rotWithShape="1">
              <a:blip r:embed="rId12"/>
              <a:srcRect l="3090" r="5203"/>
              <a:stretch/>
            </p:blipFill>
            <p:spPr>
              <a:xfrm>
                <a:off x="6602009" y="4413875"/>
                <a:ext cx="2594358" cy="2198119"/>
              </a:xfrm>
              <a:prstGeom prst="rect">
                <a:avLst/>
              </a:prstGeom>
            </p:spPr>
          </p:pic>
        </p:grpSp>
        <p:grpSp>
          <p:nvGrpSpPr>
            <p:cNvPr id="7" name="Group 6">
              <a:extLst>
                <a:ext uri="{FF2B5EF4-FFF2-40B4-BE49-F238E27FC236}">
                  <a16:creationId xmlns:a16="http://schemas.microsoft.com/office/drawing/2014/main" id="{01D357F3-9458-EC40-A5AF-9BA53C985DC2}"/>
                </a:ext>
              </a:extLst>
            </p:cNvPr>
            <p:cNvGrpSpPr/>
            <p:nvPr/>
          </p:nvGrpSpPr>
          <p:grpSpPr>
            <a:xfrm>
              <a:off x="411868" y="2268512"/>
              <a:ext cx="11368264" cy="2124786"/>
              <a:chOff x="246518" y="2268512"/>
              <a:chExt cx="11368264" cy="2124786"/>
            </a:xfrm>
          </p:grpSpPr>
          <p:pic>
            <p:nvPicPr>
              <p:cNvPr id="8" name="Picture 7">
                <a:extLst>
                  <a:ext uri="{FF2B5EF4-FFF2-40B4-BE49-F238E27FC236}">
                    <a16:creationId xmlns:a16="http://schemas.microsoft.com/office/drawing/2014/main" id="{96FC98F7-46C8-4F43-A663-CF5E8F4FF2E0}"/>
                  </a:ext>
                </a:extLst>
              </p:cNvPr>
              <p:cNvPicPr>
                <a:picLocks noChangeAspect="1"/>
              </p:cNvPicPr>
              <p:nvPr/>
            </p:nvPicPr>
            <p:blipFill>
              <a:blip r:embed="rId13"/>
              <a:stretch>
                <a:fillRect/>
              </a:stretch>
            </p:blipFill>
            <p:spPr>
              <a:xfrm>
                <a:off x="5834182" y="2271164"/>
                <a:ext cx="2409442" cy="2114616"/>
              </a:xfrm>
              <a:prstGeom prst="rect">
                <a:avLst/>
              </a:prstGeom>
            </p:spPr>
          </p:pic>
          <p:pic>
            <p:nvPicPr>
              <p:cNvPr id="9" name="Picture 8">
                <a:extLst>
                  <a:ext uri="{FF2B5EF4-FFF2-40B4-BE49-F238E27FC236}">
                    <a16:creationId xmlns:a16="http://schemas.microsoft.com/office/drawing/2014/main" id="{5B069C03-73F2-9B4F-B09A-08DE1FE13256}"/>
                  </a:ext>
                </a:extLst>
              </p:cNvPr>
              <p:cNvPicPr>
                <a:picLocks noChangeAspect="1"/>
              </p:cNvPicPr>
              <p:nvPr/>
            </p:nvPicPr>
            <p:blipFill rotWithShape="1">
              <a:blip r:embed="rId14"/>
              <a:srcRect l="11564" r="8095"/>
              <a:stretch/>
            </p:blipFill>
            <p:spPr>
              <a:xfrm>
                <a:off x="3042525" y="2271829"/>
                <a:ext cx="2741549" cy="2115444"/>
              </a:xfrm>
              <a:prstGeom prst="rect">
                <a:avLst/>
              </a:prstGeom>
            </p:spPr>
          </p:pic>
          <p:pic>
            <p:nvPicPr>
              <p:cNvPr id="10" name="Picture 9">
                <a:extLst>
                  <a:ext uri="{FF2B5EF4-FFF2-40B4-BE49-F238E27FC236}">
                    <a16:creationId xmlns:a16="http://schemas.microsoft.com/office/drawing/2014/main" id="{3E027E28-B895-F240-A602-C3B5FC5AFF6C}"/>
                  </a:ext>
                </a:extLst>
              </p:cNvPr>
              <p:cNvPicPr>
                <a:picLocks noChangeAspect="1"/>
              </p:cNvPicPr>
              <p:nvPr/>
            </p:nvPicPr>
            <p:blipFill rotWithShape="1">
              <a:blip r:embed="rId15"/>
              <a:srcRect l="9154"/>
              <a:stretch/>
            </p:blipFill>
            <p:spPr>
              <a:xfrm>
                <a:off x="246518" y="2271829"/>
                <a:ext cx="2741549" cy="2121469"/>
              </a:xfrm>
              <a:prstGeom prst="rect">
                <a:avLst/>
              </a:prstGeom>
            </p:spPr>
          </p:pic>
          <p:pic>
            <p:nvPicPr>
              <p:cNvPr id="11" name="Picture 10">
                <a:extLst>
                  <a:ext uri="{FF2B5EF4-FFF2-40B4-BE49-F238E27FC236}">
                    <a16:creationId xmlns:a16="http://schemas.microsoft.com/office/drawing/2014/main" id="{F57934EC-F9F0-2C4F-9D48-D2E8A8EF5A08}"/>
                  </a:ext>
                </a:extLst>
              </p:cNvPr>
              <p:cNvPicPr>
                <a:picLocks noChangeAspect="1"/>
              </p:cNvPicPr>
              <p:nvPr/>
            </p:nvPicPr>
            <p:blipFill>
              <a:blip r:embed="rId16"/>
              <a:stretch>
                <a:fillRect/>
              </a:stretch>
            </p:blipFill>
            <p:spPr>
              <a:xfrm>
                <a:off x="8293732" y="2268512"/>
                <a:ext cx="3321050" cy="2065794"/>
              </a:xfrm>
              <a:prstGeom prst="rect">
                <a:avLst/>
              </a:prstGeom>
            </p:spPr>
          </p:pic>
        </p:grpSp>
      </p:grpSp>
    </p:spTree>
    <p:extLst>
      <p:ext uri="{BB962C8B-B14F-4D97-AF65-F5344CB8AC3E}">
        <p14:creationId xmlns:p14="http://schemas.microsoft.com/office/powerpoint/2010/main" val="2528588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77A29-5A66-6E4C-AF7A-C404205E28E9}"/>
              </a:ext>
            </a:extLst>
          </p:cNvPr>
          <p:cNvSpPr>
            <a:spLocks noGrp="1"/>
          </p:cNvSpPr>
          <p:nvPr>
            <p:ph type="title"/>
          </p:nvPr>
        </p:nvSpPr>
        <p:spPr>
          <a:xfrm>
            <a:off x="940526" y="638129"/>
            <a:ext cx="10515600" cy="1325563"/>
          </a:xfrm>
        </p:spPr>
        <p:txBody>
          <a:bodyPr>
            <a:normAutofit/>
          </a:bodyPr>
          <a:lstStyle/>
          <a:p>
            <a:r>
              <a:rPr lang="en-US" sz="4000" dirty="0"/>
              <a:t>The Builder Action Prediction (BAP) Task</a:t>
            </a:r>
          </a:p>
        </p:txBody>
      </p:sp>
      <p:sp>
        <p:nvSpPr>
          <p:cNvPr id="3" name="Content Placeholder 2">
            <a:extLst>
              <a:ext uri="{FF2B5EF4-FFF2-40B4-BE49-F238E27FC236}">
                <a16:creationId xmlns:a16="http://schemas.microsoft.com/office/drawing/2014/main" id="{89009D6D-422D-7F4C-BA54-4AE22F2ED233}"/>
              </a:ext>
            </a:extLst>
          </p:cNvPr>
          <p:cNvSpPr>
            <a:spLocks noGrp="1"/>
          </p:cNvSpPr>
          <p:nvPr>
            <p:ph idx="1"/>
          </p:nvPr>
        </p:nvSpPr>
        <p:spPr>
          <a:xfrm>
            <a:off x="940526" y="2137321"/>
            <a:ext cx="10168128" cy="4720679"/>
          </a:xfrm>
        </p:spPr>
        <p:txBody>
          <a:bodyPr>
            <a:normAutofit/>
          </a:bodyPr>
          <a:lstStyle/>
          <a:p>
            <a:pPr marL="0" indent="0">
              <a:lnSpc>
                <a:spcPct val="100000"/>
              </a:lnSpc>
              <a:buNone/>
            </a:pPr>
            <a:r>
              <a:rPr lang="en-US" sz="2400" dirty="0"/>
              <a:t>Predict the </a:t>
            </a:r>
            <a:r>
              <a:rPr lang="en-US" sz="2400" b="1" dirty="0"/>
              <a:t>sequence of actions </a:t>
            </a:r>
            <a:r>
              <a:rPr lang="en-US" sz="2400" dirty="0"/>
              <a:t>(block placements and/or removals) that a Builder performed at a particular point in a human-human game</a:t>
            </a:r>
          </a:p>
          <a:p>
            <a:pPr marL="0" indent="0">
              <a:lnSpc>
                <a:spcPct val="100000"/>
              </a:lnSpc>
              <a:buNone/>
            </a:pPr>
            <a:br>
              <a:rPr lang="en-US" sz="2400" dirty="0"/>
            </a:br>
            <a:endParaRPr lang="en-US" sz="2400" dirty="0"/>
          </a:p>
        </p:txBody>
      </p:sp>
      <p:sp>
        <p:nvSpPr>
          <p:cNvPr id="4" name="Slide Number Placeholder 3">
            <a:extLst>
              <a:ext uri="{FF2B5EF4-FFF2-40B4-BE49-F238E27FC236}">
                <a16:creationId xmlns:a16="http://schemas.microsoft.com/office/drawing/2014/main" id="{5E7EC24E-8DDB-D149-A7EC-2741A9C63375}"/>
              </a:ext>
            </a:extLst>
          </p:cNvPr>
          <p:cNvSpPr>
            <a:spLocks noGrp="1"/>
          </p:cNvSpPr>
          <p:nvPr>
            <p:ph type="sldNum" sz="quarter" idx="12"/>
          </p:nvPr>
        </p:nvSpPr>
        <p:spPr/>
        <p:txBody>
          <a:bodyPr/>
          <a:lstStyle/>
          <a:p>
            <a:fld id="{B2DC25EE-239B-4C5F-AAD1-255A7D5F1EE2}" type="slidenum">
              <a:rPr lang="en-US" smtClean="0"/>
              <a:t>22</a:t>
            </a:fld>
            <a:endParaRPr lang="en-US"/>
          </a:p>
        </p:txBody>
      </p:sp>
      <p:grpSp>
        <p:nvGrpSpPr>
          <p:cNvPr id="7" name="Group 6">
            <a:extLst>
              <a:ext uri="{FF2B5EF4-FFF2-40B4-BE49-F238E27FC236}">
                <a16:creationId xmlns:a16="http://schemas.microsoft.com/office/drawing/2014/main" id="{5CCCE629-B166-DB41-B324-CC9E713E41EC}"/>
              </a:ext>
            </a:extLst>
          </p:cNvPr>
          <p:cNvGrpSpPr/>
          <p:nvPr/>
        </p:nvGrpSpPr>
        <p:grpSpPr>
          <a:xfrm>
            <a:off x="1083346" y="3189750"/>
            <a:ext cx="4827511" cy="2713355"/>
            <a:chOff x="238138" y="136525"/>
            <a:chExt cx="11715724" cy="6584950"/>
          </a:xfrm>
        </p:grpSpPr>
        <p:pic>
          <p:nvPicPr>
            <p:cNvPr id="5" name="Picture 4">
              <a:extLst>
                <a:ext uri="{FF2B5EF4-FFF2-40B4-BE49-F238E27FC236}">
                  <a16:creationId xmlns:a16="http://schemas.microsoft.com/office/drawing/2014/main" id="{637AEC39-4EE8-1645-96CF-5CC977BF047D}"/>
                </a:ext>
              </a:extLst>
            </p:cNvPr>
            <p:cNvPicPr>
              <a:picLocks noChangeAspect="1"/>
            </p:cNvPicPr>
            <p:nvPr/>
          </p:nvPicPr>
          <p:blipFill>
            <a:blip r:embed="rId3"/>
            <a:stretch>
              <a:fillRect/>
            </a:stretch>
          </p:blipFill>
          <p:spPr>
            <a:xfrm>
              <a:off x="238138" y="136525"/>
              <a:ext cx="11715724" cy="6584950"/>
            </a:xfrm>
            <a:prstGeom prst="rect">
              <a:avLst/>
            </a:prstGeom>
          </p:spPr>
        </p:pic>
        <p:sp>
          <p:nvSpPr>
            <p:cNvPr id="6" name="Rectangle 5">
              <a:extLst>
                <a:ext uri="{FF2B5EF4-FFF2-40B4-BE49-F238E27FC236}">
                  <a16:creationId xmlns:a16="http://schemas.microsoft.com/office/drawing/2014/main" id="{01BD3E5E-900B-CE41-B492-2E65923C4031}"/>
                </a:ext>
              </a:extLst>
            </p:cNvPr>
            <p:cNvSpPr/>
            <p:nvPr/>
          </p:nvSpPr>
          <p:spPr>
            <a:xfrm>
              <a:off x="238138" y="136525"/>
              <a:ext cx="11715724" cy="2464878"/>
            </a:xfrm>
            <a:prstGeom prst="rect">
              <a:avLst/>
            </a:prstGeom>
            <a:solidFill>
              <a:srgbClr val="FFFFFF">
                <a:alpha val="43529"/>
              </a:srgbClr>
            </a:solidFill>
          </p:spPr>
          <p:txBody>
            <a:bodyPr wrap="square">
              <a:spAutoFit/>
            </a:bodyPr>
            <a:lstStyle/>
            <a:p>
              <a:r>
                <a:rPr lang="en-US" sz="1200" b="1" dirty="0">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1200" b="1" dirty="0">
                  <a:solidFill>
                    <a:schemeClr val="tx1">
                      <a:lumMod val="50000"/>
                      <a:lumOff val="50000"/>
                    </a:schemeClr>
                  </a:solidFill>
                  <a:latin typeface="Consolas" panose="020B0609020204030204" pitchFamily="49" charset="0"/>
                  <a:cs typeface="Consolas" panose="020B0609020204030204" pitchFamily="49" charset="0"/>
                </a:rPr>
              </a:br>
              <a:r>
                <a:rPr lang="en-US" sz="1200" b="1" dirty="0">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1200" dirty="0">
                <a:solidFill>
                  <a:schemeClr val="tx1">
                    <a:lumMod val="50000"/>
                    <a:lumOff val="50000"/>
                  </a:schemeClr>
                </a:solidFill>
                <a:latin typeface="Consolas" panose="020B0609020204030204" pitchFamily="49" charset="0"/>
                <a:cs typeface="Consolas" panose="020B0609020204030204" pitchFamily="49" charset="0"/>
              </a:endParaRPr>
            </a:p>
            <a:p>
              <a:r>
                <a:rPr lang="en-US" sz="1200" b="1" dirty="0">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1200" b="1" dirty="0">
                  <a:solidFill>
                    <a:schemeClr val="bg1">
                      <a:lumMod val="50000"/>
                    </a:schemeClr>
                  </a:solidFill>
                  <a:latin typeface="Consolas" panose="020B0609020204030204" pitchFamily="49" charset="0"/>
                  <a:cs typeface="Consolas" panose="020B0609020204030204" pitchFamily="49" charset="0"/>
                </a:rPr>
              </a:br>
              <a:r>
                <a:rPr lang="en-US" sz="1200" b="1" dirty="0">
                  <a:solidFill>
                    <a:schemeClr val="bg1">
                      <a:lumMod val="50000"/>
                    </a:schemeClr>
                  </a:solidFill>
                  <a:latin typeface="Consolas" panose="020B0609020204030204" pitchFamily="49" charset="0"/>
                  <a:cs typeface="Consolas" panose="020B0609020204030204" pitchFamily="49" charset="0"/>
                </a:rPr>
                <a:t>and 2 right with orange</a:t>
              </a:r>
            </a:p>
            <a:p>
              <a:r>
                <a:rPr lang="en-US" sz="1200" b="1" dirty="0">
                  <a:latin typeface="Consolas" panose="020B0609020204030204" pitchFamily="49" charset="0"/>
                  <a:cs typeface="Consolas" panose="020B0609020204030204" pitchFamily="49" charset="0"/>
                </a:rPr>
                <a:t>&lt;Architect&gt; so it will look like a v</a:t>
              </a:r>
              <a:endParaRPr lang="en-US" sz="1200" dirty="0">
                <a:latin typeface="Consolas" panose="020B0609020204030204" pitchFamily="49" charset="0"/>
                <a:cs typeface="Consolas" panose="020B0609020204030204" pitchFamily="49" charset="0"/>
              </a:endParaRPr>
            </a:p>
          </p:txBody>
        </p:sp>
      </p:grpSp>
      <p:pic>
        <p:nvPicPr>
          <p:cNvPr id="8" name="Picture 7" descr="A picture containing table&#10;&#10;Description automatically generated">
            <a:extLst>
              <a:ext uri="{FF2B5EF4-FFF2-40B4-BE49-F238E27FC236}">
                <a16:creationId xmlns:a16="http://schemas.microsoft.com/office/drawing/2014/main" id="{74CE72A6-62C6-C44F-B777-55122900A7BC}"/>
              </a:ext>
            </a:extLst>
          </p:cNvPr>
          <p:cNvPicPr>
            <a:picLocks noChangeAspect="1"/>
          </p:cNvPicPr>
          <p:nvPr/>
        </p:nvPicPr>
        <p:blipFill>
          <a:blip r:embed="rId4"/>
          <a:stretch>
            <a:fillRect/>
          </a:stretch>
        </p:blipFill>
        <p:spPr>
          <a:xfrm>
            <a:off x="6281143" y="3189750"/>
            <a:ext cx="4827511" cy="2713355"/>
          </a:xfrm>
          <a:prstGeom prst="rect">
            <a:avLst/>
          </a:prstGeom>
        </p:spPr>
      </p:pic>
      <p:sp>
        <p:nvSpPr>
          <p:cNvPr id="9" name="Right Arrow 8">
            <a:extLst>
              <a:ext uri="{FF2B5EF4-FFF2-40B4-BE49-F238E27FC236}">
                <a16:creationId xmlns:a16="http://schemas.microsoft.com/office/drawing/2014/main" id="{A808449A-B06B-1047-833C-1852EF30D2DD}"/>
              </a:ext>
            </a:extLst>
          </p:cNvPr>
          <p:cNvSpPr/>
          <p:nvPr/>
        </p:nvSpPr>
        <p:spPr>
          <a:xfrm>
            <a:off x="5684520" y="4205413"/>
            <a:ext cx="822960" cy="655320"/>
          </a:xfrm>
          <a:prstGeom prst="rightArrow">
            <a:avLst/>
          </a:prstGeom>
          <a:solidFill>
            <a:srgbClr val="FF0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176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1FC8-201E-EB4E-8719-255FD1D35CF8}"/>
              </a:ext>
            </a:extLst>
          </p:cNvPr>
          <p:cNvSpPr>
            <a:spLocks noGrp="1"/>
          </p:cNvSpPr>
          <p:nvPr>
            <p:ph type="title"/>
          </p:nvPr>
        </p:nvSpPr>
        <p:spPr>
          <a:xfrm>
            <a:off x="847344" y="674433"/>
            <a:ext cx="10509504" cy="1076914"/>
          </a:xfrm>
        </p:spPr>
        <p:txBody>
          <a:bodyPr anchor="ctr">
            <a:normAutofit/>
          </a:bodyPr>
          <a:lstStyle/>
          <a:p>
            <a:r>
              <a:rPr lang="en-US" sz="4000"/>
              <a:t>Challenges</a:t>
            </a:r>
            <a:endParaRPr lang="en-US"/>
          </a:p>
        </p:txBody>
      </p:sp>
      <p:graphicFrame>
        <p:nvGraphicFramePr>
          <p:cNvPr id="39" name="Content Placeholder 2">
            <a:extLst>
              <a:ext uri="{FF2B5EF4-FFF2-40B4-BE49-F238E27FC236}">
                <a16:creationId xmlns:a16="http://schemas.microsoft.com/office/drawing/2014/main" id="{24AB9E30-D402-477C-BDAE-98573EE8E127}"/>
              </a:ext>
            </a:extLst>
          </p:cNvPr>
          <p:cNvGraphicFramePr>
            <a:graphicFrameLocks noGrp="1"/>
          </p:cNvGraphicFramePr>
          <p:nvPr>
            <p:ph idx="1"/>
            <p:extLst>
              <p:ext uri="{D42A27DB-BD31-4B8C-83A1-F6EECF244321}">
                <p14:modId xmlns:p14="http://schemas.microsoft.com/office/powerpoint/2010/main" val="3463259272"/>
              </p:ext>
            </p:extLst>
          </p:nvPr>
        </p:nvGraphicFramePr>
        <p:xfrm>
          <a:off x="838200" y="1737360"/>
          <a:ext cx="10506456" cy="2923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D8B310E-3BD0-594E-BAF8-F426A33BA7AB}"/>
              </a:ext>
            </a:extLst>
          </p:cNvPr>
          <p:cNvSpPr>
            <a:spLocks noGrp="1"/>
          </p:cNvSpPr>
          <p:nvPr>
            <p:ph type="sldNum" sz="quarter" idx="12"/>
          </p:nvPr>
        </p:nvSpPr>
        <p:spPr>
          <a:xfrm>
            <a:off x="8717280" y="6356350"/>
            <a:ext cx="2633472" cy="365125"/>
          </a:xfrm>
        </p:spPr>
        <p:txBody>
          <a:bodyPr>
            <a:normAutofit/>
          </a:bodyPr>
          <a:lstStyle/>
          <a:p>
            <a:pPr>
              <a:spcAft>
                <a:spcPts val="600"/>
              </a:spcAft>
            </a:pPr>
            <a:fld id="{B2DC25EE-239B-4C5F-AAD1-255A7D5F1EE2}" type="slidenum">
              <a:rPr lang="en-US" smtClean="0"/>
              <a:pPr>
                <a:spcAft>
                  <a:spcPts val="600"/>
                </a:spcAft>
              </a:pPr>
              <a:t>23</a:t>
            </a:fld>
            <a:endParaRPr lang="en-US"/>
          </a:p>
        </p:txBody>
      </p:sp>
      <p:sp>
        <p:nvSpPr>
          <p:cNvPr id="9" name="Rectangle 8">
            <a:extLst>
              <a:ext uri="{FF2B5EF4-FFF2-40B4-BE49-F238E27FC236}">
                <a16:creationId xmlns:a16="http://schemas.microsoft.com/office/drawing/2014/main" id="{37D804D3-222F-0A4A-93EC-F6DF72EC98B2}"/>
              </a:ext>
            </a:extLst>
          </p:cNvPr>
          <p:cNvSpPr/>
          <p:nvPr/>
        </p:nvSpPr>
        <p:spPr>
          <a:xfrm>
            <a:off x="1316830" y="4120702"/>
            <a:ext cx="4315781" cy="21930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D8020BE9-7D40-4E45-B46A-9A478A14F0DA}"/>
              </a:ext>
            </a:extLst>
          </p:cNvPr>
          <p:cNvSpPr txBox="1"/>
          <p:nvPr/>
        </p:nvSpPr>
        <p:spPr>
          <a:xfrm>
            <a:off x="1316830" y="4120702"/>
            <a:ext cx="4315781" cy="21930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800100">
              <a:spcBef>
                <a:spcPct val="0"/>
              </a:spcBef>
              <a:spcAft>
                <a:spcPct val="35000"/>
              </a:spcAft>
              <a:buNone/>
            </a:pPr>
            <a:r>
              <a:rPr lang="en-US">
                <a:latin typeface="Avenir Next LT Pro" panose="020B0504020202020204" pitchFamily="34" charset="77"/>
              </a:rPr>
              <a:t>Understanding instructions requires </a:t>
            </a:r>
            <a:r>
              <a:rPr lang="en-US" b="1">
                <a:latin typeface="Avenir Next LT Pro" panose="020B0504020202020204" pitchFamily="34" charset="77"/>
              </a:rPr>
              <a:t>dialogue and world context</a:t>
            </a:r>
          </a:p>
          <a:p>
            <a:pPr marL="0" lvl="0" indent="0" defTabSz="800100">
              <a:spcBef>
                <a:spcPct val="0"/>
              </a:spcBef>
              <a:spcAft>
                <a:spcPct val="35000"/>
              </a:spcAft>
              <a:buNone/>
            </a:pPr>
            <a:r>
              <a:rPr lang="en-US" b="1">
                <a:latin typeface="Avenir Next LT Pro" panose="020B0504020202020204" pitchFamily="34" charset="77"/>
              </a:rPr>
              <a:t>A’s instructions </a:t>
            </a:r>
            <a:r>
              <a:rPr lang="en-US">
                <a:latin typeface="Avenir Next LT Pro" panose="020B0504020202020204" pitchFamily="34" charset="77"/>
              </a:rPr>
              <a:t>are spread across turns</a:t>
            </a:r>
            <a:endParaRPr lang="en-US" sz="1800" kern="1200">
              <a:latin typeface="Avenir Next LT Pro" panose="020B0504020202020204" pitchFamily="34" charset="77"/>
            </a:endParaRPr>
          </a:p>
          <a:p>
            <a:pPr marL="0" lvl="0" indent="0" defTabSz="800100">
              <a:spcBef>
                <a:spcPct val="0"/>
              </a:spcBef>
              <a:spcAft>
                <a:spcPct val="35000"/>
              </a:spcAft>
              <a:buNone/>
            </a:pPr>
            <a:r>
              <a:rPr lang="en-US" sz="1800" b="1" kern="1200">
                <a:latin typeface="Avenir Next LT Pro" panose="020B0504020202020204" pitchFamily="34" charset="77"/>
              </a:rPr>
              <a:t>B’s perspective </a:t>
            </a:r>
            <a:r>
              <a:rPr lang="en-US" sz="1800" kern="1200">
                <a:latin typeface="Avenir Next LT Pro" panose="020B0504020202020204" pitchFamily="34" charset="77"/>
              </a:rPr>
              <a:t>changes with movement</a:t>
            </a:r>
          </a:p>
          <a:p>
            <a:pPr marL="0" lvl="0" indent="0" defTabSz="800100">
              <a:spcBef>
                <a:spcPct val="0"/>
              </a:spcBef>
              <a:spcAft>
                <a:spcPct val="35000"/>
              </a:spcAft>
              <a:buNone/>
            </a:pPr>
            <a:r>
              <a:rPr lang="en-US" b="1">
                <a:latin typeface="Avenir Next LT Pro" panose="020B0504020202020204" pitchFamily="34" charset="77"/>
              </a:rPr>
              <a:t>B’s actions </a:t>
            </a:r>
            <a:r>
              <a:rPr lang="en-US">
                <a:latin typeface="Avenir Next LT Pro" panose="020B0504020202020204" pitchFamily="34" charset="77"/>
              </a:rPr>
              <a:t>change the environment</a:t>
            </a:r>
            <a:endParaRPr lang="en-US" b="1">
              <a:latin typeface="Avenir Next LT Pro" panose="020B0504020202020204" pitchFamily="34" charset="77"/>
            </a:endParaRPr>
          </a:p>
        </p:txBody>
      </p:sp>
      <p:sp>
        <p:nvSpPr>
          <p:cNvPr id="12" name="Rectangle 11">
            <a:extLst>
              <a:ext uri="{FF2B5EF4-FFF2-40B4-BE49-F238E27FC236}">
                <a16:creationId xmlns:a16="http://schemas.microsoft.com/office/drawing/2014/main" id="{D28C2021-66EE-F745-A7B8-5EC50D141C55}"/>
              </a:ext>
            </a:extLst>
          </p:cNvPr>
          <p:cNvSpPr/>
          <p:nvPr/>
        </p:nvSpPr>
        <p:spPr>
          <a:xfrm>
            <a:off x="6559389" y="4121486"/>
            <a:ext cx="4315781" cy="20620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xtBox 12">
            <a:extLst>
              <a:ext uri="{FF2B5EF4-FFF2-40B4-BE49-F238E27FC236}">
                <a16:creationId xmlns:a16="http://schemas.microsoft.com/office/drawing/2014/main" id="{DED66766-6710-4D45-BBD7-71587EC63D2B}"/>
              </a:ext>
            </a:extLst>
          </p:cNvPr>
          <p:cNvSpPr txBox="1"/>
          <p:nvPr/>
        </p:nvSpPr>
        <p:spPr>
          <a:xfrm>
            <a:off x="6559389" y="4121486"/>
            <a:ext cx="4315781" cy="20620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800100">
              <a:spcBef>
                <a:spcPct val="0"/>
              </a:spcBef>
              <a:spcAft>
                <a:spcPct val="35000"/>
              </a:spcAft>
              <a:buNone/>
            </a:pPr>
            <a:r>
              <a:rPr lang="en-US" sz="1800" b="1" kern="1200">
                <a:latin typeface="Avenir Next LT Pro" panose="020B0504020202020204" pitchFamily="34" charset="77"/>
              </a:rPr>
              <a:t>Large action space </a:t>
            </a:r>
            <a:r>
              <a:rPr lang="en-US">
                <a:latin typeface="Avenir Next LT Pro" panose="020B0504020202020204" pitchFamily="34" charset="77"/>
              </a:rPr>
              <a:t>of </a:t>
            </a:r>
            <a:r>
              <a:rPr lang="en-US" sz="1800" kern="1200">
                <a:latin typeface="Avenir Next LT Pro" panose="020B0504020202020204" pitchFamily="34" charset="77"/>
              </a:rPr>
              <a:t>7,623 actions</a:t>
            </a:r>
          </a:p>
          <a:p>
            <a:pPr marL="0" lvl="0" indent="0" defTabSz="800100">
              <a:spcBef>
                <a:spcPct val="0"/>
              </a:spcBef>
              <a:spcAft>
                <a:spcPct val="35000"/>
              </a:spcAft>
              <a:buNone/>
            </a:pPr>
            <a:r>
              <a:rPr lang="en-US" sz="1800" b="1" kern="1200">
                <a:latin typeface="Avenir Next LT Pro" panose="020B0504020202020204" pitchFamily="34" charset="77"/>
              </a:rPr>
              <a:t>Floating blocks </a:t>
            </a:r>
            <a:r>
              <a:rPr lang="en-US" sz="1800" kern="1200">
                <a:latin typeface="Avenir Next LT Pro" panose="020B0504020202020204" pitchFamily="34" charset="77"/>
              </a:rPr>
              <a:t>require nonmonotonic action sequences where placement </a:t>
            </a:r>
            <a:br>
              <a:rPr lang="en-US" sz="1800" kern="1200">
                <a:latin typeface="Avenir Next LT Pro" panose="020B0504020202020204" pitchFamily="34" charset="77"/>
              </a:rPr>
            </a:br>
            <a:r>
              <a:rPr lang="en-US" sz="1800" kern="1200">
                <a:latin typeface="Avenir Next LT Pro" panose="020B0504020202020204" pitchFamily="34" charset="77"/>
              </a:rPr>
              <a:t>is followed by removal</a:t>
            </a:r>
          </a:p>
          <a:p>
            <a:pPr marL="0" lvl="0" indent="0" defTabSz="800100">
              <a:spcBef>
                <a:spcPct val="0"/>
              </a:spcBef>
              <a:spcAft>
                <a:spcPct val="35000"/>
              </a:spcAft>
              <a:buNone/>
            </a:pPr>
            <a:r>
              <a:rPr lang="en-US" b="1">
                <a:latin typeface="Avenir Next LT Pro" panose="020B0504020202020204" pitchFamily="34" charset="77"/>
              </a:rPr>
              <a:t>Training</a:t>
            </a:r>
            <a:r>
              <a:rPr lang="en-US" sz="1800" b="1" kern="1200">
                <a:latin typeface="Avenir Next LT Pro" panose="020B0504020202020204" pitchFamily="34" charset="77"/>
              </a:rPr>
              <a:t> sequences </a:t>
            </a:r>
            <a:r>
              <a:rPr lang="en-US" b="1">
                <a:latin typeface="Avenir Next LT Pro" panose="020B0504020202020204" pitchFamily="34" charset="77"/>
              </a:rPr>
              <a:t>are noisy </a:t>
            </a:r>
            <a:br>
              <a:rPr lang="en-US" b="1">
                <a:latin typeface="Avenir Next LT Pro" panose="020B0504020202020204" pitchFamily="34" charset="77"/>
              </a:rPr>
            </a:br>
            <a:r>
              <a:rPr lang="en-US">
                <a:latin typeface="Avenir Next LT Pro" panose="020B0504020202020204" pitchFamily="34" charset="77"/>
              </a:rPr>
              <a:t>because humans</a:t>
            </a:r>
            <a:r>
              <a:rPr lang="en-US" sz="1800" b="1" kern="1200">
                <a:latin typeface="Avenir Next LT Pro" panose="020B0504020202020204" pitchFamily="34" charset="77"/>
              </a:rPr>
              <a:t> </a:t>
            </a:r>
            <a:r>
              <a:rPr lang="en-US" sz="1800" kern="1200">
                <a:latin typeface="Avenir Next LT Pro" panose="020B0504020202020204" pitchFamily="34" charset="77"/>
              </a:rPr>
              <a:t>are</a:t>
            </a:r>
            <a:r>
              <a:rPr lang="en-US" b="1">
                <a:latin typeface="Avenir Next LT Pro" panose="020B0504020202020204" pitchFamily="34" charset="77"/>
              </a:rPr>
              <a:t> </a:t>
            </a:r>
            <a:r>
              <a:rPr lang="en-US" sz="1800" b="0" kern="1200">
                <a:latin typeface="Avenir Next LT Pro" panose="020B0504020202020204" pitchFamily="34" charset="77"/>
              </a:rPr>
              <a:t>prone to mistakes </a:t>
            </a:r>
            <a:br>
              <a:rPr lang="en-US" sz="1800" b="0" kern="1200">
                <a:latin typeface="Avenir Next LT Pro" panose="020B0504020202020204" pitchFamily="34" charset="77"/>
              </a:rPr>
            </a:br>
            <a:r>
              <a:rPr lang="en-US" sz="1800" b="0" kern="1200">
                <a:latin typeface="Avenir Next LT Pro" panose="020B0504020202020204" pitchFamily="34" charset="77"/>
              </a:rPr>
              <a:t>and misunderstanding</a:t>
            </a:r>
            <a:endParaRPr lang="en-US" sz="1800" b="1" kern="1200">
              <a:latin typeface="Avenir Next LT Pro" panose="020B0504020202020204" pitchFamily="34" charset="77"/>
            </a:endParaRPr>
          </a:p>
        </p:txBody>
      </p:sp>
    </p:spTree>
    <p:extLst>
      <p:ext uri="{BB962C8B-B14F-4D97-AF65-F5344CB8AC3E}">
        <p14:creationId xmlns:p14="http://schemas.microsoft.com/office/powerpoint/2010/main" val="307618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67">
            <a:extLst>
              <a:ext uri="{FF2B5EF4-FFF2-40B4-BE49-F238E27FC236}">
                <a16:creationId xmlns:a16="http://schemas.microsoft.com/office/drawing/2014/main" id="{3CB38364-C8B1-8749-B536-05BBEFFE2E3D}"/>
              </a:ext>
            </a:extLst>
          </p:cNvPr>
          <p:cNvSpPr/>
          <p:nvPr/>
        </p:nvSpPr>
        <p:spPr>
          <a:xfrm>
            <a:off x="7905304" y="1498394"/>
            <a:ext cx="3101402" cy="3703265"/>
          </a:xfrm>
          <a:prstGeom prst="roundRect">
            <a:avLst>
              <a:gd name="adj" fmla="val 3442"/>
            </a:avLst>
          </a:prstGeom>
          <a:solidFill>
            <a:srgbClr val="FEF2CC"/>
          </a:solid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Action Sequence Decoder</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sp>
        <p:nvSpPr>
          <p:cNvPr id="2" name="Title 1">
            <a:extLst>
              <a:ext uri="{FF2B5EF4-FFF2-40B4-BE49-F238E27FC236}">
                <a16:creationId xmlns:a16="http://schemas.microsoft.com/office/drawing/2014/main" id="{BABE70F2-FD5E-5441-B8FF-EDD323C18575}"/>
              </a:ext>
            </a:extLst>
          </p:cNvPr>
          <p:cNvSpPr>
            <a:spLocks noGrp="1"/>
          </p:cNvSpPr>
          <p:nvPr>
            <p:ph type="title"/>
          </p:nvPr>
        </p:nvSpPr>
        <p:spPr>
          <a:xfrm>
            <a:off x="592810" y="613458"/>
            <a:ext cx="4221632" cy="726784"/>
          </a:xfrm>
        </p:spPr>
        <p:txBody>
          <a:bodyPr>
            <a:normAutofit/>
          </a:bodyPr>
          <a:lstStyle/>
          <a:p>
            <a:r>
              <a:rPr lang="en-US" sz="3600"/>
              <a:t>Model</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73F66E06-4D4A-D341-A4EB-7582E9A7DA7D}"/>
                  </a:ext>
                </a:extLst>
              </p:cNvPr>
              <p:cNvSpPr>
                <a:spLocks noGrp="1"/>
              </p:cNvSpPr>
              <p:nvPr>
                <p:ph type="body" sz="half" idx="2"/>
              </p:nvPr>
            </p:nvSpPr>
            <p:spPr>
              <a:xfrm>
                <a:off x="598209" y="1418739"/>
                <a:ext cx="4461949" cy="5302735"/>
              </a:xfrm>
            </p:spPr>
            <p:txBody>
              <a:bodyPr>
                <a:normAutofit/>
              </a:bodyPr>
              <a:lstStyle/>
              <a:p>
                <a:pPr>
                  <a:lnSpc>
                    <a:spcPct val="100000"/>
                  </a:lnSpc>
                </a:pPr>
                <a:r>
                  <a:rPr lang="en-US" sz="2400"/>
                  <a:t>Encoder-decoder network</a:t>
                </a:r>
                <a:br>
                  <a:rPr lang="en-US" sz="2400"/>
                </a:br>
                <a:r>
                  <a:rPr lang="en-US" sz="2400"/>
                  <a:t>with GRU backbone</a:t>
                </a:r>
              </a:p>
              <a:p>
                <a:pPr>
                  <a:lnSpc>
                    <a:spcPct val="100000"/>
                  </a:lnSpc>
                </a:pPr>
                <a:endParaRPr lang="en-US" sz="2400"/>
              </a:p>
              <a:p>
                <a:pPr>
                  <a:lnSpc>
                    <a:spcPct val="100000"/>
                  </a:lnSpc>
                </a:pPr>
                <a:r>
                  <a:rPr lang="en-US" sz="2400"/>
                  <a:t>Inputs:</a:t>
                </a:r>
              </a:p>
              <a:p>
                <a:pPr marL="234950">
                  <a:lnSpc>
                    <a:spcPct val="100000"/>
                  </a:lnSpc>
                </a:pPr>
                <a:r>
                  <a:rPr lang="en-US" sz="2000"/>
                  <a:t>Game history up to </a:t>
                </a:r>
                <a14:m>
                  <m:oMath xmlns:m="http://schemas.openxmlformats.org/officeDocument/2006/math">
                    <m:r>
                      <a:rPr lang="en-US" sz="2000" b="0" i="1" smtClean="0">
                        <a:latin typeface="Cambria Math" panose="02040503050406030204" pitchFamily="18" charset="0"/>
                      </a:rPr>
                      <m:t>𝑡</m:t>
                    </m:r>
                    <m:r>
                      <a:rPr lang="en-US" sz="2000" b="0" i="1" smtClean="0">
                        <a:latin typeface="Cambria Math" panose="02040503050406030204" pitchFamily="18" charset="0"/>
                      </a:rPr>
                      <m:t>=0</m:t>
                    </m:r>
                  </m:oMath>
                </a14:m>
                <a:endParaRPr lang="en-US" sz="2000"/>
              </a:p>
              <a:p>
                <a:pPr marL="234950">
                  <a:lnSpc>
                    <a:spcPct val="100000"/>
                  </a:lnSpc>
                </a:pPr>
                <a:r>
                  <a:rPr lang="en-US" sz="2000"/>
                  <a:t>World state grid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𝑊</m:t>
                        </m:r>
                      </m:e>
                      <m:sup>
                        <m:r>
                          <a:rPr lang="en-US" sz="2000" b="0" i="1" smtClean="0">
                            <a:latin typeface="Cambria Math" panose="02040503050406030204" pitchFamily="18" charset="0"/>
                          </a:rPr>
                          <m:t>(0)</m:t>
                        </m:r>
                      </m:sup>
                    </m:sSup>
                  </m:oMath>
                </a14:m>
                <a:endParaRPr lang="en-US" sz="2000"/>
              </a:p>
              <a:p>
                <a:pPr marL="234950">
                  <a:lnSpc>
                    <a:spcPct val="100000"/>
                  </a:lnSpc>
                </a:pPr>
                <a:endParaRPr lang="en-US" sz="2000" b="1"/>
              </a:p>
              <a:p>
                <a:pPr>
                  <a:lnSpc>
                    <a:spcPct val="100000"/>
                  </a:lnSpc>
                </a:pPr>
                <a:r>
                  <a:rPr lang="en-US" sz="2400"/>
                  <a:t>Predicts:</a:t>
                </a:r>
              </a:p>
              <a:p>
                <a:pPr marL="234950">
                  <a:lnSpc>
                    <a:spcPct val="100000"/>
                  </a:lnSpc>
                </a:pPr>
                <a:r>
                  <a:rPr lang="en-US" sz="2000"/>
                  <a:t>Sequence of </a:t>
                </a:r>
                <a:r>
                  <a:rPr lang="en-US" sz="2000" b="1"/>
                  <a:t>B </a:t>
                </a:r>
                <a:r>
                  <a:rPr lang="en-US" sz="2000"/>
                  <a:t>actions </a:t>
                </a:r>
                <a14:m>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0</m:t>
                        </m:r>
                        <m:r>
                          <a:rPr lang="en-US" sz="2000" b="1" i="1" smtClean="0">
                            <a:latin typeface="Cambria Math" panose="02040503050406030204" pitchFamily="18" charset="0"/>
                          </a:rPr>
                          <m:t>)</m:t>
                        </m:r>
                      </m:sup>
                    </m:sSup>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+1</m:t>
                        </m:r>
                        <m:r>
                          <a:rPr lang="en-US" sz="2000" b="1" i="1" smtClean="0">
                            <a:latin typeface="Cambria Math" panose="02040503050406030204" pitchFamily="18" charset="0"/>
                          </a:rPr>
                          <m:t>)</m:t>
                        </m:r>
                      </m:sup>
                    </m:sSup>
                  </m:oMath>
                </a14:m>
                <a:r>
                  <a:rPr lang="en-US" sz="1800" b="1"/>
                  <a:t> </a:t>
                </a:r>
                <a:r>
                  <a:rPr lang="en-US" sz="2000"/>
                  <a:t>with </a:t>
                </a:r>
                <a14:m>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0</m:t>
                        </m:r>
                        <m:r>
                          <a:rPr lang="en-US" sz="2000" b="1" i="1" smtClean="0">
                            <a:latin typeface="Cambria Math" panose="02040503050406030204" pitchFamily="18" charset="0"/>
                          </a:rPr>
                          <m:t>)</m:t>
                        </m:r>
                      </m:sup>
                    </m:sSup>
                  </m:oMath>
                </a14:m>
                <a:r>
                  <a:rPr lang="en-US" sz="2000"/>
                  <a:t> = </a:t>
                </a:r>
                <a:r>
                  <a:rPr lang="en-US" sz="2000">
                    <a:latin typeface="Consolas" panose="020B0609020204030204" pitchFamily="49" charset="0"/>
                    <a:cs typeface="Consolas" panose="020B0609020204030204" pitchFamily="49" charset="0"/>
                  </a:rPr>
                  <a:t>START </a:t>
                </a:r>
              </a:p>
            </p:txBody>
          </p:sp>
        </mc:Choice>
        <mc:Fallback xmlns="">
          <p:sp>
            <p:nvSpPr>
              <p:cNvPr id="6" name="Text Placeholder 5">
                <a:extLst>
                  <a:ext uri="{FF2B5EF4-FFF2-40B4-BE49-F238E27FC236}">
                    <a16:creationId xmlns:a16="http://schemas.microsoft.com/office/drawing/2014/main" id="{73F66E06-4D4A-D341-A4EB-7582E9A7DA7D}"/>
                  </a:ext>
                </a:extLst>
              </p:cNvPr>
              <p:cNvSpPr>
                <a:spLocks noGrp="1" noRot="1" noChangeAspect="1" noMove="1" noResize="1" noEditPoints="1" noAdjustHandles="1" noChangeArrowheads="1" noChangeShapeType="1" noTextEdit="1"/>
              </p:cNvSpPr>
              <p:nvPr>
                <p:ph type="body" sz="half" idx="2"/>
              </p:nvPr>
            </p:nvSpPr>
            <p:spPr>
              <a:xfrm>
                <a:off x="598209" y="1418739"/>
                <a:ext cx="4461949" cy="5302735"/>
              </a:xfrm>
              <a:blipFill>
                <a:blip r:embed="rId3"/>
                <a:stretch>
                  <a:fillRect l="-2049" t="-92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2B9C6F2-DFC7-9946-94F6-E5C260999FE5}"/>
              </a:ext>
            </a:extLst>
          </p:cNvPr>
          <p:cNvSpPr>
            <a:spLocks noGrp="1"/>
          </p:cNvSpPr>
          <p:nvPr>
            <p:ph type="sldNum" sz="quarter" idx="12"/>
          </p:nvPr>
        </p:nvSpPr>
        <p:spPr/>
        <p:txBody>
          <a:bodyPr/>
          <a:lstStyle/>
          <a:p>
            <a:fld id="{B2DC25EE-239B-4C5F-AAD1-255A7D5F1EE2}" type="slidenum">
              <a:rPr lang="en-US" smtClean="0"/>
              <a:t>24</a:t>
            </a:fld>
            <a:endParaRPr lang="en-US"/>
          </a:p>
        </p:txBody>
      </p:sp>
      <p:cxnSp>
        <p:nvCxnSpPr>
          <p:cNvPr id="188" name="Straight Arrow Connector 187">
            <a:extLst>
              <a:ext uri="{FF2B5EF4-FFF2-40B4-BE49-F238E27FC236}">
                <a16:creationId xmlns:a16="http://schemas.microsoft.com/office/drawing/2014/main" id="{321AA2A0-6A46-3649-B147-43CC613FB9C5}"/>
              </a:ext>
            </a:extLst>
          </p:cNvPr>
          <p:cNvCxnSpPr>
            <a:cxnSpLocks/>
            <a:stCxn id="254" idx="0"/>
          </p:cNvCxnSpPr>
          <p:nvPr/>
        </p:nvCxnSpPr>
        <p:spPr>
          <a:xfrm flipH="1" flipV="1">
            <a:off x="8860259" y="2476979"/>
            <a:ext cx="3543" cy="410098"/>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grpSp>
        <p:nvGrpSpPr>
          <p:cNvPr id="297" name="Group 296">
            <a:extLst>
              <a:ext uri="{FF2B5EF4-FFF2-40B4-BE49-F238E27FC236}">
                <a16:creationId xmlns:a16="http://schemas.microsoft.com/office/drawing/2014/main" id="{6560542F-A69B-AE4C-8DCE-CF1261B77800}"/>
              </a:ext>
            </a:extLst>
          </p:cNvPr>
          <p:cNvGrpSpPr/>
          <p:nvPr/>
        </p:nvGrpSpPr>
        <p:grpSpPr>
          <a:xfrm>
            <a:off x="5451347" y="3743192"/>
            <a:ext cx="2345370" cy="1458467"/>
            <a:chOff x="5451347" y="3743192"/>
            <a:chExt cx="2345370" cy="1458467"/>
          </a:xfrm>
        </p:grpSpPr>
        <p:sp>
          <p:nvSpPr>
            <p:cNvPr id="190" name="Rectangle: Rounded Corners 167">
              <a:extLst>
                <a:ext uri="{FF2B5EF4-FFF2-40B4-BE49-F238E27FC236}">
                  <a16:creationId xmlns:a16="http://schemas.microsoft.com/office/drawing/2014/main" id="{F7D3A259-250E-1646-8CE1-8CB8F3857479}"/>
                </a:ext>
              </a:extLst>
            </p:cNvPr>
            <p:cNvSpPr/>
            <p:nvPr/>
          </p:nvSpPr>
          <p:spPr>
            <a:xfrm>
              <a:off x="5451347" y="3743192"/>
              <a:ext cx="2345370" cy="1458467"/>
            </a:xfrm>
            <a:prstGeom prst="roundRect">
              <a:avLst>
                <a:gd name="adj" fmla="val 6200"/>
              </a:avLst>
            </a:prstGeom>
            <a:solidFill>
              <a:schemeClr val="accent1">
                <a:lumMod val="20000"/>
                <a:lumOff val="80000"/>
              </a:schemeClr>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Game History</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96" name="Group 295">
              <a:extLst>
                <a:ext uri="{FF2B5EF4-FFF2-40B4-BE49-F238E27FC236}">
                  <a16:creationId xmlns:a16="http://schemas.microsoft.com/office/drawing/2014/main" id="{2FE432A8-07E9-B04C-9391-6E7C0DBD57BD}"/>
                </a:ext>
              </a:extLst>
            </p:cNvPr>
            <p:cNvGrpSpPr/>
            <p:nvPr/>
          </p:nvGrpSpPr>
          <p:grpSpPr>
            <a:xfrm>
              <a:off x="5572257" y="4120103"/>
              <a:ext cx="2222330" cy="1067697"/>
              <a:chOff x="5572257" y="4120103"/>
              <a:chExt cx="2222330" cy="1067697"/>
            </a:xfrm>
          </p:grpSpPr>
          <p:cxnSp>
            <p:nvCxnSpPr>
              <p:cNvPr id="191" name="Straight Arrow Connector 190">
                <a:extLst>
                  <a:ext uri="{FF2B5EF4-FFF2-40B4-BE49-F238E27FC236}">
                    <a16:creationId xmlns:a16="http://schemas.microsoft.com/office/drawing/2014/main" id="{72A3CD5F-0284-AF40-BD6F-560CD78C92A4}"/>
                  </a:ext>
                </a:extLst>
              </p:cNvPr>
              <p:cNvCxnSpPr>
                <a:cxnSpLocks/>
              </p:cNvCxnSpPr>
              <p:nvPr/>
            </p:nvCxnSpPr>
            <p:spPr>
              <a:xfrm>
                <a:off x="6094127" y="4332410"/>
                <a:ext cx="248586"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92" name="Straight Arrow Connector 191">
                <a:extLst>
                  <a:ext uri="{FF2B5EF4-FFF2-40B4-BE49-F238E27FC236}">
                    <a16:creationId xmlns:a16="http://schemas.microsoft.com/office/drawing/2014/main" id="{97A35F3E-3682-6040-A275-C76ABB388B96}"/>
                  </a:ext>
                </a:extLst>
              </p:cNvPr>
              <p:cNvCxnSpPr>
                <a:cxnSpLocks/>
              </p:cNvCxnSpPr>
              <p:nvPr/>
            </p:nvCxnSpPr>
            <p:spPr>
              <a:xfrm>
                <a:off x="6825323" y="4332410"/>
                <a:ext cx="293001" cy="350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93" name="Rectangle 192">
                <a:extLst>
                  <a:ext uri="{FF2B5EF4-FFF2-40B4-BE49-F238E27FC236}">
                    <a16:creationId xmlns:a16="http://schemas.microsoft.com/office/drawing/2014/main" id="{99B68508-F3C6-F041-8DFD-983EB9A9809D}"/>
                  </a:ext>
                </a:extLst>
              </p:cNvPr>
              <p:cNvSpPr/>
              <p:nvPr/>
            </p:nvSpPr>
            <p:spPr>
              <a:xfrm>
                <a:off x="5611517" y="4120103"/>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sp>
            <p:nvSpPr>
              <p:cNvPr id="194" name="Rectangle 193">
                <a:extLst>
                  <a:ext uri="{FF2B5EF4-FFF2-40B4-BE49-F238E27FC236}">
                    <a16:creationId xmlns:a16="http://schemas.microsoft.com/office/drawing/2014/main" id="{ABACCCF9-1A70-414C-BB58-8BDE577C24EC}"/>
                  </a:ext>
                </a:extLst>
              </p:cNvPr>
              <p:cNvSpPr/>
              <p:nvPr/>
            </p:nvSpPr>
            <p:spPr>
              <a:xfrm>
                <a:off x="6342713" y="4120103"/>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195" name="Group 194">
                <a:extLst>
                  <a:ext uri="{FF2B5EF4-FFF2-40B4-BE49-F238E27FC236}">
                    <a16:creationId xmlns:a16="http://schemas.microsoft.com/office/drawing/2014/main" id="{ACF34BD1-BD81-084A-B98A-3FB9FD46157D}"/>
                  </a:ext>
                </a:extLst>
              </p:cNvPr>
              <p:cNvGrpSpPr/>
              <p:nvPr/>
            </p:nvGrpSpPr>
            <p:grpSpPr>
              <a:xfrm>
                <a:off x="5572257" y="4890757"/>
                <a:ext cx="2222330" cy="297043"/>
                <a:chOff x="1934634" y="6914670"/>
                <a:chExt cx="1894790" cy="261649"/>
              </a:xfrm>
            </p:grpSpPr>
            <p:sp>
              <p:nvSpPr>
                <p:cNvPr id="211" name="TextBox 210">
                  <a:extLst>
                    <a:ext uri="{FF2B5EF4-FFF2-40B4-BE49-F238E27FC236}">
                      <a16:creationId xmlns:a16="http://schemas.microsoft.com/office/drawing/2014/main" id="{A37F298E-A5A6-744C-91CF-33092907499F}"/>
                    </a:ext>
                  </a:extLst>
                </p:cNvPr>
                <p:cNvSpPr txBox="1"/>
                <p:nvPr/>
              </p:nvSpPr>
              <p:spPr>
                <a:xfrm>
                  <a:off x="1934634" y="6914670"/>
                  <a:ext cx="492443"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make</a:t>
                  </a:r>
                </a:p>
              </p:txBody>
            </p:sp>
            <p:sp>
              <p:nvSpPr>
                <p:cNvPr id="212" name="TextBox 211">
                  <a:extLst>
                    <a:ext uri="{FF2B5EF4-FFF2-40B4-BE49-F238E27FC236}">
                      <a16:creationId xmlns:a16="http://schemas.microsoft.com/office/drawing/2014/main" id="{A30F238F-ABF3-8643-B0E9-E50FB7395F55}"/>
                    </a:ext>
                  </a:extLst>
                </p:cNvPr>
                <p:cNvSpPr txBox="1"/>
                <p:nvPr/>
              </p:nvSpPr>
              <p:spPr>
                <a:xfrm>
                  <a:off x="2661000" y="6914709"/>
                  <a:ext cx="261610"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a</a:t>
                  </a:r>
                </a:p>
              </p:txBody>
            </p:sp>
            <p:sp>
              <p:nvSpPr>
                <p:cNvPr id="213" name="TextBox 212">
                  <a:extLst>
                    <a:ext uri="{FF2B5EF4-FFF2-40B4-BE49-F238E27FC236}">
                      <a16:creationId xmlns:a16="http://schemas.microsoft.com/office/drawing/2014/main" id="{30CFD529-77EE-B04C-A954-DD4699D4AC18}"/>
                    </a:ext>
                  </a:extLst>
                </p:cNvPr>
                <p:cNvSpPr txBox="1"/>
                <p:nvPr/>
              </p:nvSpPr>
              <p:spPr>
                <a:xfrm>
                  <a:off x="3131148" y="6914709"/>
                  <a:ext cx="698276" cy="261610"/>
                </a:xfrm>
                <a:prstGeom prst="rect">
                  <a:avLst/>
                </a:prstGeom>
                <a:noFill/>
              </p:spPr>
              <p:txBody>
                <a:bodyPr wrap="square" rtlCol="0">
                  <a:spAutoFit/>
                </a:bodyPr>
                <a:lstStyle/>
                <a:p>
                  <a:r>
                    <a:rPr lang="en-US" sz="1050" b="1">
                      <a:latin typeface="Dank Mono" pitchFamily="49" charset="77"/>
                      <a:cs typeface="Calibri" panose="020F0502020204030204" pitchFamily="34" charset="0"/>
                    </a:rPr>
                    <a:t>column</a:t>
                  </a:r>
                </a:p>
              </p:txBody>
            </p:sp>
          </p:grpSp>
          <p:cxnSp>
            <p:nvCxnSpPr>
              <p:cNvPr id="196" name="Straight Arrow Connector 195">
                <a:extLst>
                  <a:ext uri="{FF2B5EF4-FFF2-40B4-BE49-F238E27FC236}">
                    <a16:creationId xmlns:a16="http://schemas.microsoft.com/office/drawing/2014/main" id="{5984BA96-2A59-F543-A640-C60AD4F376B2}"/>
                  </a:ext>
                </a:extLst>
              </p:cNvPr>
              <p:cNvCxnSpPr>
                <a:cxnSpLocks/>
              </p:cNvCxnSpPr>
              <p:nvPr/>
            </p:nvCxnSpPr>
            <p:spPr>
              <a:xfrm flipV="1">
                <a:off x="5852822" y="4603659"/>
                <a:ext cx="0" cy="2648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97" name="Straight Arrow Connector 196">
                <a:extLst>
                  <a:ext uri="{FF2B5EF4-FFF2-40B4-BE49-F238E27FC236}">
                    <a16:creationId xmlns:a16="http://schemas.microsoft.com/office/drawing/2014/main" id="{67AC40EC-617A-2F46-A9EC-14450C29D2FD}"/>
                  </a:ext>
                </a:extLst>
              </p:cNvPr>
              <p:cNvCxnSpPr>
                <a:cxnSpLocks/>
              </p:cNvCxnSpPr>
              <p:nvPr/>
            </p:nvCxnSpPr>
            <p:spPr>
              <a:xfrm flipV="1">
                <a:off x="6583898" y="4602344"/>
                <a:ext cx="1" cy="26611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98" name="Straight Arrow Connector 197">
                <a:extLst>
                  <a:ext uri="{FF2B5EF4-FFF2-40B4-BE49-F238E27FC236}">
                    <a16:creationId xmlns:a16="http://schemas.microsoft.com/office/drawing/2014/main" id="{60C3DCE4-61D6-2742-A6FD-4B0A47BAF909}"/>
                  </a:ext>
                </a:extLst>
              </p:cNvPr>
              <p:cNvCxnSpPr>
                <a:cxnSpLocks/>
              </p:cNvCxnSpPr>
              <p:nvPr/>
            </p:nvCxnSpPr>
            <p:spPr>
              <a:xfrm flipV="1">
                <a:off x="7359629" y="4602300"/>
                <a:ext cx="0" cy="26616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99" name="Rectangle 198">
                <a:extLst>
                  <a:ext uri="{FF2B5EF4-FFF2-40B4-BE49-F238E27FC236}">
                    <a16:creationId xmlns:a16="http://schemas.microsoft.com/office/drawing/2014/main" id="{8ED931B1-0C6B-BC46-B2B9-43CB0600DA3E}"/>
                  </a:ext>
                </a:extLst>
              </p:cNvPr>
              <p:cNvSpPr/>
              <p:nvPr/>
            </p:nvSpPr>
            <p:spPr>
              <a:xfrm>
                <a:off x="7118324" y="4123609"/>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grpSp>
      <p:cxnSp>
        <p:nvCxnSpPr>
          <p:cNvPr id="214" name="Curved Connector 175">
            <a:extLst>
              <a:ext uri="{FF2B5EF4-FFF2-40B4-BE49-F238E27FC236}">
                <a16:creationId xmlns:a16="http://schemas.microsoft.com/office/drawing/2014/main" id="{4C9143A3-F491-7444-B468-D513B785010D}"/>
              </a:ext>
            </a:extLst>
          </p:cNvPr>
          <p:cNvCxnSpPr>
            <a:cxnSpLocks/>
            <a:stCxn id="241" idx="3"/>
          </p:cNvCxnSpPr>
          <p:nvPr/>
        </p:nvCxnSpPr>
        <p:spPr>
          <a:xfrm flipV="1">
            <a:off x="8724472" y="3944210"/>
            <a:ext cx="349208" cy="415743"/>
          </a:xfrm>
          <a:prstGeom prst="curvedConnector2">
            <a:avLst/>
          </a:prstGeom>
          <a:ln w="22225">
            <a:tailEnd type="triangle"/>
          </a:ln>
        </p:spPr>
        <p:style>
          <a:lnRef idx="1">
            <a:schemeClr val="dk1"/>
          </a:lnRef>
          <a:fillRef idx="0">
            <a:schemeClr val="dk1"/>
          </a:fillRef>
          <a:effectRef idx="0">
            <a:schemeClr val="dk1"/>
          </a:effectRef>
          <a:fontRef idx="minor">
            <a:schemeClr val="tx1"/>
          </a:fontRef>
        </p:style>
      </p:cxnSp>
      <p:grpSp>
        <p:nvGrpSpPr>
          <p:cNvPr id="298" name="Group 297">
            <a:extLst>
              <a:ext uri="{FF2B5EF4-FFF2-40B4-BE49-F238E27FC236}">
                <a16:creationId xmlns:a16="http://schemas.microsoft.com/office/drawing/2014/main" id="{1782509E-616F-5948-BE2C-4FF5D4697F56}"/>
              </a:ext>
            </a:extLst>
          </p:cNvPr>
          <p:cNvGrpSpPr/>
          <p:nvPr/>
        </p:nvGrpSpPr>
        <p:grpSpPr>
          <a:xfrm>
            <a:off x="8241862" y="4126380"/>
            <a:ext cx="482610" cy="978371"/>
            <a:chOff x="8241862" y="4126380"/>
            <a:chExt cx="482610" cy="978371"/>
          </a:xfrm>
        </p:grpSpPr>
        <p:sp>
          <p:nvSpPr>
            <p:cNvPr id="240" name="TextBox 239">
              <a:extLst>
                <a:ext uri="{FF2B5EF4-FFF2-40B4-BE49-F238E27FC236}">
                  <a16:creationId xmlns:a16="http://schemas.microsoft.com/office/drawing/2014/main" id="{21C3DC78-5A3A-8D4F-9E3A-A677B94D0FAF}"/>
                </a:ext>
              </a:extLst>
            </p:cNvPr>
            <p:cNvSpPr txBox="1"/>
            <p:nvPr/>
          </p:nvSpPr>
          <p:spPr>
            <a:xfrm>
              <a:off x="8273247" y="4943168"/>
              <a:ext cx="451225" cy="161583"/>
            </a:xfrm>
            <a:prstGeom prst="rect">
              <a:avLst/>
            </a:prstGeom>
            <a:noFill/>
          </p:spPr>
          <p:txBody>
            <a:bodyPr wrap="square" lIns="0" tIns="0" rIns="0" bIns="0" rtlCol="0">
              <a:spAutoFit/>
            </a:bodyPr>
            <a:lstStyle/>
            <a:p>
              <a:r>
                <a:rPr lang="en-US" sz="1050" b="1">
                  <a:latin typeface="Dank Mono" pitchFamily="49" charset="77"/>
                  <a:cs typeface="Calibri" panose="020F0502020204030204" pitchFamily="34" charset="0"/>
                </a:rPr>
                <a:t>START</a:t>
              </a:r>
            </a:p>
          </p:txBody>
        </p:sp>
        <p:sp>
          <p:nvSpPr>
            <p:cNvPr id="241" name="Rectangle 240">
              <a:extLst>
                <a:ext uri="{FF2B5EF4-FFF2-40B4-BE49-F238E27FC236}">
                  <a16:creationId xmlns:a16="http://schemas.microsoft.com/office/drawing/2014/main" id="{8E2D663E-E90D-ED44-BA29-96B58C0A06B2}"/>
                </a:ext>
              </a:extLst>
            </p:cNvPr>
            <p:cNvSpPr/>
            <p:nvPr/>
          </p:nvSpPr>
          <p:spPr>
            <a:xfrm>
              <a:off x="8241862" y="412638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242" name="Straight Arrow Connector 241">
              <a:extLst>
                <a:ext uri="{FF2B5EF4-FFF2-40B4-BE49-F238E27FC236}">
                  <a16:creationId xmlns:a16="http://schemas.microsoft.com/office/drawing/2014/main" id="{AE5F6B0B-96D0-9B4B-B806-C48C75526095}"/>
                </a:ext>
              </a:extLst>
            </p:cNvPr>
            <p:cNvCxnSpPr>
              <a:cxnSpLocks/>
            </p:cNvCxnSpPr>
            <p:nvPr/>
          </p:nvCxnSpPr>
          <p:spPr>
            <a:xfrm flipV="1">
              <a:off x="8476094" y="4586903"/>
              <a:ext cx="0" cy="27818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cxnSp>
        <p:nvCxnSpPr>
          <p:cNvPr id="252" name="Straight Arrow Connector 251">
            <a:extLst>
              <a:ext uri="{FF2B5EF4-FFF2-40B4-BE49-F238E27FC236}">
                <a16:creationId xmlns:a16="http://schemas.microsoft.com/office/drawing/2014/main" id="{7C35083A-1C65-914F-A2AE-B4A84008C2DB}"/>
              </a:ext>
            </a:extLst>
          </p:cNvPr>
          <p:cNvCxnSpPr>
            <a:cxnSpLocks/>
            <a:stCxn id="199" idx="3"/>
            <a:endCxn id="241" idx="1"/>
          </p:cNvCxnSpPr>
          <p:nvPr/>
        </p:nvCxnSpPr>
        <p:spPr>
          <a:xfrm>
            <a:off x="7600934" y="4357182"/>
            <a:ext cx="640928" cy="2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9" name="Group 298">
            <a:extLst>
              <a:ext uri="{FF2B5EF4-FFF2-40B4-BE49-F238E27FC236}">
                <a16:creationId xmlns:a16="http://schemas.microsoft.com/office/drawing/2014/main" id="{5E541F2F-59E6-DA42-B8FE-8E3B3C6DE97B}"/>
              </a:ext>
            </a:extLst>
          </p:cNvPr>
          <p:cNvGrpSpPr/>
          <p:nvPr/>
        </p:nvGrpSpPr>
        <p:grpSpPr>
          <a:xfrm>
            <a:off x="8239373" y="2887077"/>
            <a:ext cx="1248857" cy="1028387"/>
            <a:chOff x="8239373" y="2887077"/>
            <a:chExt cx="1248857" cy="1028387"/>
          </a:xfrm>
        </p:grpSpPr>
        <p:sp>
          <p:nvSpPr>
            <p:cNvPr id="254" name="Rounded Rectangle 155">
              <a:extLst>
                <a:ext uri="{FF2B5EF4-FFF2-40B4-BE49-F238E27FC236}">
                  <a16:creationId xmlns:a16="http://schemas.microsoft.com/office/drawing/2014/main" id="{750E1514-8AA0-5344-B665-BF67A684939A}"/>
                </a:ext>
              </a:extLst>
            </p:cNvPr>
            <p:cNvSpPr/>
            <p:nvPr/>
          </p:nvSpPr>
          <p:spPr>
            <a:xfrm>
              <a:off x="8239373" y="2887077"/>
              <a:ext cx="1248857" cy="1028387"/>
            </a:xfrm>
            <a:prstGeom prst="roundRect">
              <a:avLst>
                <a:gd name="adj" fmla="val 9122"/>
              </a:avLst>
            </a:prstGeom>
            <a:solidFill>
              <a:schemeClr val="accent6">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050" b="1">
                  <a:solidFill>
                    <a:schemeClr val="tx1"/>
                  </a:solidFill>
                  <a:latin typeface="Calibri" panose="020F0502020204030204" pitchFamily="34" charset="0"/>
                  <a:cs typeface="Calibri" panose="020F0502020204030204" pitchFamily="34" charset="0"/>
                </a:rPr>
                <a:t>Action/STOP </a:t>
              </a:r>
              <a:br>
                <a:rPr lang="en-US" sz="1050" b="1">
                  <a:solidFill>
                    <a:schemeClr val="tx1"/>
                  </a:solidFill>
                  <a:latin typeface="Calibri" panose="020F0502020204030204" pitchFamily="34" charset="0"/>
                  <a:cs typeface="Calibri" panose="020F0502020204030204" pitchFamily="34" charset="0"/>
                </a:rPr>
              </a:br>
              <a:r>
                <a:rPr lang="en-US" sz="1050" b="1">
                  <a:solidFill>
                    <a:schemeClr val="tx1"/>
                  </a:solidFill>
                  <a:latin typeface="Calibri" panose="020F0502020204030204" pitchFamily="34" charset="0"/>
                  <a:cs typeface="Calibri" panose="020F0502020204030204" pitchFamily="34" charset="0"/>
                </a:rPr>
                <a:t>Predictor</a:t>
              </a:r>
            </a:p>
          </p:txBody>
        </p:sp>
        <p:sp>
          <p:nvSpPr>
            <p:cNvPr id="256" name="Rectangle 255">
              <a:extLst>
                <a:ext uri="{FF2B5EF4-FFF2-40B4-BE49-F238E27FC236}">
                  <a16:creationId xmlns:a16="http://schemas.microsoft.com/office/drawing/2014/main" id="{B6A6E5F3-0B83-8746-B6FC-68170D9C1BDD}"/>
                </a:ext>
              </a:extLst>
            </p:cNvPr>
            <p:cNvSpPr/>
            <p:nvPr/>
          </p:nvSpPr>
          <p:spPr>
            <a:xfrm>
              <a:off x="8398227" y="3023163"/>
              <a:ext cx="943126" cy="457702"/>
            </a:xfrm>
            <a:prstGeom prst="rect">
              <a:avLst/>
            </a:prstGeom>
            <a:pattFill prst="wdUpDiag">
              <a:fgClr>
                <a:srgbClr val="FFC000"/>
              </a:fgClr>
              <a:bgClr>
                <a:srgbClr val="92D05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292">
            <a:extLst>
              <a:ext uri="{FF2B5EF4-FFF2-40B4-BE49-F238E27FC236}">
                <a16:creationId xmlns:a16="http://schemas.microsoft.com/office/drawing/2014/main" id="{C03C14B1-1356-414D-9B9D-CEF766ED8D7B}"/>
              </a:ext>
            </a:extLst>
          </p:cNvPr>
          <p:cNvGrpSpPr/>
          <p:nvPr/>
        </p:nvGrpSpPr>
        <p:grpSpPr>
          <a:xfrm>
            <a:off x="5446076" y="1519144"/>
            <a:ext cx="2355913" cy="2170748"/>
            <a:chOff x="5446076" y="1519144"/>
            <a:chExt cx="2355913" cy="2170748"/>
          </a:xfrm>
        </p:grpSpPr>
        <p:sp>
          <p:nvSpPr>
            <p:cNvPr id="68" name="Rectangle: Rounded Corners 167">
              <a:extLst>
                <a:ext uri="{FF2B5EF4-FFF2-40B4-BE49-F238E27FC236}">
                  <a16:creationId xmlns:a16="http://schemas.microsoft.com/office/drawing/2014/main" id="{2901BEE9-3BA1-C047-AB06-2E6CBC3BA599}"/>
                </a:ext>
              </a:extLst>
            </p:cNvPr>
            <p:cNvSpPr/>
            <p:nvPr/>
          </p:nvSpPr>
          <p:spPr>
            <a:xfrm>
              <a:off x="5446076" y="1519144"/>
              <a:ext cx="2355913" cy="2170748"/>
            </a:xfrm>
            <a:prstGeom prst="roundRect">
              <a:avLst>
                <a:gd name="adj" fmla="val 6200"/>
              </a:avLst>
            </a:prstGeom>
            <a:solidFill>
              <a:srgbClr val="FBC8D6"/>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World State</a:t>
              </a:r>
            </a:p>
          </p:txBody>
        </p:sp>
        <p:grpSp>
          <p:nvGrpSpPr>
            <p:cNvPr id="292" name="Group 291">
              <a:extLst>
                <a:ext uri="{FF2B5EF4-FFF2-40B4-BE49-F238E27FC236}">
                  <a16:creationId xmlns:a16="http://schemas.microsoft.com/office/drawing/2014/main" id="{1543F825-2D9D-EA47-B6A6-0343A0D2A263}"/>
                </a:ext>
              </a:extLst>
            </p:cNvPr>
            <p:cNvGrpSpPr/>
            <p:nvPr/>
          </p:nvGrpSpPr>
          <p:grpSpPr>
            <a:xfrm>
              <a:off x="6149825" y="1895556"/>
              <a:ext cx="943126" cy="1370095"/>
              <a:chOff x="6149825" y="1895556"/>
              <a:chExt cx="943126" cy="1370095"/>
            </a:xfrm>
          </p:grpSpPr>
          <p:grpSp>
            <p:nvGrpSpPr>
              <p:cNvPr id="77" name="Group 76">
                <a:extLst>
                  <a:ext uri="{FF2B5EF4-FFF2-40B4-BE49-F238E27FC236}">
                    <a16:creationId xmlns:a16="http://schemas.microsoft.com/office/drawing/2014/main" id="{E5D6F533-497F-C14D-8897-1C68063D95EF}"/>
                  </a:ext>
                </a:extLst>
              </p:cNvPr>
              <p:cNvGrpSpPr/>
              <p:nvPr/>
            </p:nvGrpSpPr>
            <p:grpSpPr>
              <a:xfrm>
                <a:off x="6244924" y="1895556"/>
                <a:ext cx="752928" cy="696140"/>
                <a:chOff x="706833" y="362030"/>
                <a:chExt cx="641957" cy="613187"/>
              </a:xfrm>
            </p:grpSpPr>
            <p:sp>
              <p:nvSpPr>
                <p:cNvPr id="82" name="Cube 81">
                  <a:extLst>
                    <a:ext uri="{FF2B5EF4-FFF2-40B4-BE49-F238E27FC236}">
                      <a16:creationId xmlns:a16="http://schemas.microsoft.com/office/drawing/2014/main" id="{8E44F925-874F-DF4D-B4AD-EE5C13FF708E}"/>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23DE53D-6009-3E4A-882F-D7B5CA780A7E}"/>
                        </a:ext>
                      </a:extLst>
                    </p:cNvPr>
                    <p:cNvSpPr txBox="1"/>
                    <p:nvPr/>
                  </p:nvSpPr>
                  <p:spPr>
                    <a:xfrm>
                      <a:off x="758234" y="629755"/>
                      <a:ext cx="423198" cy="239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m:t>
                                </m:r>
                                <m:r>
                                  <a:rPr lang="en-US" sz="1700" b="0" i="1" smtClean="0">
                                    <a:latin typeface="Cambria Math" panose="02040503050406030204" pitchFamily="18" charset="0"/>
                                  </a:rPr>
                                  <m:t>0</m:t>
                                </m:r>
                                <m:r>
                                  <a:rPr lang="en-US" sz="1700" i="1">
                                    <a:latin typeface="Cambria Math" panose="02040503050406030204" pitchFamily="18" charset="0"/>
                                  </a:rPr>
                                  <m:t>)</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83" name="TextBox 82">
                      <a:extLst>
                        <a:ext uri="{FF2B5EF4-FFF2-40B4-BE49-F238E27FC236}">
                          <a16:creationId xmlns:a16="http://schemas.microsoft.com/office/drawing/2014/main" id="{423DE53D-6009-3E4A-882F-D7B5CA780A7E}"/>
                        </a:ext>
                      </a:extLst>
                    </p:cNvPr>
                    <p:cNvSpPr txBox="1">
                      <a:spLocks noRot="1" noChangeAspect="1" noMove="1" noResize="1" noEditPoints="1" noAdjustHandles="1" noChangeArrowheads="1" noChangeShapeType="1" noTextEdit="1"/>
                    </p:cNvSpPr>
                    <p:nvPr/>
                  </p:nvSpPr>
                  <p:spPr>
                    <a:xfrm>
                      <a:off x="758234" y="629755"/>
                      <a:ext cx="423198" cy="239982"/>
                    </a:xfrm>
                    <a:prstGeom prst="rect">
                      <a:avLst/>
                    </a:prstGeom>
                    <a:blipFill>
                      <a:blip r:embed="rId4"/>
                      <a:stretch>
                        <a:fillRect l="-9756" t="-6667" r="-8537" b="-4444"/>
                      </a:stretch>
                    </a:blipFill>
                  </p:spPr>
                  <p:txBody>
                    <a:bodyPr/>
                    <a:lstStyle/>
                    <a:p>
                      <a:r>
                        <a:rPr lang="en-US">
                          <a:noFill/>
                        </a:rPr>
                        <a:t> </a:t>
                      </a:r>
                    </a:p>
                  </p:txBody>
                </p:sp>
              </mc:Fallback>
            </mc:AlternateContent>
          </p:grpSp>
          <p:sp>
            <p:nvSpPr>
              <p:cNvPr id="255" name="Rectangle 254">
                <a:extLst>
                  <a:ext uri="{FF2B5EF4-FFF2-40B4-BE49-F238E27FC236}">
                    <a16:creationId xmlns:a16="http://schemas.microsoft.com/office/drawing/2014/main" id="{3EFB44CE-99BD-BE4D-BDAA-8A3B8CF65AB2}"/>
                  </a:ext>
                </a:extLst>
              </p:cNvPr>
              <p:cNvSpPr/>
              <p:nvPr/>
            </p:nvSpPr>
            <p:spPr>
              <a:xfrm>
                <a:off x="6149825" y="2807949"/>
                <a:ext cx="943126" cy="457702"/>
              </a:xfrm>
              <a:prstGeom prst="rect">
                <a:avLst/>
              </a:prstGeom>
              <a:pattFill prst="wdUpDiag">
                <a:fgClr>
                  <a:srgbClr val="FBC8D6"/>
                </a:fgClr>
                <a:bgClr>
                  <a:srgbClr val="FF506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0" name="Straight Arrow Connector 259">
                <a:extLst>
                  <a:ext uri="{FF2B5EF4-FFF2-40B4-BE49-F238E27FC236}">
                    <a16:creationId xmlns:a16="http://schemas.microsoft.com/office/drawing/2014/main" id="{06323E3C-9D87-7141-AC81-B12A4A38C580}"/>
                  </a:ext>
                </a:extLst>
              </p:cNvPr>
              <p:cNvCxnSpPr>
                <a:cxnSpLocks/>
                <a:endCxn id="255" idx="0"/>
              </p:cNvCxnSpPr>
              <p:nvPr/>
            </p:nvCxnSpPr>
            <p:spPr>
              <a:xfrm>
                <a:off x="6621388" y="2604518"/>
                <a:ext cx="0" cy="203431"/>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grpSp>
      <p:grpSp>
        <p:nvGrpSpPr>
          <p:cNvPr id="303" name="Group 302">
            <a:extLst>
              <a:ext uri="{FF2B5EF4-FFF2-40B4-BE49-F238E27FC236}">
                <a16:creationId xmlns:a16="http://schemas.microsoft.com/office/drawing/2014/main" id="{CF560196-4C96-6E43-90C9-AAFF2834C527}"/>
              </a:ext>
            </a:extLst>
          </p:cNvPr>
          <p:cNvGrpSpPr/>
          <p:nvPr/>
        </p:nvGrpSpPr>
        <p:grpSpPr>
          <a:xfrm>
            <a:off x="8670848" y="1916406"/>
            <a:ext cx="1860902" cy="696140"/>
            <a:chOff x="8670848" y="1916406"/>
            <a:chExt cx="1860902" cy="696140"/>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21A156A-480C-4E44-A6F3-532A4F1151C5}"/>
                    </a:ext>
                  </a:extLst>
                </p:cNvPr>
                <p:cNvSpPr txBox="1"/>
                <p:nvPr/>
              </p:nvSpPr>
              <p:spPr>
                <a:xfrm>
                  <a:off x="8670848" y="2220499"/>
                  <a:ext cx="378822" cy="25648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b="1">
                                <a:latin typeface="Cambria Math" panose="02040503050406030204" pitchFamily="18" charset="0"/>
                              </a:rPr>
                              <m:t>𝐚</m:t>
                            </m:r>
                          </m:e>
                          <m:sup>
                            <m:r>
                              <a:rPr lang="en-US" sz="1600">
                                <a:latin typeface="Cambria Math" panose="02040503050406030204" pitchFamily="18" charset="0"/>
                              </a:rPr>
                              <m:t>(</m:t>
                            </m:r>
                            <m:r>
                              <a:rPr lang="en-US" sz="1600" b="0" i="1" smtClean="0">
                                <a:latin typeface="Cambria Math" panose="02040503050406030204" pitchFamily="18" charset="0"/>
                              </a:rPr>
                              <m:t>1</m:t>
                            </m:r>
                            <m:r>
                              <a:rPr lang="en-US" sz="1600">
                                <a:latin typeface="Cambria Math" panose="02040503050406030204" pitchFamily="18" charset="0"/>
                              </a:rPr>
                              <m:t>)</m:t>
                            </m:r>
                          </m:sup>
                        </m:sSup>
                      </m:oMath>
                    </m:oMathPara>
                  </a14:m>
                  <a:endParaRPr lang="en-US" sz="1600" b="1">
                    <a:latin typeface="Calibri" panose="020F0502020204030204" pitchFamily="34" charset="0"/>
                    <a:cs typeface="Calibri" panose="020F0502020204030204" pitchFamily="34" charset="0"/>
                  </a:endParaRPr>
                </a:p>
              </p:txBody>
            </p:sp>
          </mc:Choice>
          <mc:Fallback xmlns="">
            <p:sp>
              <p:nvSpPr>
                <p:cNvPr id="17" name="TextBox 16">
                  <a:extLst>
                    <a:ext uri="{FF2B5EF4-FFF2-40B4-BE49-F238E27FC236}">
                      <a16:creationId xmlns:a16="http://schemas.microsoft.com/office/drawing/2014/main" id="{E21A156A-480C-4E44-A6F3-532A4F1151C5}"/>
                    </a:ext>
                  </a:extLst>
                </p:cNvPr>
                <p:cNvSpPr txBox="1">
                  <a:spLocks noRot="1" noChangeAspect="1" noMove="1" noResize="1" noEditPoints="1" noAdjustHandles="1" noChangeArrowheads="1" noChangeShapeType="1" noTextEdit="1"/>
                </p:cNvSpPr>
                <p:nvPr/>
              </p:nvSpPr>
              <p:spPr>
                <a:xfrm>
                  <a:off x="8670848" y="2220499"/>
                  <a:ext cx="378822" cy="256480"/>
                </a:xfrm>
                <a:prstGeom prst="rect">
                  <a:avLst/>
                </a:prstGeom>
                <a:blipFill>
                  <a:blip r:embed="rId5"/>
                  <a:stretch>
                    <a:fillRect l="-6349" t="-4762" r="-7937"/>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C80E225-4CEB-EE4E-A08A-66472B2C14B0}"/>
                </a:ext>
              </a:extLst>
            </p:cNvPr>
            <p:cNvCxnSpPr>
              <a:cxnSpLocks/>
              <a:stCxn id="17" idx="3"/>
            </p:cNvCxnSpPr>
            <p:nvPr/>
          </p:nvCxnSpPr>
          <p:spPr>
            <a:xfrm>
              <a:off x="9049670" y="2348738"/>
              <a:ext cx="636548" cy="1"/>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grpSp>
          <p:nvGrpSpPr>
            <p:cNvPr id="282" name="Group 281">
              <a:extLst>
                <a:ext uri="{FF2B5EF4-FFF2-40B4-BE49-F238E27FC236}">
                  <a16:creationId xmlns:a16="http://schemas.microsoft.com/office/drawing/2014/main" id="{9A058327-131B-6B44-98EB-A3E12104FF3E}"/>
                </a:ext>
              </a:extLst>
            </p:cNvPr>
            <p:cNvGrpSpPr/>
            <p:nvPr/>
          </p:nvGrpSpPr>
          <p:grpSpPr>
            <a:xfrm>
              <a:off x="9778822" y="1916406"/>
              <a:ext cx="752928" cy="696140"/>
              <a:chOff x="706833" y="362030"/>
              <a:chExt cx="641957" cy="613187"/>
            </a:xfrm>
          </p:grpSpPr>
          <p:sp>
            <p:nvSpPr>
              <p:cNvPr id="283" name="Cube 282">
                <a:extLst>
                  <a:ext uri="{FF2B5EF4-FFF2-40B4-BE49-F238E27FC236}">
                    <a16:creationId xmlns:a16="http://schemas.microsoft.com/office/drawing/2014/main" id="{FAFC0601-CD33-A04E-AEBD-AA5C9FA812E6}"/>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84" name="TextBox 283">
                    <a:extLst>
                      <a:ext uri="{FF2B5EF4-FFF2-40B4-BE49-F238E27FC236}">
                        <a16:creationId xmlns:a16="http://schemas.microsoft.com/office/drawing/2014/main" id="{F4C5BE6D-9E36-884D-AFEA-8DFB7D2FD80F}"/>
                      </a:ext>
                    </a:extLst>
                  </p:cNvPr>
                  <p:cNvSpPr txBox="1"/>
                  <p:nvPr/>
                </p:nvSpPr>
                <p:spPr>
                  <a:xfrm>
                    <a:off x="758234" y="629755"/>
                    <a:ext cx="423198" cy="239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m:t>
                              </m:r>
                              <m:r>
                                <a:rPr lang="en-US" sz="1700" b="0" i="1" smtClean="0">
                                  <a:latin typeface="Cambria Math" panose="02040503050406030204" pitchFamily="18" charset="0"/>
                                </a:rPr>
                                <m:t>1</m:t>
                              </m:r>
                              <m:r>
                                <a:rPr lang="en-US" sz="1700" i="1">
                                  <a:latin typeface="Cambria Math" panose="02040503050406030204" pitchFamily="18" charset="0"/>
                                </a:rPr>
                                <m:t>)</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284" name="TextBox 283">
                    <a:extLst>
                      <a:ext uri="{FF2B5EF4-FFF2-40B4-BE49-F238E27FC236}">
                        <a16:creationId xmlns:a16="http://schemas.microsoft.com/office/drawing/2014/main" id="{F4C5BE6D-9E36-884D-AFEA-8DFB7D2FD80F}"/>
                      </a:ext>
                    </a:extLst>
                  </p:cNvPr>
                  <p:cNvSpPr txBox="1">
                    <a:spLocks noRot="1" noChangeAspect="1" noMove="1" noResize="1" noEditPoints="1" noAdjustHandles="1" noChangeArrowheads="1" noChangeShapeType="1" noTextEdit="1"/>
                  </p:cNvSpPr>
                  <p:nvPr/>
                </p:nvSpPr>
                <p:spPr>
                  <a:xfrm>
                    <a:off x="758234" y="629755"/>
                    <a:ext cx="423198" cy="239982"/>
                  </a:xfrm>
                  <a:prstGeom prst="rect">
                    <a:avLst/>
                  </a:prstGeom>
                  <a:blipFill>
                    <a:blip r:embed="rId6"/>
                    <a:stretch>
                      <a:fillRect l="-9877" t="-4444" r="-9877" b="-6667"/>
                    </a:stretch>
                  </a:blipFill>
                </p:spPr>
                <p:txBody>
                  <a:bodyPr/>
                  <a:lstStyle/>
                  <a:p>
                    <a:r>
                      <a:rPr lang="en-US">
                        <a:noFill/>
                      </a:rPr>
                      <a:t> </a:t>
                    </a:r>
                  </a:p>
                </p:txBody>
              </p:sp>
            </mc:Fallback>
          </mc:AlternateContent>
        </p:grpSp>
      </p:grpSp>
      <p:cxnSp>
        <p:nvCxnSpPr>
          <p:cNvPr id="46" name="Curved Connector 174">
            <a:extLst>
              <a:ext uri="{FF2B5EF4-FFF2-40B4-BE49-F238E27FC236}">
                <a16:creationId xmlns:a16="http://schemas.microsoft.com/office/drawing/2014/main" id="{0887EF9D-F753-4247-AE0A-F17EB675225D}"/>
              </a:ext>
            </a:extLst>
          </p:cNvPr>
          <p:cNvCxnSpPr>
            <a:cxnSpLocks/>
          </p:cNvCxnSpPr>
          <p:nvPr/>
        </p:nvCxnSpPr>
        <p:spPr>
          <a:xfrm rot="16200000" flipH="1">
            <a:off x="7417689" y="2471200"/>
            <a:ext cx="649813" cy="2242414"/>
          </a:xfrm>
          <a:prstGeom prst="curvedConnector3">
            <a:avLst>
              <a:gd name="adj1" fmla="val 120367"/>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78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67">
            <a:extLst>
              <a:ext uri="{FF2B5EF4-FFF2-40B4-BE49-F238E27FC236}">
                <a16:creationId xmlns:a16="http://schemas.microsoft.com/office/drawing/2014/main" id="{3CB38364-C8B1-8749-B536-05BBEFFE2E3D}"/>
              </a:ext>
            </a:extLst>
          </p:cNvPr>
          <p:cNvSpPr/>
          <p:nvPr/>
        </p:nvSpPr>
        <p:spPr>
          <a:xfrm>
            <a:off x="7905304" y="1498394"/>
            <a:ext cx="3101402" cy="3703265"/>
          </a:xfrm>
          <a:prstGeom prst="roundRect">
            <a:avLst>
              <a:gd name="adj" fmla="val 3442"/>
            </a:avLst>
          </a:prstGeom>
          <a:solidFill>
            <a:srgbClr val="FEF2CC"/>
          </a:solid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Action Sequence Decoder</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sp>
        <p:nvSpPr>
          <p:cNvPr id="2" name="Title 1">
            <a:extLst>
              <a:ext uri="{FF2B5EF4-FFF2-40B4-BE49-F238E27FC236}">
                <a16:creationId xmlns:a16="http://schemas.microsoft.com/office/drawing/2014/main" id="{BABE70F2-FD5E-5441-B8FF-EDD323C18575}"/>
              </a:ext>
            </a:extLst>
          </p:cNvPr>
          <p:cNvSpPr>
            <a:spLocks noGrp="1"/>
          </p:cNvSpPr>
          <p:nvPr>
            <p:ph type="title"/>
          </p:nvPr>
        </p:nvSpPr>
        <p:spPr>
          <a:xfrm>
            <a:off x="592810" y="613458"/>
            <a:ext cx="4221632" cy="726784"/>
          </a:xfrm>
        </p:spPr>
        <p:txBody>
          <a:bodyPr>
            <a:normAutofit/>
          </a:bodyPr>
          <a:lstStyle/>
          <a:p>
            <a:r>
              <a:rPr lang="en-US" sz="3600"/>
              <a:t>Model</a:t>
            </a:r>
          </a:p>
        </p:txBody>
      </p:sp>
      <p:sp>
        <p:nvSpPr>
          <p:cNvPr id="4" name="Slide Number Placeholder 3">
            <a:extLst>
              <a:ext uri="{FF2B5EF4-FFF2-40B4-BE49-F238E27FC236}">
                <a16:creationId xmlns:a16="http://schemas.microsoft.com/office/drawing/2014/main" id="{42B9C6F2-DFC7-9946-94F6-E5C260999FE5}"/>
              </a:ext>
            </a:extLst>
          </p:cNvPr>
          <p:cNvSpPr>
            <a:spLocks noGrp="1"/>
          </p:cNvSpPr>
          <p:nvPr>
            <p:ph type="sldNum" sz="quarter" idx="12"/>
          </p:nvPr>
        </p:nvSpPr>
        <p:spPr/>
        <p:txBody>
          <a:bodyPr/>
          <a:lstStyle/>
          <a:p>
            <a:fld id="{B2DC25EE-239B-4C5F-AAD1-255A7D5F1EE2}" type="slidenum">
              <a:rPr lang="en-US" smtClean="0"/>
              <a:t>25</a:t>
            </a:fld>
            <a:endParaRPr lang="en-US"/>
          </a:p>
        </p:txBody>
      </p:sp>
      <p:cxnSp>
        <p:nvCxnSpPr>
          <p:cNvPr id="188" name="Straight Arrow Connector 187">
            <a:extLst>
              <a:ext uri="{FF2B5EF4-FFF2-40B4-BE49-F238E27FC236}">
                <a16:creationId xmlns:a16="http://schemas.microsoft.com/office/drawing/2014/main" id="{321AA2A0-6A46-3649-B147-43CC613FB9C5}"/>
              </a:ext>
            </a:extLst>
          </p:cNvPr>
          <p:cNvCxnSpPr>
            <a:cxnSpLocks/>
            <a:stCxn id="254" idx="0"/>
          </p:cNvCxnSpPr>
          <p:nvPr/>
        </p:nvCxnSpPr>
        <p:spPr>
          <a:xfrm flipH="1" flipV="1">
            <a:off x="8860259" y="2476979"/>
            <a:ext cx="3543" cy="410098"/>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grpSp>
        <p:nvGrpSpPr>
          <p:cNvPr id="297" name="Group 296">
            <a:extLst>
              <a:ext uri="{FF2B5EF4-FFF2-40B4-BE49-F238E27FC236}">
                <a16:creationId xmlns:a16="http://schemas.microsoft.com/office/drawing/2014/main" id="{6560542F-A69B-AE4C-8DCE-CF1261B77800}"/>
              </a:ext>
            </a:extLst>
          </p:cNvPr>
          <p:cNvGrpSpPr/>
          <p:nvPr/>
        </p:nvGrpSpPr>
        <p:grpSpPr>
          <a:xfrm>
            <a:off x="5451347" y="3743192"/>
            <a:ext cx="2345370" cy="1458467"/>
            <a:chOff x="5451347" y="3743192"/>
            <a:chExt cx="2345370" cy="1458467"/>
          </a:xfrm>
        </p:grpSpPr>
        <p:sp>
          <p:nvSpPr>
            <p:cNvPr id="190" name="Rectangle: Rounded Corners 167">
              <a:extLst>
                <a:ext uri="{FF2B5EF4-FFF2-40B4-BE49-F238E27FC236}">
                  <a16:creationId xmlns:a16="http://schemas.microsoft.com/office/drawing/2014/main" id="{F7D3A259-250E-1646-8CE1-8CB8F3857479}"/>
                </a:ext>
              </a:extLst>
            </p:cNvPr>
            <p:cNvSpPr/>
            <p:nvPr/>
          </p:nvSpPr>
          <p:spPr>
            <a:xfrm>
              <a:off x="5451347" y="3743192"/>
              <a:ext cx="2345370" cy="1458467"/>
            </a:xfrm>
            <a:prstGeom prst="roundRect">
              <a:avLst>
                <a:gd name="adj" fmla="val 6200"/>
              </a:avLst>
            </a:prstGeom>
            <a:solidFill>
              <a:schemeClr val="accent1">
                <a:lumMod val="20000"/>
                <a:lumOff val="80000"/>
              </a:schemeClr>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Game History</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96" name="Group 295">
              <a:extLst>
                <a:ext uri="{FF2B5EF4-FFF2-40B4-BE49-F238E27FC236}">
                  <a16:creationId xmlns:a16="http://schemas.microsoft.com/office/drawing/2014/main" id="{2FE432A8-07E9-B04C-9391-6E7C0DBD57BD}"/>
                </a:ext>
              </a:extLst>
            </p:cNvPr>
            <p:cNvGrpSpPr/>
            <p:nvPr/>
          </p:nvGrpSpPr>
          <p:grpSpPr>
            <a:xfrm>
              <a:off x="5572257" y="4120103"/>
              <a:ext cx="2222330" cy="1067697"/>
              <a:chOff x="5572257" y="4120103"/>
              <a:chExt cx="2222330" cy="1067697"/>
            </a:xfrm>
          </p:grpSpPr>
          <p:cxnSp>
            <p:nvCxnSpPr>
              <p:cNvPr id="191" name="Straight Arrow Connector 190">
                <a:extLst>
                  <a:ext uri="{FF2B5EF4-FFF2-40B4-BE49-F238E27FC236}">
                    <a16:creationId xmlns:a16="http://schemas.microsoft.com/office/drawing/2014/main" id="{72A3CD5F-0284-AF40-BD6F-560CD78C92A4}"/>
                  </a:ext>
                </a:extLst>
              </p:cNvPr>
              <p:cNvCxnSpPr>
                <a:cxnSpLocks/>
              </p:cNvCxnSpPr>
              <p:nvPr/>
            </p:nvCxnSpPr>
            <p:spPr>
              <a:xfrm>
                <a:off x="6094127" y="4332410"/>
                <a:ext cx="248586"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92" name="Straight Arrow Connector 191">
                <a:extLst>
                  <a:ext uri="{FF2B5EF4-FFF2-40B4-BE49-F238E27FC236}">
                    <a16:creationId xmlns:a16="http://schemas.microsoft.com/office/drawing/2014/main" id="{97A35F3E-3682-6040-A275-C76ABB388B96}"/>
                  </a:ext>
                </a:extLst>
              </p:cNvPr>
              <p:cNvCxnSpPr>
                <a:cxnSpLocks/>
              </p:cNvCxnSpPr>
              <p:nvPr/>
            </p:nvCxnSpPr>
            <p:spPr>
              <a:xfrm>
                <a:off x="6825323" y="4332410"/>
                <a:ext cx="293001" cy="350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93" name="Rectangle 192">
                <a:extLst>
                  <a:ext uri="{FF2B5EF4-FFF2-40B4-BE49-F238E27FC236}">
                    <a16:creationId xmlns:a16="http://schemas.microsoft.com/office/drawing/2014/main" id="{99B68508-F3C6-F041-8DFD-983EB9A9809D}"/>
                  </a:ext>
                </a:extLst>
              </p:cNvPr>
              <p:cNvSpPr/>
              <p:nvPr/>
            </p:nvSpPr>
            <p:spPr>
              <a:xfrm>
                <a:off x="5611517" y="4120103"/>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sp>
            <p:nvSpPr>
              <p:cNvPr id="194" name="Rectangle 193">
                <a:extLst>
                  <a:ext uri="{FF2B5EF4-FFF2-40B4-BE49-F238E27FC236}">
                    <a16:creationId xmlns:a16="http://schemas.microsoft.com/office/drawing/2014/main" id="{ABACCCF9-1A70-414C-BB58-8BDE577C24EC}"/>
                  </a:ext>
                </a:extLst>
              </p:cNvPr>
              <p:cNvSpPr/>
              <p:nvPr/>
            </p:nvSpPr>
            <p:spPr>
              <a:xfrm>
                <a:off x="6342713" y="4120103"/>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195" name="Group 194">
                <a:extLst>
                  <a:ext uri="{FF2B5EF4-FFF2-40B4-BE49-F238E27FC236}">
                    <a16:creationId xmlns:a16="http://schemas.microsoft.com/office/drawing/2014/main" id="{ACF34BD1-BD81-084A-B98A-3FB9FD46157D}"/>
                  </a:ext>
                </a:extLst>
              </p:cNvPr>
              <p:cNvGrpSpPr/>
              <p:nvPr/>
            </p:nvGrpSpPr>
            <p:grpSpPr>
              <a:xfrm>
                <a:off x="5572257" y="4890757"/>
                <a:ext cx="2222330" cy="297043"/>
                <a:chOff x="1934634" y="6914670"/>
                <a:chExt cx="1894790" cy="261649"/>
              </a:xfrm>
            </p:grpSpPr>
            <p:sp>
              <p:nvSpPr>
                <p:cNvPr id="211" name="TextBox 210">
                  <a:extLst>
                    <a:ext uri="{FF2B5EF4-FFF2-40B4-BE49-F238E27FC236}">
                      <a16:creationId xmlns:a16="http://schemas.microsoft.com/office/drawing/2014/main" id="{A37F298E-A5A6-744C-91CF-33092907499F}"/>
                    </a:ext>
                  </a:extLst>
                </p:cNvPr>
                <p:cNvSpPr txBox="1"/>
                <p:nvPr/>
              </p:nvSpPr>
              <p:spPr>
                <a:xfrm>
                  <a:off x="1934634" y="6914670"/>
                  <a:ext cx="492443"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make</a:t>
                  </a:r>
                </a:p>
              </p:txBody>
            </p:sp>
            <p:sp>
              <p:nvSpPr>
                <p:cNvPr id="212" name="TextBox 211">
                  <a:extLst>
                    <a:ext uri="{FF2B5EF4-FFF2-40B4-BE49-F238E27FC236}">
                      <a16:creationId xmlns:a16="http://schemas.microsoft.com/office/drawing/2014/main" id="{A30F238F-ABF3-8643-B0E9-E50FB7395F55}"/>
                    </a:ext>
                  </a:extLst>
                </p:cNvPr>
                <p:cNvSpPr txBox="1"/>
                <p:nvPr/>
              </p:nvSpPr>
              <p:spPr>
                <a:xfrm>
                  <a:off x="2661000" y="6914709"/>
                  <a:ext cx="261610"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a</a:t>
                  </a:r>
                </a:p>
              </p:txBody>
            </p:sp>
            <p:sp>
              <p:nvSpPr>
                <p:cNvPr id="213" name="TextBox 212">
                  <a:extLst>
                    <a:ext uri="{FF2B5EF4-FFF2-40B4-BE49-F238E27FC236}">
                      <a16:creationId xmlns:a16="http://schemas.microsoft.com/office/drawing/2014/main" id="{30CFD529-77EE-B04C-A954-DD4699D4AC18}"/>
                    </a:ext>
                  </a:extLst>
                </p:cNvPr>
                <p:cNvSpPr txBox="1"/>
                <p:nvPr/>
              </p:nvSpPr>
              <p:spPr>
                <a:xfrm>
                  <a:off x="3131148" y="6914709"/>
                  <a:ext cx="698276" cy="261610"/>
                </a:xfrm>
                <a:prstGeom prst="rect">
                  <a:avLst/>
                </a:prstGeom>
                <a:noFill/>
              </p:spPr>
              <p:txBody>
                <a:bodyPr wrap="square" rtlCol="0">
                  <a:spAutoFit/>
                </a:bodyPr>
                <a:lstStyle/>
                <a:p>
                  <a:r>
                    <a:rPr lang="en-US" sz="1050" b="1">
                      <a:latin typeface="Dank Mono" pitchFamily="49" charset="77"/>
                      <a:cs typeface="Calibri" panose="020F0502020204030204" pitchFamily="34" charset="0"/>
                    </a:rPr>
                    <a:t>column</a:t>
                  </a:r>
                </a:p>
              </p:txBody>
            </p:sp>
          </p:grpSp>
          <p:cxnSp>
            <p:nvCxnSpPr>
              <p:cNvPr id="196" name="Straight Arrow Connector 195">
                <a:extLst>
                  <a:ext uri="{FF2B5EF4-FFF2-40B4-BE49-F238E27FC236}">
                    <a16:creationId xmlns:a16="http://schemas.microsoft.com/office/drawing/2014/main" id="{5984BA96-2A59-F543-A640-C60AD4F376B2}"/>
                  </a:ext>
                </a:extLst>
              </p:cNvPr>
              <p:cNvCxnSpPr>
                <a:cxnSpLocks/>
              </p:cNvCxnSpPr>
              <p:nvPr/>
            </p:nvCxnSpPr>
            <p:spPr>
              <a:xfrm flipV="1">
                <a:off x="5852822" y="4603659"/>
                <a:ext cx="0" cy="2648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97" name="Straight Arrow Connector 196">
                <a:extLst>
                  <a:ext uri="{FF2B5EF4-FFF2-40B4-BE49-F238E27FC236}">
                    <a16:creationId xmlns:a16="http://schemas.microsoft.com/office/drawing/2014/main" id="{67AC40EC-617A-2F46-A9EC-14450C29D2FD}"/>
                  </a:ext>
                </a:extLst>
              </p:cNvPr>
              <p:cNvCxnSpPr>
                <a:cxnSpLocks/>
              </p:cNvCxnSpPr>
              <p:nvPr/>
            </p:nvCxnSpPr>
            <p:spPr>
              <a:xfrm flipV="1">
                <a:off x="6583898" y="4602344"/>
                <a:ext cx="1" cy="26611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98" name="Straight Arrow Connector 197">
                <a:extLst>
                  <a:ext uri="{FF2B5EF4-FFF2-40B4-BE49-F238E27FC236}">
                    <a16:creationId xmlns:a16="http://schemas.microsoft.com/office/drawing/2014/main" id="{60C3DCE4-61D6-2742-A6FD-4B0A47BAF909}"/>
                  </a:ext>
                </a:extLst>
              </p:cNvPr>
              <p:cNvCxnSpPr>
                <a:cxnSpLocks/>
              </p:cNvCxnSpPr>
              <p:nvPr/>
            </p:nvCxnSpPr>
            <p:spPr>
              <a:xfrm flipV="1">
                <a:off x="7359629" y="4602300"/>
                <a:ext cx="0" cy="26616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99" name="Rectangle 198">
                <a:extLst>
                  <a:ext uri="{FF2B5EF4-FFF2-40B4-BE49-F238E27FC236}">
                    <a16:creationId xmlns:a16="http://schemas.microsoft.com/office/drawing/2014/main" id="{8ED931B1-0C6B-BC46-B2B9-43CB0600DA3E}"/>
                  </a:ext>
                </a:extLst>
              </p:cNvPr>
              <p:cNvSpPr/>
              <p:nvPr/>
            </p:nvSpPr>
            <p:spPr>
              <a:xfrm>
                <a:off x="7118324" y="4123609"/>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grpSp>
      <p:cxnSp>
        <p:nvCxnSpPr>
          <p:cNvPr id="214" name="Curved Connector 175">
            <a:extLst>
              <a:ext uri="{FF2B5EF4-FFF2-40B4-BE49-F238E27FC236}">
                <a16:creationId xmlns:a16="http://schemas.microsoft.com/office/drawing/2014/main" id="{4C9143A3-F491-7444-B468-D513B785010D}"/>
              </a:ext>
            </a:extLst>
          </p:cNvPr>
          <p:cNvCxnSpPr>
            <a:cxnSpLocks/>
            <a:stCxn id="241" idx="3"/>
          </p:cNvCxnSpPr>
          <p:nvPr/>
        </p:nvCxnSpPr>
        <p:spPr>
          <a:xfrm flipV="1">
            <a:off x="8724472" y="3944210"/>
            <a:ext cx="349208" cy="415743"/>
          </a:xfrm>
          <a:prstGeom prst="curvedConnector2">
            <a:avLst/>
          </a:prstGeom>
          <a:ln w="22225">
            <a:tailEnd type="triangle"/>
          </a:ln>
        </p:spPr>
        <p:style>
          <a:lnRef idx="1">
            <a:schemeClr val="dk1"/>
          </a:lnRef>
          <a:fillRef idx="0">
            <a:schemeClr val="dk1"/>
          </a:fillRef>
          <a:effectRef idx="0">
            <a:schemeClr val="dk1"/>
          </a:effectRef>
          <a:fontRef idx="minor">
            <a:schemeClr val="tx1"/>
          </a:fontRef>
        </p:style>
      </p:cxnSp>
      <p:grpSp>
        <p:nvGrpSpPr>
          <p:cNvPr id="298" name="Group 297">
            <a:extLst>
              <a:ext uri="{FF2B5EF4-FFF2-40B4-BE49-F238E27FC236}">
                <a16:creationId xmlns:a16="http://schemas.microsoft.com/office/drawing/2014/main" id="{1782509E-616F-5948-BE2C-4FF5D4697F56}"/>
              </a:ext>
            </a:extLst>
          </p:cNvPr>
          <p:cNvGrpSpPr/>
          <p:nvPr/>
        </p:nvGrpSpPr>
        <p:grpSpPr>
          <a:xfrm>
            <a:off x="8241862" y="4126380"/>
            <a:ext cx="482610" cy="978371"/>
            <a:chOff x="8241862" y="4126380"/>
            <a:chExt cx="482610" cy="978371"/>
          </a:xfrm>
        </p:grpSpPr>
        <p:sp>
          <p:nvSpPr>
            <p:cNvPr id="240" name="TextBox 239">
              <a:extLst>
                <a:ext uri="{FF2B5EF4-FFF2-40B4-BE49-F238E27FC236}">
                  <a16:creationId xmlns:a16="http://schemas.microsoft.com/office/drawing/2014/main" id="{21C3DC78-5A3A-8D4F-9E3A-A677B94D0FAF}"/>
                </a:ext>
              </a:extLst>
            </p:cNvPr>
            <p:cNvSpPr txBox="1"/>
            <p:nvPr/>
          </p:nvSpPr>
          <p:spPr>
            <a:xfrm>
              <a:off x="8273247" y="4943168"/>
              <a:ext cx="451225" cy="161583"/>
            </a:xfrm>
            <a:prstGeom prst="rect">
              <a:avLst/>
            </a:prstGeom>
            <a:noFill/>
          </p:spPr>
          <p:txBody>
            <a:bodyPr wrap="square" lIns="0" tIns="0" rIns="0" bIns="0" rtlCol="0">
              <a:spAutoFit/>
            </a:bodyPr>
            <a:lstStyle/>
            <a:p>
              <a:r>
                <a:rPr lang="en-US" sz="1050" b="1">
                  <a:latin typeface="Dank Mono" pitchFamily="49" charset="77"/>
                  <a:cs typeface="Calibri" panose="020F0502020204030204" pitchFamily="34" charset="0"/>
                </a:rPr>
                <a:t>START</a:t>
              </a:r>
            </a:p>
          </p:txBody>
        </p:sp>
        <p:sp>
          <p:nvSpPr>
            <p:cNvPr id="241" name="Rectangle 240">
              <a:extLst>
                <a:ext uri="{FF2B5EF4-FFF2-40B4-BE49-F238E27FC236}">
                  <a16:creationId xmlns:a16="http://schemas.microsoft.com/office/drawing/2014/main" id="{8E2D663E-E90D-ED44-BA29-96B58C0A06B2}"/>
                </a:ext>
              </a:extLst>
            </p:cNvPr>
            <p:cNvSpPr/>
            <p:nvPr/>
          </p:nvSpPr>
          <p:spPr>
            <a:xfrm>
              <a:off x="8241862" y="412638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242" name="Straight Arrow Connector 241">
              <a:extLst>
                <a:ext uri="{FF2B5EF4-FFF2-40B4-BE49-F238E27FC236}">
                  <a16:creationId xmlns:a16="http://schemas.microsoft.com/office/drawing/2014/main" id="{AE5F6B0B-96D0-9B4B-B806-C48C75526095}"/>
                </a:ext>
              </a:extLst>
            </p:cNvPr>
            <p:cNvCxnSpPr>
              <a:cxnSpLocks/>
            </p:cNvCxnSpPr>
            <p:nvPr/>
          </p:nvCxnSpPr>
          <p:spPr>
            <a:xfrm flipV="1">
              <a:off x="8476094" y="4586903"/>
              <a:ext cx="0" cy="27818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cxnSp>
        <p:nvCxnSpPr>
          <p:cNvPr id="252" name="Straight Arrow Connector 251">
            <a:extLst>
              <a:ext uri="{FF2B5EF4-FFF2-40B4-BE49-F238E27FC236}">
                <a16:creationId xmlns:a16="http://schemas.microsoft.com/office/drawing/2014/main" id="{7C35083A-1C65-914F-A2AE-B4A84008C2DB}"/>
              </a:ext>
            </a:extLst>
          </p:cNvPr>
          <p:cNvCxnSpPr>
            <a:cxnSpLocks/>
            <a:stCxn id="199" idx="3"/>
            <a:endCxn id="241" idx="1"/>
          </p:cNvCxnSpPr>
          <p:nvPr/>
        </p:nvCxnSpPr>
        <p:spPr>
          <a:xfrm>
            <a:off x="7600934" y="4357182"/>
            <a:ext cx="640928" cy="2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9" name="Group 298">
            <a:extLst>
              <a:ext uri="{FF2B5EF4-FFF2-40B4-BE49-F238E27FC236}">
                <a16:creationId xmlns:a16="http://schemas.microsoft.com/office/drawing/2014/main" id="{5E541F2F-59E6-DA42-B8FE-8E3B3C6DE97B}"/>
              </a:ext>
            </a:extLst>
          </p:cNvPr>
          <p:cNvGrpSpPr/>
          <p:nvPr/>
        </p:nvGrpSpPr>
        <p:grpSpPr>
          <a:xfrm>
            <a:off x="8239373" y="2887077"/>
            <a:ext cx="1248857" cy="1028387"/>
            <a:chOff x="8239373" y="2887077"/>
            <a:chExt cx="1248857" cy="1028387"/>
          </a:xfrm>
        </p:grpSpPr>
        <p:sp>
          <p:nvSpPr>
            <p:cNvPr id="254" name="Rounded Rectangle 155">
              <a:extLst>
                <a:ext uri="{FF2B5EF4-FFF2-40B4-BE49-F238E27FC236}">
                  <a16:creationId xmlns:a16="http://schemas.microsoft.com/office/drawing/2014/main" id="{750E1514-8AA0-5344-B665-BF67A684939A}"/>
                </a:ext>
              </a:extLst>
            </p:cNvPr>
            <p:cNvSpPr/>
            <p:nvPr/>
          </p:nvSpPr>
          <p:spPr>
            <a:xfrm>
              <a:off x="8239373" y="2887077"/>
              <a:ext cx="1248857" cy="1028387"/>
            </a:xfrm>
            <a:prstGeom prst="roundRect">
              <a:avLst>
                <a:gd name="adj" fmla="val 9122"/>
              </a:avLst>
            </a:prstGeom>
            <a:solidFill>
              <a:schemeClr val="accent6">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050" b="1">
                  <a:solidFill>
                    <a:schemeClr val="tx1"/>
                  </a:solidFill>
                  <a:latin typeface="Calibri" panose="020F0502020204030204" pitchFamily="34" charset="0"/>
                  <a:cs typeface="Calibri" panose="020F0502020204030204" pitchFamily="34" charset="0"/>
                </a:rPr>
                <a:t>Action/STOP </a:t>
              </a:r>
              <a:br>
                <a:rPr lang="en-US" sz="1050" b="1">
                  <a:solidFill>
                    <a:schemeClr val="tx1"/>
                  </a:solidFill>
                  <a:latin typeface="Calibri" panose="020F0502020204030204" pitchFamily="34" charset="0"/>
                  <a:cs typeface="Calibri" panose="020F0502020204030204" pitchFamily="34" charset="0"/>
                </a:rPr>
              </a:br>
              <a:r>
                <a:rPr lang="en-US" sz="1050" b="1">
                  <a:solidFill>
                    <a:schemeClr val="tx1"/>
                  </a:solidFill>
                  <a:latin typeface="Calibri" panose="020F0502020204030204" pitchFamily="34" charset="0"/>
                  <a:cs typeface="Calibri" panose="020F0502020204030204" pitchFamily="34" charset="0"/>
                </a:rPr>
                <a:t>Predictor</a:t>
              </a:r>
            </a:p>
          </p:txBody>
        </p:sp>
        <p:sp>
          <p:nvSpPr>
            <p:cNvPr id="256" name="Rectangle 255">
              <a:extLst>
                <a:ext uri="{FF2B5EF4-FFF2-40B4-BE49-F238E27FC236}">
                  <a16:creationId xmlns:a16="http://schemas.microsoft.com/office/drawing/2014/main" id="{B6A6E5F3-0B83-8746-B6FC-68170D9C1BDD}"/>
                </a:ext>
              </a:extLst>
            </p:cNvPr>
            <p:cNvSpPr/>
            <p:nvPr/>
          </p:nvSpPr>
          <p:spPr>
            <a:xfrm>
              <a:off x="8398227" y="3023163"/>
              <a:ext cx="943126" cy="457702"/>
            </a:xfrm>
            <a:prstGeom prst="rect">
              <a:avLst/>
            </a:prstGeom>
            <a:pattFill prst="wdUpDiag">
              <a:fgClr>
                <a:srgbClr val="FFC000"/>
              </a:fgClr>
              <a:bgClr>
                <a:srgbClr val="92D05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Rounded Corners 167">
            <a:extLst>
              <a:ext uri="{FF2B5EF4-FFF2-40B4-BE49-F238E27FC236}">
                <a16:creationId xmlns:a16="http://schemas.microsoft.com/office/drawing/2014/main" id="{2901BEE9-3BA1-C047-AB06-2E6CBC3BA599}"/>
              </a:ext>
            </a:extLst>
          </p:cNvPr>
          <p:cNvSpPr/>
          <p:nvPr/>
        </p:nvSpPr>
        <p:spPr>
          <a:xfrm>
            <a:off x="5446076" y="1519144"/>
            <a:ext cx="2355913" cy="2170748"/>
          </a:xfrm>
          <a:prstGeom prst="roundRect">
            <a:avLst>
              <a:gd name="adj" fmla="val 6200"/>
            </a:avLst>
          </a:prstGeom>
          <a:solidFill>
            <a:srgbClr val="FBC8D6"/>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World State</a:t>
            </a:r>
          </a:p>
        </p:txBody>
      </p:sp>
      <p:cxnSp>
        <p:nvCxnSpPr>
          <p:cNvPr id="65" name="Straight Arrow Connector 64">
            <a:extLst>
              <a:ext uri="{FF2B5EF4-FFF2-40B4-BE49-F238E27FC236}">
                <a16:creationId xmlns:a16="http://schemas.microsoft.com/office/drawing/2014/main" id="{CDB38F4D-4968-1647-824D-133172BC24E2}"/>
              </a:ext>
            </a:extLst>
          </p:cNvPr>
          <p:cNvCxnSpPr>
            <a:cxnSpLocks/>
          </p:cNvCxnSpPr>
          <p:nvPr/>
        </p:nvCxnSpPr>
        <p:spPr>
          <a:xfrm>
            <a:off x="6621388" y="2604517"/>
            <a:ext cx="0" cy="203431"/>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nvGrpSpPr>
          <p:cNvPr id="60" name="Group 59">
            <a:extLst>
              <a:ext uri="{FF2B5EF4-FFF2-40B4-BE49-F238E27FC236}">
                <a16:creationId xmlns:a16="http://schemas.microsoft.com/office/drawing/2014/main" id="{A5654D67-3E46-CB43-B3FA-40F6039283F0}"/>
              </a:ext>
            </a:extLst>
          </p:cNvPr>
          <p:cNvGrpSpPr/>
          <p:nvPr/>
        </p:nvGrpSpPr>
        <p:grpSpPr>
          <a:xfrm>
            <a:off x="6244924" y="1897372"/>
            <a:ext cx="752928" cy="696140"/>
            <a:chOff x="706833" y="362030"/>
            <a:chExt cx="641957" cy="613187"/>
          </a:xfrm>
        </p:grpSpPr>
        <p:sp>
          <p:nvSpPr>
            <p:cNvPr id="61" name="Cube 60">
              <a:extLst>
                <a:ext uri="{FF2B5EF4-FFF2-40B4-BE49-F238E27FC236}">
                  <a16:creationId xmlns:a16="http://schemas.microsoft.com/office/drawing/2014/main" id="{B6CD7E1B-3378-A948-B5C6-E865CF302124}"/>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A73EFBBA-807E-5144-95D7-0A564F23A1C4}"/>
                    </a:ext>
                  </a:extLst>
                </p:cNvPr>
                <p:cNvSpPr txBox="1"/>
                <p:nvPr/>
              </p:nvSpPr>
              <p:spPr>
                <a:xfrm>
                  <a:off x="758234" y="629755"/>
                  <a:ext cx="423198" cy="239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m:t>
                            </m:r>
                            <m:r>
                              <a:rPr lang="en-US" sz="1700" b="0" i="1" smtClean="0">
                                <a:latin typeface="Cambria Math" panose="02040503050406030204" pitchFamily="18" charset="0"/>
                              </a:rPr>
                              <m:t>0</m:t>
                            </m:r>
                            <m:r>
                              <a:rPr lang="en-US" sz="1700" i="1">
                                <a:latin typeface="Cambria Math" panose="02040503050406030204" pitchFamily="18" charset="0"/>
                              </a:rPr>
                              <m:t>)</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62" name="TextBox 61">
                  <a:extLst>
                    <a:ext uri="{FF2B5EF4-FFF2-40B4-BE49-F238E27FC236}">
                      <a16:creationId xmlns:a16="http://schemas.microsoft.com/office/drawing/2014/main" id="{A73EFBBA-807E-5144-95D7-0A564F23A1C4}"/>
                    </a:ext>
                  </a:extLst>
                </p:cNvPr>
                <p:cNvSpPr txBox="1">
                  <a:spLocks noRot="1" noChangeAspect="1" noMove="1" noResize="1" noEditPoints="1" noAdjustHandles="1" noChangeArrowheads="1" noChangeShapeType="1" noTextEdit="1"/>
                </p:cNvSpPr>
                <p:nvPr/>
              </p:nvSpPr>
              <p:spPr>
                <a:xfrm>
                  <a:off x="758234" y="629755"/>
                  <a:ext cx="423198" cy="239982"/>
                </a:xfrm>
                <a:prstGeom prst="rect">
                  <a:avLst/>
                </a:prstGeom>
                <a:blipFill>
                  <a:blip r:embed="rId3"/>
                  <a:stretch>
                    <a:fillRect l="-9756" t="-4444" r="-8537" b="-6667"/>
                  </a:stretch>
                </a:blipFill>
              </p:spPr>
              <p:txBody>
                <a:bodyPr/>
                <a:lstStyle/>
                <a:p>
                  <a:r>
                    <a:rPr lang="en-US">
                      <a:noFill/>
                    </a:rPr>
                    <a:t> </a:t>
                  </a:r>
                </a:p>
              </p:txBody>
            </p:sp>
          </mc:Fallback>
        </mc:AlternateContent>
      </p:grpSp>
      <p:grpSp>
        <p:nvGrpSpPr>
          <p:cNvPr id="77" name="Group 76">
            <a:extLst>
              <a:ext uri="{FF2B5EF4-FFF2-40B4-BE49-F238E27FC236}">
                <a16:creationId xmlns:a16="http://schemas.microsoft.com/office/drawing/2014/main" id="{E5D6F533-497F-C14D-8897-1C68063D95EF}"/>
              </a:ext>
            </a:extLst>
          </p:cNvPr>
          <p:cNvGrpSpPr/>
          <p:nvPr/>
        </p:nvGrpSpPr>
        <p:grpSpPr>
          <a:xfrm>
            <a:off x="6244924" y="1895556"/>
            <a:ext cx="752928" cy="696140"/>
            <a:chOff x="706833" y="362030"/>
            <a:chExt cx="641957" cy="613187"/>
          </a:xfrm>
        </p:grpSpPr>
        <p:sp>
          <p:nvSpPr>
            <p:cNvPr id="82" name="Cube 81">
              <a:extLst>
                <a:ext uri="{FF2B5EF4-FFF2-40B4-BE49-F238E27FC236}">
                  <a16:creationId xmlns:a16="http://schemas.microsoft.com/office/drawing/2014/main" id="{8E44F925-874F-DF4D-B4AD-EE5C13FF708E}"/>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23DE53D-6009-3E4A-882F-D7B5CA780A7E}"/>
                    </a:ext>
                  </a:extLst>
                </p:cNvPr>
                <p:cNvSpPr txBox="1"/>
                <p:nvPr/>
              </p:nvSpPr>
              <p:spPr>
                <a:xfrm>
                  <a:off x="758234" y="629755"/>
                  <a:ext cx="423198" cy="239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m:t>
                            </m:r>
                            <m:r>
                              <a:rPr lang="en-US" sz="1700" b="0" i="1" smtClean="0">
                                <a:latin typeface="Cambria Math" panose="02040503050406030204" pitchFamily="18" charset="0"/>
                              </a:rPr>
                              <m:t>1</m:t>
                            </m:r>
                            <m:r>
                              <a:rPr lang="en-US" sz="1700" i="1">
                                <a:latin typeface="Cambria Math" panose="02040503050406030204" pitchFamily="18" charset="0"/>
                              </a:rPr>
                              <m:t>)</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83" name="TextBox 82">
                  <a:extLst>
                    <a:ext uri="{FF2B5EF4-FFF2-40B4-BE49-F238E27FC236}">
                      <a16:creationId xmlns:a16="http://schemas.microsoft.com/office/drawing/2014/main" id="{423DE53D-6009-3E4A-882F-D7B5CA780A7E}"/>
                    </a:ext>
                  </a:extLst>
                </p:cNvPr>
                <p:cNvSpPr txBox="1">
                  <a:spLocks noRot="1" noChangeAspect="1" noMove="1" noResize="1" noEditPoints="1" noAdjustHandles="1" noChangeArrowheads="1" noChangeShapeType="1" noTextEdit="1"/>
                </p:cNvSpPr>
                <p:nvPr/>
              </p:nvSpPr>
              <p:spPr>
                <a:xfrm>
                  <a:off x="758234" y="629755"/>
                  <a:ext cx="423198" cy="239982"/>
                </a:xfrm>
                <a:prstGeom prst="rect">
                  <a:avLst/>
                </a:prstGeom>
                <a:blipFill>
                  <a:blip r:embed="rId4"/>
                  <a:stretch>
                    <a:fillRect l="-9756" t="-6667" r="-8537" b="-4444"/>
                  </a:stretch>
                </a:blipFill>
              </p:spPr>
              <p:txBody>
                <a:bodyPr/>
                <a:lstStyle/>
                <a:p>
                  <a:r>
                    <a:rPr lang="en-US">
                      <a:noFill/>
                    </a:rPr>
                    <a:t> </a:t>
                  </a:r>
                </a:p>
              </p:txBody>
            </p:sp>
          </mc:Fallback>
        </mc:AlternateContent>
      </p:grpSp>
      <p:sp>
        <p:nvSpPr>
          <p:cNvPr id="255" name="Rectangle 254">
            <a:extLst>
              <a:ext uri="{FF2B5EF4-FFF2-40B4-BE49-F238E27FC236}">
                <a16:creationId xmlns:a16="http://schemas.microsoft.com/office/drawing/2014/main" id="{3EFB44CE-99BD-BE4D-BDAA-8A3B8CF65AB2}"/>
              </a:ext>
            </a:extLst>
          </p:cNvPr>
          <p:cNvSpPr/>
          <p:nvPr/>
        </p:nvSpPr>
        <p:spPr>
          <a:xfrm>
            <a:off x="6149825" y="2807949"/>
            <a:ext cx="943126" cy="457702"/>
          </a:xfrm>
          <a:prstGeom prst="rect">
            <a:avLst/>
          </a:prstGeom>
          <a:pattFill prst="wdUpDiag">
            <a:fgClr>
              <a:srgbClr val="FBC8D6"/>
            </a:fgClr>
            <a:bgClr>
              <a:srgbClr val="FF506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Curved Connector 174">
            <a:extLst>
              <a:ext uri="{FF2B5EF4-FFF2-40B4-BE49-F238E27FC236}">
                <a16:creationId xmlns:a16="http://schemas.microsoft.com/office/drawing/2014/main" id="{3AF92D08-8053-B746-8D6F-F996E01B29F2}"/>
              </a:ext>
            </a:extLst>
          </p:cNvPr>
          <p:cNvCxnSpPr>
            <a:cxnSpLocks/>
          </p:cNvCxnSpPr>
          <p:nvPr/>
        </p:nvCxnSpPr>
        <p:spPr>
          <a:xfrm rot="16200000" flipH="1">
            <a:off x="7417689" y="2471200"/>
            <a:ext cx="649813" cy="2242414"/>
          </a:xfrm>
          <a:prstGeom prst="curvedConnector3">
            <a:avLst>
              <a:gd name="adj1" fmla="val 120367"/>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CF560196-4C96-6E43-90C9-AAFF2834C527}"/>
              </a:ext>
            </a:extLst>
          </p:cNvPr>
          <p:cNvGrpSpPr/>
          <p:nvPr/>
        </p:nvGrpSpPr>
        <p:grpSpPr>
          <a:xfrm>
            <a:off x="8670848" y="1916406"/>
            <a:ext cx="1860902" cy="696140"/>
            <a:chOff x="8670848" y="1916406"/>
            <a:chExt cx="1860902" cy="696140"/>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21A156A-480C-4E44-A6F3-532A4F1151C5}"/>
                    </a:ext>
                  </a:extLst>
                </p:cNvPr>
                <p:cNvSpPr txBox="1"/>
                <p:nvPr/>
              </p:nvSpPr>
              <p:spPr>
                <a:xfrm>
                  <a:off x="8670848" y="2220499"/>
                  <a:ext cx="378822" cy="25648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b="1">
                                <a:latin typeface="Cambria Math" panose="02040503050406030204" pitchFamily="18" charset="0"/>
                              </a:rPr>
                              <m:t>𝐚</m:t>
                            </m:r>
                          </m:e>
                          <m:sup>
                            <m:r>
                              <a:rPr lang="en-US" sz="1600">
                                <a:latin typeface="Cambria Math" panose="02040503050406030204" pitchFamily="18" charset="0"/>
                              </a:rPr>
                              <m:t>(</m:t>
                            </m:r>
                            <m:r>
                              <a:rPr lang="en-US" sz="1600" b="0" i="1" smtClean="0">
                                <a:latin typeface="Cambria Math" panose="02040503050406030204" pitchFamily="18" charset="0"/>
                              </a:rPr>
                              <m:t>1</m:t>
                            </m:r>
                            <m:r>
                              <a:rPr lang="en-US" sz="1600">
                                <a:latin typeface="Cambria Math" panose="02040503050406030204" pitchFamily="18" charset="0"/>
                              </a:rPr>
                              <m:t>)</m:t>
                            </m:r>
                          </m:sup>
                        </m:sSup>
                      </m:oMath>
                    </m:oMathPara>
                  </a14:m>
                  <a:endParaRPr lang="en-US" sz="1600" b="1">
                    <a:latin typeface="Calibri" panose="020F0502020204030204" pitchFamily="34" charset="0"/>
                    <a:cs typeface="Calibri" panose="020F0502020204030204" pitchFamily="34" charset="0"/>
                  </a:endParaRPr>
                </a:p>
              </p:txBody>
            </p:sp>
          </mc:Choice>
          <mc:Fallback xmlns="">
            <p:sp>
              <p:nvSpPr>
                <p:cNvPr id="17" name="TextBox 16">
                  <a:extLst>
                    <a:ext uri="{FF2B5EF4-FFF2-40B4-BE49-F238E27FC236}">
                      <a16:creationId xmlns:a16="http://schemas.microsoft.com/office/drawing/2014/main" id="{E21A156A-480C-4E44-A6F3-532A4F1151C5}"/>
                    </a:ext>
                  </a:extLst>
                </p:cNvPr>
                <p:cNvSpPr txBox="1">
                  <a:spLocks noRot="1" noChangeAspect="1" noMove="1" noResize="1" noEditPoints="1" noAdjustHandles="1" noChangeArrowheads="1" noChangeShapeType="1" noTextEdit="1"/>
                </p:cNvSpPr>
                <p:nvPr/>
              </p:nvSpPr>
              <p:spPr>
                <a:xfrm>
                  <a:off x="8670848" y="2220499"/>
                  <a:ext cx="378822" cy="256480"/>
                </a:xfrm>
                <a:prstGeom prst="rect">
                  <a:avLst/>
                </a:prstGeom>
                <a:blipFill>
                  <a:blip r:embed="rId5"/>
                  <a:stretch>
                    <a:fillRect l="-6349" t="-4762" r="-7937"/>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C80E225-4CEB-EE4E-A08A-66472B2C14B0}"/>
                </a:ext>
              </a:extLst>
            </p:cNvPr>
            <p:cNvCxnSpPr>
              <a:cxnSpLocks/>
              <a:stCxn id="17" idx="3"/>
            </p:cNvCxnSpPr>
            <p:nvPr/>
          </p:nvCxnSpPr>
          <p:spPr>
            <a:xfrm>
              <a:off x="9049670" y="2348738"/>
              <a:ext cx="636548" cy="1"/>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grpSp>
          <p:nvGrpSpPr>
            <p:cNvPr id="282" name="Group 281">
              <a:extLst>
                <a:ext uri="{FF2B5EF4-FFF2-40B4-BE49-F238E27FC236}">
                  <a16:creationId xmlns:a16="http://schemas.microsoft.com/office/drawing/2014/main" id="{9A058327-131B-6B44-98EB-A3E12104FF3E}"/>
                </a:ext>
              </a:extLst>
            </p:cNvPr>
            <p:cNvGrpSpPr/>
            <p:nvPr/>
          </p:nvGrpSpPr>
          <p:grpSpPr>
            <a:xfrm>
              <a:off x="9778822" y="1916406"/>
              <a:ext cx="752928" cy="696140"/>
              <a:chOff x="706833" y="362030"/>
              <a:chExt cx="641957" cy="613187"/>
            </a:xfrm>
          </p:grpSpPr>
          <p:sp>
            <p:nvSpPr>
              <p:cNvPr id="283" name="Cube 282">
                <a:extLst>
                  <a:ext uri="{FF2B5EF4-FFF2-40B4-BE49-F238E27FC236}">
                    <a16:creationId xmlns:a16="http://schemas.microsoft.com/office/drawing/2014/main" id="{FAFC0601-CD33-A04E-AEBD-AA5C9FA812E6}"/>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84" name="TextBox 283">
                    <a:extLst>
                      <a:ext uri="{FF2B5EF4-FFF2-40B4-BE49-F238E27FC236}">
                        <a16:creationId xmlns:a16="http://schemas.microsoft.com/office/drawing/2014/main" id="{F4C5BE6D-9E36-884D-AFEA-8DFB7D2FD80F}"/>
                      </a:ext>
                    </a:extLst>
                  </p:cNvPr>
                  <p:cNvSpPr txBox="1"/>
                  <p:nvPr/>
                </p:nvSpPr>
                <p:spPr>
                  <a:xfrm>
                    <a:off x="758234" y="629755"/>
                    <a:ext cx="423198" cy="239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m:t>
                              </m:r>
                              <m:r>
                                <a:rPr lang="en-US" sz="1700" b="0" i="1" smtClean="0">
                                  <a:latin typeface="Cambria Math" panose="02040503050406030204" pitchFamily="18" charset="0"/>
                                </a:rPr>
                                <m:t>1</m:t>
                              </m:r>
                              <m:r>
                                <a:rPr lang="en-US" sz="1700" i="1">
                                  <a:latin typeface="Cambria Math" panose="02040503050406030204" pitchFamily="18" charset="0"/>
                                </a:rPr>
                                <m:t>)</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284" name="TextBox 283">
                    <a:extLst>
                      <a:ext uri="{FF2B5EF4-FFF2-40B4-BE49-F238E27FC236}">
                        <a16:creationId xmlns:a16="http://schemas.microsoft.com/office/drawing/2014/main" id="{F4C5BE6D-9E36-884D-AFEA-8DFB7D2FD80F}"/>
                      </a:ext>
                    </a:extLst>
                  </p:cNvPr>
                  <p:cNvSpPr txBox="1">
                    <a:spLocks noRot="1" noChangeAspect="1" noMove="1" noResize="1" noEditPoints="1" noAdjustHandles="1" noChangeArrowheads="1" noChangeShapeType="1" noTextEdit="1"/>
                  </p:cNvSpPr>
                  <p:nvPr/>
                </p:nvSpPr>
                <p:spPr>
                  <a:xfrm>
                    <a:off x="758234" y="629755"/>
                    <a:ext cx="423198" cy="239982"/>
                  </a:xfrm>
                  <a:prstGeom prst="rect">
                    <a:avLst/>
                  </a:prstGeom>
                  <a:blipFill>
                    <a:blip r:embed="rId6"/>
                    <a:stretch>
                      <a:fillRect l="-9877" t="-4444" r="-9877" b="-6667"/>
                    </a:stretch>
                  </a:blipFill>
                </p:spPr>
                <p:txBody>
                  <a:bodyPr/>
                  <a:lstStyle/>
                  <a:p>
                    <a:r>
                      <a:rPr lang="en-US">
                        <a:noFill/>
                      </a:rPr>
                      <a:t> </a:t>
                    </a:r>
                  </a:p>
                </p:txBody>
              </p:sp>
            </mc:Fallback>
          </mc:AlternateContent>
        </p:grpSp>
      </p:grpSp>
      <p:cxnSp>
        <p:nvCxnSpPr>
          <p:cNvPr id="5" name="Curved Connector 4">
            <a:extLst>
              <a:ext uri="{FF2B5EF4-FFF2-40B4-BE49-F238E27FC236}">
                <a16:creationId xmlns:a16="http://schemas.microsoft.com/office/drawing/2014/main" id="{250C36EB-C029-CB49-9AB1-B31BD3D0238A}"/>
              </a:ext>
            </a:extLst>
          </p:cNvPr>
          <p:cNvCxnSpPr>
            <a:cxnSpLocks/>
            <a:stCxn id="283" idx="1"/>
            <a:endCxn id="82" idx="1"/>
          </p:cNvCxnSpPr>
          <p:nvPr/>
        </p:nvCxnSpPr>
        <p:spPr>
          <a:xfrm rot="16200000" flipV="1">
            <a:off x="8290895" y="313067"/>
            <a:ext cx="20850" cy="3533898"/>
          </a:xfrm>
          <a:prstGeom prst="curvedConnector3">
            <a:avLst>
              <a:gd name="adj1" fmla="val 1142878"/>
            </a:avLst>
          </a:prstGeom>
          <a:ln w="28575">
            <a:prstDash val="sysDot"/>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1" name="Text Placeholder 5">
                <a:extLst>
                  <a:ext uri="{FF2B5EF4-FFF2-40B4-BE49-F238E27FC236}">
                    <a16:creationId xmlns:a16="http://schemas.microsoft.com/office/drawing/2014/main" id="{E954F543-CD61-0B41-869A-18AA626C5316}"/>
                  </a:ext>
                </a:extLst>
              </p:cNvPr>
              <p:cNvSpPr>
                <a:spLocks noGrp="1"/>
              </p:cNvSpPr>
              <p:nvPr>
                <p:ph type="body" sz="half" idx="2"/>
              </p:nvPr>
            </p:nvSpPr>
            <p:spPr>
              <a:xfrm>
                <a:off x="598209" y="1418739"/>
                <a:ext cx="4461949" cy="5302735"/>
              </a:xfrm>
            </p:spPr>
            <p:txBody>
              <a:bodyPr>
                <a:normAutofit/>
              </a:bodyPr>
              <a:lstStyle/>
              <a:p>
                <a:pPr>
                  <a:lnSpc>
                    <a:spcPct val="100000"/>
                  </a:lnSpc>
                </a:pPr>
                <a:r>
                  <a:rPr lang="en-US" sz="2400"/>
                  <a:t>Encoder-decoder network</a:t>
                </a:r>
                <a:br>
                  <a:rPr lang="en-US" sz="2400"/>
                </a:br>
                <a:r>
                  <a:rPr lang="en-US" sz="2400"/>
                  <a:t>with GRU backbone</a:t>
                </a:r>
              </a:p>
              <a:p>
                <a:pPr>
                  <a:lnSpc>
                    <a:spcPct val="100000"/>
                  </a:lnSpc>
                </a:pPr>
                <a:endParaRPr lang="en-US" sz="2400"/>
              </a:p>
              <a:p>
                <a:pPr>
                  <a:lnSpc>
                    <a:spcPct val="100000"/>
                  </a:lnSpc>
                </a:pPr>
                <a:r>
                  <a:rPr lang="en-US" sz="2400"/>
                  <a:t>Inputs:</a:t>
                </a:r>
              </a:p>
              <a:p>
                <a:pPr marL="234950">
                  <a:lnSpc>
                    <a:spcPct val="100000"/>
                  </a:lnSpc>
                </a:pPr>
                <a:r>
                  <a:rPr lang="en-US" sz="2000"/>
                  <a:t>Game history up to </a:t>
                </a:r>
                <a14:m>
                  <m:oMath xmlns:m="http://schemas.openxmlformats.org/officeDocument/2006/math">
                    <m:r>
                      <a:rPr lang="en-US" sz="2000" b="0" i="1" smtClean="0">
                        <a:latin typeface="Cambria Math" panose="02040503050406030204" pitchFamily="18" charset="0"/>
                      </a:rPr>
                      <m:t>𝑡</m:t>
                    </m:r>
                    <m:r>
                      <a:rPr lang="en-US" sz="2000" b="0" i="1" smtClean="0">
                        <a:latin typeface="Cambria Math" panose="02040503050406030204" pitchFamily="18" charset="0"/>
                      </a:rPr>
                      <m:t>=0</m:t>
                    </m:r>
                  </m:oMath>
                </a14:m>
                <a:endParaRPr lang="en-US" sz="2000"/>
              </a:p>
              <a:p>
                <a:pPr marL="234950">
                  <a:lnSpc>
                    <a:spcPct val="100000"/>
                  </a:lnSpc>
                </a:pPr>
                <a:r>
                  <a:rPr lang="en-US" sz="2000"/>
                  <a:t>World state grid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𝑊</m:t>
                        </m:r>
                      </m:e>
                      <m:sup>
                        <m:r>
                          <a:rPr lang="en-US" sz="2000" b="0" i="1" smtClean="0">
                            <a:latin typeface="Cambria Math" panose="02040503050406030204" pitchFamily="18" charset="0"/>
                          </a:rPr>
                          <m:t>(0)</m:t>
                        </m:r>
                      </m:sup>
                    </m:sSup>
                  </m:oMath>
                </a14:m>
                <a:endParaRPr lang="en-US" sz="2000"/>
              </a:p>
              <a:p>
                <a:pPr marL="234950">
                  <a:lnSpc>
                    <a:spcPct val="100000"/>
                  </a:lnSpc>
                </a:pPr>
                <a:endParaRPr lang="en-US" sz="2000" b="1"/>
              </a:p>
              <a:p>
                <a:pPr>
                  <a:lnSpc>
                    <a:spcPct val="100000"/>
                  </a:lnSpc>
                </a:pPr>
                <a:r>
                  <a:rPr lang="en-US" sz="2400"/>
                  <a:t>Predicts:</a:t>
                </a:r>
              </a:p>
              <a:p>
                <a:pPr marL="234950">
                  <a:lnSpc>
                    <a:spcPct val="100000"/>
                  </a:lnSpc>
                </a:pPr>
                <a:r>
                  <a:rPr lang="en-US" sz="2000"/>
                  <a:t>Sequence of </a:t>
                </a:r>
                <a:r>
                  <a:rPr lang="en-US" sz="2000" b="1"/>
                  <a:t>B </a:t>
                </a:r>
                <a:r>
                  <a:rPr lang="en-US" sz="2000"/>
                  <a:t>actions </a:t>
                </a:r>
                <a14:m>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0</m:t>
                        </m:r>
                        <m:r>
                          <a:rPr lang="en-US" sz="2000" b="1" i="1" smtClean="0">
                            <a:latin typeface="Cambria Math" panose="02040503050406030204" pitchFamily="18" charset="0"/>
                          </a:rPr>
                          <m:t>)</m:t>
                        </m:r>
                      </m:sup>
                    </m:sSup>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+1</m:t>
                        </m:r>
                        <m:r>
                          <a:rPr lang="en-US" sz="2000" b="1" i="1" smtClean="0">
                            <a:latin typeface="Cambria Math" panose="02040503050406030204" pitchFamily="18" charset="0"/>
                          </a:rPr>
                          <m:t>)</m:t>
                        </m:r>
                      </m:sup>
                    </m:sSup>
                  </m:oMath>
                </a14:m>
                <a:r>
                  <a:rPr lang="en-US" sz="1800" b="1"/>
                  <a:t> </a:t>
                </a:r>
                <a:r>
                  <a:rPr lang="en-US" sz="2000"/>
                  <a:t>with </a:t>
                </a:r>
                <a14:m>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0</m:t>
                        </m:r>
                        <m:r>
                          <a:rPr lang="en-US" sz="2000" b="1" i="1" smtClean="0">
                            <a:latin typeface="Cambria Math" panose="02040503050406030204" pitchFamily="18" charset="0"/>
                          </a:rPr>
                          <m:t>)</m:t>
                        </m:r>
                      </m:sup>
                    </m:sSup>
                  </m:oMath>
                </a14:m>
                <a:r>
                  <a:rPr lang="en-US" sz="2000"/>
                  <a:t> = </a:t>
                </a:r>
                <a:r>
                  <a:rPr lang="en-US" sz="2000">
                    <a:latin typeface="Consolas" panose="020B0609020204030204" pitchFamily="49" charset="0"/>
                    <a:cs typeface="Consolas" panose="020B0609020204030204" pitchFamily="49" charset="0"/>
                  </a:rPr>
                  <a:t>START </a:t>
                </a:r>
              </a:p>
            </p:txBody>
          </p:sp>
        </mc:Choice>
        <mc:Fallback xmlns="">
          <p:sp>
            <p:nvSpPr>
              <p:cNvPr id="71" name="Text Placeholder 5">
                <a:extLst>
                  <a:ext uri="{FF2B5EF4-FFF2-40B4-BE49-F238E27FC236}">
                    <a16:creationId xmlns:a16="http://schemas.microsoft.com/office/drawing/2014/main" id="{E954F543-CD61-0B41-869A-18AA626C5316}"/>
                  </a:ext>
                </a:extLst>
              </p:cNvPr>
              <p:cNvSpPr>
                <a:spLocks noGrp="1" noRot="1" noChangeAspect="1" noMove="1" noResize="1" noEditPoints="1" noAdjustHandles="1" noChangeArrowheads="1" noChangeShapeType="1" noTextEdit="1"/>
              </p:cNvSpPr>
              <p:nvPr>
                <p:ph type="body" sz="half" idx="2"/>
              </p:nvPr>
            </p:nvSpPr>
            <p:spPr>
              <a:xfrm>
                <a:off x="598209" y="1418739"/>
                <a:ext cx="4461949" cy="5302735"/>
              </a:xfrm>
              <a:blipFill>
                <a:blip r:embed="rId7"/>
                <a:stretch>
                  <a:fillRect l="-2049" t="-920"/>
                </a:stretch>
              </a:blipFill>
            </p:spPr>
            <p:txBody>
              <a:bodyPr/>
              <a:lstStyle/>
              <a:p>
                <a:r>
                  <a:rPr lang="en-US">
                    <a:noFill/>
                  </a:rPr>
                  <a:t> </a:t>
                </a:r>
              </a:p>
            </p:txBody>
          </p:sp>
        </mc:Fallback>
      </mc:AlternateContent>
    </p:spTree>
    <p:extLst>
      <p:ext uri="{BB962C8B-B14F-4D97-AF65-F5344CB8AC3E}">
        <p14:creationId xmlns:p14="http://schemas.microsoft.com/office/powerpoint/2010/main" val="86548477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0"/>
                                        </p:tgtEl>
                                        <p:attrNameLst>
                                          <p:attrName>style.visibility</p:attrName>
                                        </p:attrNameLst>
                                      </p:cBhvr>
                                      <p:to>
                                        <p:strVal val="hidden"/>
                                      </p:to>
                                    </p:se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77"/>
                                        </p:tgtEl>
                                      </p:cBhvr>
                                    </p:animEffect>
                                    <p:animScale>
                                      <p:cBhvr>
                                        <p:cTn id="16" dur="250" autoRev="1" fill="hold"/>
                                        <p:tgtEl>
                                          <p:spTgt spid="7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67">
            <a:extLst>
              <a:ext uri="{FF2B5EF4-FFF2-40B4-BE49-F238E27FC236}">
                <a16:creationId xmlns:a16="http://schemas.microsoft.com/office/drawing/2014/main" id="{3CB38364-C8B1-8749-B536-05BBEFFE2E3D}"/>
              </a:ext>
            </a:extLst>
          </p:cNvPr>
          <p:cNvSpPr/>
          <p:nvPr/>
        </p:nvSpPr>
        <p:spPr>
          <a:xfrm>
            <a:off x="7905304" y="1498394"/>
            <a:ext cx="3101402" cy="3703265"/>
          </a:xfrm>
          <a:prstGeom prst="roundRect">
            <a:avLst>
              <a:gd name="adj" fmla="val 3442"/>
            </a:avLst>
          </a:prstGeom>
          <a:solidFill>
            <a:srgbClr val="FEF2CC"/>
          </a:solid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Action Sequence Decoder</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2B9C6F2-DFC7-9946-94F6-E5C260999FE5}"/>
              </a:ext>
            </a:extLst>
          </p:cNvPr>
          <p:cNvSpPr>
            <a:spLocks noGrp="1"/>
          </p:cNvSpPr>
          <p:nvPr>
            <p:ph type="sldNum" sz="quarter" idx="12"/>
          </p:nvPr>
        </p:nvSpPr>
        <p:spPr/>
        <p:txBody>
          <a:bodyPr/>
          <a:lstStyle/>
          <a:p>
            <a:fld id="{B2DC25EE-239B-4C5F-AAD1-255A7D5F1EE2}" type="slidenum">
              <a:rPr lang="en-US" smtClean="0"/>
              <a:t>26</a:t>
            </a:fld>
            <a:endParaRPr lang="en-US"/>
          </a:p>
        </p:txBody>
      </p:sp>
      <p:cxnSp>
        <p:nvCxnSpPr>
          <p:cNvPr id="188" name="Straight Arrow Connector 187">
            <a:extLst>
              <a:ext uri="{FF2B5EF4-FFF2-40B4-BE49-F238E27FC236}">
                <a16:creationId xmlns:a16="http://schemas.microsoft.com/office/drawing/2014/main" id="{321AA2A0-6A46-3649-B147-43CC613FB9C5}"/>
              </a:ext>
            </a:extLst>
          </p:cNvPr>
          <p:cNvCxnSpPr>
            <a:cxnSpLocks/>
            <a:stCxn id="254" idx="0"/>
            <a:endCxn id="17" idx="2"/>
          </p:cNvCxnSpPr>
          <p:nvPr/>
        </p:nvCxnSpPr>
        <p:spPr>
          <a:xfrm flipH="1" flipV="1">
            <a:off x="8860259" y="2476979"/>
            <a:ext cx="3543" cy="410098"/>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grpSp>
        <p:nvGrpSpPr>
          <p:cNvPr id="297" name="Group 296">
            <a:extLst>
              <a:ext uri="{FF2B5EF4-FFF2-40B4-BE49-F238E27FC236}">
                <a16:creationId xmlns:a16="http://schemas.microsoft.com/office/drawing/2014/main" id="{6560542F-A69B-AE4C-8DCE-CF1261B77800}"/>
              </a:ext>
            </a:extLst>
          </p:cNvPr>
          <p:cNvGrpSpPr/>
          <p:nvPr/>
        </p:nvGrpSpPr>
        <p:grpSpPr>
          <a:xfrm>
            <a:off x="5451347" y="3743192"/>
            <a:ext cx="2345370" cy="1458467"/>
            <a:chOff x="5451347" y="3743192"/>
            <a:chExt cx="2345370" cy="1458467"/>
          </a:xfrm>
        </p:grpSpPr>
        <p:sp>
          <p:nvSpPr>
            <p:cNvPr id="190" name="Rectangle: Rounded Corners 167">
              <a:extLst>
                <a:ext uri="{FF2B5EF4-FFF2-40B4-BE49-F238E27FC236}">
                  <a16:creationId xmlns:a16="http://schemas.microsoft.com/office/drawing/2014/main" id="{F7D3A259-250E-1646-8CE1-8CB8F3857479}"/>
                </a:ext>
              </a:extLst>
            </p:cNvPr>
            <p:cNvSpPr/>
            <p:nvPr/>
          </p:nvSpPr>
          <p:spPr>
            <a:xfrm>
              <a:off x="5451347" y="3743192"/>
              <a:ext cx="2345370" cy="1458467"/>
            </a:xfrm>
            <a:prstGeom prst="roundRect">
              <a:avLst>
                <a:gd name="adj" fmla="val 6200"/>
              </a:avLst>
            </a:prstGeom>
            <a:solidFill>
              <a:schemeClr val="accent1">
                <a:lumMod val="20000"/>
                <a:lumOff val="80000"/>
              </a:schemeClr>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Game History</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96" name="Group 295">
              <a:extLst>
                <a:ext uri="{FF2B5EF4-FFF2-40B4-BE49-F238E27FC236}">
                  <a16:creationId xmlns:a16="http://schemas.microsoft.com/office/drawing/2014/main" id="{2FE432A8-07E9-B04C-9391-6E7C0DBD57BD}"/>
                </a:ext>
              </a:extLst>
            </p:cNvPr>
            <p:cNvGrpSpPr/>
            <p:nvPr/>
          </p:nvGrpSpPr>
          <p:grpSpPr>
            <a:xfrm>
              <a:off x="5572257" y="4120103"/>
              <a:ext cx="2222330" cy="1067697"/>
              <a:chOff x="5572257" y="4120103"/>
              <a:chExt cx="2222330" cy="1067697"/>
            </a:xfrm>
          </p:grpSpPr>
          <p:cxnSp>
            <p:nvCxnSpPr>
              <p:cNvPr id="191" name="Straight Arrow Connector 190">
                <a:extLst>
                  <a:ext uri="{FF2B5EF4-FFF2-40B4-BE49-F238E27FC236}">
                    <a16:creationId xmlns:a16="http://schemas.microsoft.com/office/drawing/2014/main" id="{72A3CD5F-0284-AF40-BD6F-560CD78C92A4}"/>
                  </a:ext>
                </a:extLst>
              </p:cNvPr>
              <p:cNvCxnSpPr>
                <a:cxnSpLocks/>
              </p:cNvCxnSpPr>
              <p:nvPr/>
            </p:nvCxnSpPr>
            <p:spPr>
              <a:xfrm>
                <a:off x="6094127" y="4332410"/>
                <a:ext cx="248586"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92" name="Straight Arrow Connector 191">
                <a:extLst>
                  <a:ext uri="{FF2B5EF4-FFF2-40B4-BE49-F238E27FC236}">
                    <a16:creationId xmlns:a16="http://schemas.microsoft.com/office/drawing/2014/main" id="{97A35F3E-3682-6040-A275-C76ABB388B96}"/>
                  </a:ext>
                </a:extLst>
              </p:cNvPr>
              <p:cNvCxnSpPr>
                <a:cxnSpLocks/>
              </p:cNvCxnSpPr>
              <p:nvPr/>
            </p:nvCxnSpPr>
            <p:spPr>
              <a:xfrm>
                <a:off x="6825323" y="4332410"/>
                <a:ext cx="293001" cy="350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93" name="Rectangle 192">
                <a:extLst>
                  <a:ext uri="{FF2B5EF4-FFF2-40B4-BE49-F238E27FC236}">
                    <a16:creationId xmlns:a16="http://schemas.microsoft.com/office/drawing/2014/main" id="{99B68508-F3C6-F041-8DFD-983EB9A9809D}"/>
                  </a:ext>
                </a:extLst>
              </p:cNvPr>
              <p:cNvSpPr/>
              <p:nvPr/>
            </p:nvSpPr>
            <p:spPr>
              <a:xfrm>
                <a:off x="5611517" y="4120103"/>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sp>
            <p:nvSpPr>
              <p:cNvPr id="194" name="Rectangle 193">
                <a:extLst>
                  <a:ext uri="{FF2B5EF4-FFF2-40B4-BE49-F238E27FC236}">
                    <a16:creationId xmlns:a16="http://schemas.microsoft.com/office/drawing/2014/main" id="{ABACCCF9-1A70-414C-BB58-8BDE577C24EC}"/>
                  </a:ext>
                </a:extLst>
              </p:cNvPr>
              <p:cNvSpPr/>
              <p:nvPr/>
            </p:nvSpPr>
            <p:spPr>
              <a:xfrm>
                <a:off x="6342713" y="4120103"/>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195" name="Group 194">
                <a:extLst>
                  <a:ext uri="{FF2B5EF4-FFF2-40B4-BE49-F238E27FC236}">
                    <a16:creationId xmlns:a16="http://schemas.microsoft.com/office/drawing/2014/main" id="{ACF34BD1-BD81-084A-B98A-3FB9FD46157D}"/>
                  </a:ext>
                </a:extLst>
              </p:cNvPr>
              <p:cNvGrpSpPr/>
              <p:nvPr/>
            </p:nvGrpSpPr>
            <p:grpSpPr>
              <a:xfrm>
                <a:off x="5572257" y="4890757"/>
                <a:ext cx="2222330" cy="297043"/>
                <a:chOff x="1934634" y="6914670"/>
                <a:chExt cx="1894790" cy="261649"/>
              </a:xfrm>
            </p:grpSpPr>
            <p:sp>
              <p:nvSpPr>
                <p:cNvPr id="211" name="TextBox 210">
                  <a:extLst>
                    <a:ext uri="{FF2B5EF4-FFF2-40B4-BE49-F238E27FC236}">
                      <a16:creationId xmlns:a16="http://schemas.microsoft.com/office/drawing/2014/main" id="{A37F298E-A5A6-744C-91CF-33092907499F}"/>
                    </a:ext>
                  </a:extLst>
                </p:cNvPr>
                <p:cNvSpPr txBox="1"/>
                <p:nvPr/>
              </p:nvSpPr>
              <p:spPr>
                <a:xfrm>
                  <a:off x="1934634" y="6914670"/>
                  <a:ext cx="492443"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make</a:t>
                  </a:r>
                </a:p>
              </p:txBody>
            </p:sp>
            <p:sp>
              <p:nvSpPr>
                <p:cNvPr id="212" name="TextBox 211">
                  <a:extLst>
                    <a:ext uri="{FF2B5EF4-FFF2-40B4-BE49-F238E27FC236}">
                      <a16:creationId xmlns:a16="http://schemas.microsoft.com/office/drawing/2014/main" id="{A30F238F-ABF3-8643-B0E9-E50FB7395F55}"/>
                    </a:ext>
                  </a:extLst>
                </p:cNvPr>
                <p:cNvSpPr txBox="1"/>
                <p:nvPr/>
              </p:nvSpPr>
              <p:spPr>
                <a:xfrm>
                  <a:off x="2661000" y="6914709"/>
                  <a:ext cx="261610"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a</a:t>
                  </a:r>
                </a:p>
              </p:txBody>
            </p:sp>
            <p:sp>
              <p:nvSpPr>
                <p:cNvPr id="213" name="TextBox 212">
                  <a:extLst>
                    <a:ext uri="{FF2B5EF4-FFF2-40B4-BE49-F238E27FC236}">
                      <a16:creationId xmlns:a16="http://schemas.microsoft.com/office/drawing/2014/main" id="{30CFD529-77EE-B04C-A954-DD4699D4AC18}"/>
                    </a:ext>
                  </a:extLst>
                </p:cNvPr>
                <p:cNvSpPr txBox="1"/>
                <p:nvPr/>
              </p:nvSpPr>
              <p:spPr>
                <a:xfrm>
                  <a:off x="3131148" y="6914709"/>
                  <a:ext cx="698276" cy="261610"/>
                </a:xfrm>
                <a:prstGeom prst="rect">
                  <a:avLst/>
                </a:prstGeom>
                <a:noFill/>
              </p:spPr>
              <p:txBody>
                <a:bodyPr wrap="square" rtlCol="0">
                  <a:spAutoFit/>
                </a:bodyPr>
                <a:lstStyle/>
                <a:p>
                  <a:r>
                    <a:rPr lang="en-US" sz="1050" b="1">
                      <a:latin typeface="Dank Mono" pitchFamily="49" charset="77"/>
                      <a:cs typeface="Calibri" panose="020F0502020204030204" pitchFamily="34" charset="0"/>
                    </a:rPr>
                    <a:t>column</a:t>
                  </a:r>
                </a:p>
              </p:txBody>
            </p:sp>
          </p:grpSp>
          <p:cxnSp>
            <p:nvCxnSpPr>
              <p:cNvPr id="196" name="Straight Arrow Connector 195">
                <a:extLst>
                  <a:ext uri="{FF2B5EF4-FFF2-40B4-BE49-F238E27FC236}">
                    <a16:creationId xmlns:a16="http://schemas.microsoft.com/office/drawing/2014/main" id="{5984BA96-2A59-F543-A640-C60AD4F376B2}"/>
                  </a:ext>
                </a:extLst>
              </p:cNvPr>
              <p:cNvCxnSpPr>
                <a:cxnSpLocks/>
              </p:cNvCxnSpPr>
              <p:nvPr/>
            </p:nvCxnSpPr>
            <p:spPr>
              <a:xfrm flipV="1">
                <a:off x="5852822" y="4603659"/>
                <a:ext cx="0" cy="2648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97" name="Straight Arrow Connector 196">
                <a:extLst>
                  <a:ext uri="{FF2B5EF4-FFF2-40B4-BE49-F238E27FC236}">
                    <a16:creationId xmlns:a16="http://schemas.microsoft.com/office/drawing/2014/main" id="{67AC40EC-617A-2F46-A9EC-14450C29D2FD}"/>
                  </a:ext>
                </a:extLst>
              </p:cNvPr>
              <p:cNvCxnSpPr>
                <a:cxnSpLocks/>
              </p:cNvCxnSpPr>
              <p:nvPr/>
            </p:nvCxnSpPr>
            <p:spPr>
              <a:xfrm flipV="1">
                <a:off x="6583898" y="4602344"/>
                <a:ext cx="1" cy="26611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98" name="Straight Arrow Connector 197">
                <a:extLst>
                  <a:ext uri="{FF2B5EF4-FFF2-40B4-BE49-F238E27FC236}">
                    <a16:creationId xmlns:a16="http://schemas.microsoft.com/office/drawing/2014/main" id="{60C3DCE4-61D6-2742-A6FD-4B0A47BAF909}"/>
                  </a:ext>
                </a:extLst>
              </p:cNvPr>
              <p:cNvCxnSpPr>
                <a:cxnSpLocks/>
              </p:cNvCxnSpPr>
              <p:nvPr/>
            </p:nvCxnSpPr>
            <p:spPr>
              <a:xfrm flipV="1">
                <a:off x="7359629" y="4602300"/>
                <a:ext cx="0" cy="26616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99" name="Rectangle 198">
                <a:extLst>
                  <a:ext uri="{FF2B5EF4-FFF2-40B4-BE49-F238E27FC236}">
                    <a16:creationId xmlns:a16="http://schemas.microsoft.com/office/drawing/2014/main" id="{8ED931B1-0C6B-BC46-B2B9-43CB0600DA3E}"/>
                  </a:ext>
                </a:extLst>
              </p:cNvPr>
              <p:cNvSpPr/>
              <p:nvPr/>
            </p:nvSpPr>
            <p:spPr>
              <a:xfrm>
                <a:off x="7118324" y="4123609"/>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grpSp>
      <p:cxnSp>
        <p:nvCxnSpPr>
          <p:cNvPr id="214" name="Curved Connector 175">
            <a:extLst>
              <a:ext uri="{FF2B5EF4-FFF2-40B4-BE49-F238E27FC236}">
                <a16:creationId xmlns:a16="http://schemas.microsoft.com/office/drawing/2014/main" id="{4C9143A3-F491-7444-B468-D513B785010D}"/>
              </a:ext>
            </a:extLst>
          </p:cNvPr>
          <p:cNvCxnSpPr>
            <a:cxnSpLocks/>
          </p:cNvCxnSpPr>
          <p:nvPr/>
        </p:nvCxnSpPr>
        <p:spPr>
          <a:xfrm flipH="1" flipV="1">
            <a:off x="9152210" y="3913658"/>
            <a:ext cx="230769" cy="440018"/>
          </a:xfrm>
          <a:prstGeom prst="curvedConnector4">
            <a:avLst>
              <a:gd name="adj1" fmla="val -99060"/>
              <a:gd name="adj2" fmla="val 76541"/>
            </a:avLst>
          </a:prstGeom>
          <a:ln w="22225">
            <a:tailEnd type="triangle"/>
          </a:ln>
        </p:spPr>
        <p:style>
          <a:lnRef idx="1">
            <a:schemeClr val="dk1"/>
          </a:lnRef>
          <a:fillRef idx="0">
            <a:schemeClr val="dk1"/>
          </a:fillRef>
          <a:effectRef idx="0">
            <a:schemeClr val="dk1"/>
          </a:effectRef>
          <a:fontRef idx="minor">
            <a:schemeClr val="tx1"/>
          </a:fontRef>
        </p:style>
      </p:cxnSp>
      <p:grpSp>
        <p:nvGrpSpPr>
          <p:cNvPr id="298" name="Group 297">
            <a:extLst>
              <a:ext uri="{FF2B5EF4-FFF2-40B4-BE49-F238E27FC236}">
                <a16:creationId xmlns:a16="http://schemas.microsoft.com/office/drawing/2014/main" id="{1782509E-616F-5948-BE2C-4FF5D4697F56}"/>
              </a:ext>
            </a:extLst>
          </p:cNvPr>
          <p:cNvGrpSpPr/>
          <p:nvPr/>
        </p:nvGrpSpPr>
        <p:grpSpPr>
          <a:xfrm>
            <a:off x="8241862" y="4126380"/>
            <a:ext cx="482610" cy="978371"/>
            <a:chOff x="8241862" y="4126380"/>
            <a:chExt cx="482610" cy="978371"/>
          </a:xfrm>
        </p:grpSpPr>
        <p:sp>
          <p:nvSpPr>
            <p:cNvPr id="240" name="TextBox 239">
              <a:extLst>
                <a:ext uri="{FF2B5EF4-FFF2-40B4-BE49-F238E27FC236}">
                  <a16:creationId xmlns:a16="http://schemas.microsoft.com/office/drawing/2014/main" id="{21C3DC78-5A3A-8D4F-9E3A-A677B94D0FAF}"/>
                </a:ext>
              </a:extLst>
            </p:cNvPr>
            <p:cNvSpPr txBox="1"/>
            <p:nvPr/>
          </p:nvSpPr>
          <p:spPr>
            <a:xfrm>
              <a:off x="8273247" y="4943168"/>
              <a:ext cx="451225" cy="161583"/>
            </a:xfrm>
            <a:prstGeom prst="rect">
              <a:avLst/>
            </a:prstGeom>
            <a:noFill/>
          </p:spPr>
          <p:txBody>
            <a:bodyPr wrap="square" lIns="0" tIns="0" rIns="0" bIns="0" rtlCol="0">
              <a:spAutoFit/>
            </a:bodyPr>
            <a:lstStyle/>
            <a:p>
              <a:r>
                <a:rPr lang="en-US" sz="1050" b="1">
                  <a:latin typeface="Dank Mono" pitchFamily="49" charset="77"/>
                  <a:cs typeface="Calibri" panose="020F0502020204030204" pitchFamily="34" charset="0"/>
                </a:rPr>
                <a:t>START</a:t>
              </a:r>
            </a:p>
          </p:txBody>
        </p:sp>
        <p:sp>
          <p:nvSpPr>
            <p:cNvPr id="241" name="Rectangle 240">
              <a:extLst>
                <a:ext uri="{FF2B5EF4-FFF2-40B4-BE49-F238E27FC236}">
                  <a16:creationId xmlns:a16="http://schemas.microsoft.com/office/drawing/2014/main" id="{8E2D663E-E90D-ED44-BA29-96B58C0A06B2}"/>
                </a:ext>
              </a:extLst>
            </p:cNvPr>
            <p:cNvSpPr/>
            <p:nvPr/>
          </p:nvSpPr>
          <p:spPr>
            <a:xfrm>
              <a:off x="8241862" y="412638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242" name="Straight Arrow Connector 241">
              <a:extLst>
                <a:ext uri="{FF2B5EF4-FFF2-40B4-BE49-F238E27FC236}">
                  <a16:creationId xmlns:a16="http://schemas.microsoft.com/office/drawing/2014/main" id="{AE5F6B0B-96D0-9B4B-B806-C48C75526095}"/>
                </a:ext>
              </a:extLst>
            </p:cNvPr>
            <p:cNvCxnSpPr>
              <a:cxnSpLocks/>
            </p:cNvCxnSpPr>
            <p:nvPr/>
          </p:nvCxnSpPr>
          <p:spPr>
            <a:xfrm flipV="1">
              <a:off x="8476094" y="4586903"/>
              <a:ext cx="0" cy="27818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cxnSp>
        <p:nvCxnSpPr>
          <p:cNvPr id="252" name="Straight Arrow Connector 251">
            <a:extLst>
              <a:ext uri="{FF2B5EF4-FFF2-40B4-BE49-F238E27FC236}">
                <a16:creationId xmlns:a16="http://schemas.microsoft.com/office/drawing/2014/main" id="{7C35083A-1C65-914F-A2AE-B4A84008C2DB}"/>
              </a:ext>
            </a:extLst>
          </p:cNvPr>
          <p:cNvCxnSpPr>
            <a:cxnSpLocks/>
            <a:stCxn id="199" idx="3"/>
            <a:endCxn id="241" idx="1"/>
          </p:cNvCxnSpPr>
          <p:nvPr/>
        </p:nvCxnSpPr>
        <p:spPr>
          <a:xfrm>
            <a:off x="7600934" y="4357182"/>
            <a:ext cx="640928" cy="2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9" name="Group 298">
            <a:extLst>
              <a:ext uri="{FF2B5EF4-FFF2-40B4-BE49-F238E27FC236}">
                <a16:creationId xmlns:a16="http://schemas.microsoft.com/office/drawing/2014/main" id="{5E541F2F-59E6-DA42-B8FE-8E3B3C6DE97B}"/>
              </a:ext>
            </a:extLst>
          </p:cNvPr>
          <p:cNvGrpSpPr/>
          <p:nvPr/>
        </p:nvGrpSpPr>
        <p:grpSpPr>
          <a:xfrm>
            <a:off x="8239373" y="2887077"/>
            <a:ext cx="1248857" cy="1028387"/>
            <a:chOff x="8239373" y="2887077"/>
            <a:chExt cx="1248857" cy="1028387"/>
          </a:xfrm>
        </p:grpSpPr>
        <p:sp>
          <p:nvSpPr>
            <p:cNvPr id="254" name="Rounded Rectangle 155">
              <a:extLst>
                <a:ext uri="{FF2B5EF4-FFF2-40B4-BE49-F238E27FC236}">
                  <a16:creationId xmlns:a16="http://schemas.microsoft.com/office/drawing/2014/main" id="{750E1514-8AA0-5344-B665-BF67A684939A}"/>
                </a:ext>
              </a:extLst>
            </p:cNvPr>
            <p:cNvSpPr/>
            <p:nvPr/>
          </p:nvSpPr>
          <p:spPr>
            <a:xfrm>
              <a:off x="8239373" y="2887077"/>
              <a:ext cx="1248857" cy="1028387"/>
            </a:xfrm>
            <a:prstGeom prst="roundRect">
              <a:avLst>
                <a:gd name="adj" fmla="val 9122"/>
              </a:avLst>
            </a:prstGeom>
            <a:solidFill>
              <a:schemeClr val="accent6">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050" b="1">
                  <a:solidFill>
                    <a:schemeClr val="tx1"/>
                  </a:solidFill>
                  <a:latin typeface="Calibri" panose="020F0502020204030204" pitchFamily="34" charset="0"/>
                  <a:cs typeface="Calibri" panose="020F0502020204030204" pitchFamily="34" charset="0"/>
                </a:rPr>
                <a:t>Action/STOP </a:t>
              </a:r>
              <a:br>
                <a:rPr lang="en-US" sz="1050" b="1">
                  <a:solidFill>
                    <a:schemeClr val="tx1"/>
                  </a:solidFill>
                  <a:latin typeface="Calibri" panose="020F0502020204030204" pitchFamily="34" charset="0"/>
                  <a:cs typeface="Calibri" panose="020F0502020204030204" pitchFamily="34" charset="0"/>
                </a:rPr>
              </a:br>
              <a:r>
                <a:rPr lang="en-US" sz="1050" b="1">
                  <a:solidFill>
                    <a:schemeClr val="tx1"/>
                  </a:solidFill>
                  <a:latin typeface="Calibri" panose="020F0502020204030204" pitchFamily="34" charset="0"/>
                  <a:cs typeface="Calibri" panose="020F0502020204030204" pitchFamily="34" charset="0"/>
                </a:rPr>
                <a:t>Predictor</a:t>
              </a:r>
            </a:p>
          </p:txBody>
        </p:sp>
        <p:sp>
          <p:nvSpPr>
            <p:cNvPr id="256" name="Rectangle 255">
              <a:extLst>
                <a:ext uri="{FF2B5EF4-FFF2-40B4-BE49-F238E27FC236}">
                  <a16:creationId xmlns:a16="http://schemas.microsoft.com/office/drawing/2014/main" id="{B6A6E5F3-0B83-8746-B6FC-68170D9C1BDD}"/>
                </a:ext>
              </a:extLst>
            </p:cNvPr>
            <p:cNvSpPr/>
            <p:nvPr/>
          </p:nvSpPr>
          <p:spPr>
            <a:xfrm>
              <a:off x="8398227" y="3023163"/>
              <a:ext cx="943126" cy="457702"/>
            </a:xfrm>
            <a:prstGeom prst="rect">
              <a:avLst/>
            </a:prstGeom>
            <a:pattFill prst="wdUpDiag">
              <a:fgClr>
                <a:srgbClr val="FFC000"/>
              </a:fgClr>
              <a:bgClr>
                <a:srgbClr val="92D05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Rounded Corners 167">
            <a:extLst>
              <a:ext uri="{FF2B5EF4-FFF2-40B4-BE49-F238E27FC236}">
                <a16:creationId xmlns:a16="http://schemas.microsoft.com/office/drawing/2014/main" id="{2901BEE9-3BA1-C047-AB06-2E6CBC3BA599}"/>
              </a:ext>
            </a:extLst>
          </p:cNvPr>
          <p:cNvSpPr/>
          <p:nvPr/>
        </p:nvSpPr>
        <p:spPr>
          <a:xfrm>
            <a:off x="5446076" y="1519144"/>
            <a:ext cx="2355913" cy="2170748"/>
          </a:xfrm>
          <a:prstGeom prst="roundRect">
            <a:avLst>
              <a:gd name="adj" fmla="val 6200"/>
            </a:avLst>
          </a:prstGeom>
          <a:solidFill>
            <a:srgbClr val="FBC8D6"/>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World State</a:t>
            </a:r>
          </a:p>
        </p:txBody>
      </p:sp>
      <p:grpSp>
        <p:nvGrpSpPr>
          <p:cNvPr id="77" name="Group 76">
            <a:extLst>
              <a:ext uri="{FF2B5EF4-FFF2-40B4-BE49-F238E27FC236}">
                <a16:creationId xmlns:a16="http://schemas.microsoft.com/office/drawing/2014/main" id="{E5D6F533-497F-C14D-8897-1C68063D95EF}"/>
              </a:ext>
            </a:extLst>
          </p:cNvPr>
          <p:cNvGrpSpPr/>
          <p:nvPr/>
        </p:nvGrpSpPr>
        <p:grpSpPr>
          <a:xfrm>
            <a:off x="6244924" y="1895556"/>
            <a:ext cx="752928" cy="696140"/>
            <a:chOff x="706833" y="362030"/>
            <a:chExt cx="641957" cy="613187"/>
          </a:xfrm>
        </p:grpSpPr>
        <p:sp>
          <p:nvSpPr>
            <p:cNvPr id="82" name="Cube 81">
              <a:extLst>
                <a:ext uri="{FF2B5EF4-FFF2-40B4-BE49-F238E27FC236}">
                  <a16:creationId xmlns:a16="http://schemas.microsoft.com/office/drawing/2014/main" id="{8E44F925-874F-DF4D-B4AD-EE5C13FF708E}"/>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23DE53D-6009-3E4A-882F-D7B5CA780A7E}"/>
                    </a:ext>
                  </a:extLst>
                </p:cNvPr>
                <p:cNvSpPr txBox="1"/>
                <p:nvPr/>
              </p:nvSpPr>
              <p:spPr>
                <a:xfrm>
                  <a:off x="758234" y="629755"/>
                  <a:ext cx="423198" cy="239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m:t>
                            </m:r>
                            <m:r>
                              <a:rPr lang="en-US" sz="1700" b="0" i="1" smtClean="0">
                                <a:latin typeface="Cambria Math" panose="02040503050406030204" pitchFamily="18" charset="0"/>
                              </a:rPr>
                              <m:t>1</m:t>
                            </m:r>
                            <m:r>
                              <a:rPr lang="en-US" sz="1700" i="1">
                                <a:latin typeface="Cambria Math" panose="02040503050406030204" pitchFamily="18" charset="0"/>
                              </a:rPr>
                              <m:t>)</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83" name="TextBox 82">
                  <a:extLst>
                    <a:ext uri="{FF2B5EF4-FFF2-40B4-BE49-F238E27FC236}">
                      <a16:creationId xmlns:a16="http://schemas.microsoft.com/office/drawing/2014/main" id="{423DE53D-6009-3E4A-882F-D7B5CA780A7E}"/>
                    </a:ext>
                  </a:extLst>
                </p:cNvPr>
                <p:cNvSpPr txBox="1">
                  <a:spLocks noRot="1" noChangeAspect="1" noMove="1" noResize="1" noEditPoints="1" noAdjustHandles="1" noChangeArrowheads="1" noChangeShapeType="1" noTextEdit="1"/>
                </p:cNvSpPr>
                <p:nvPr/>
              </p:nvSpPr>
              <p:spPr>
                <a:xfrm>
                  <a:off x="758234" y="629755"/>
                  <a:ext cx="423198" cy="239982"/>
                </a:xfrm>
                <a:prstGeom prst="rect">
                  <a:avLst/>
                </a:prstGeom>
                <a:blipFill>
                  <a:blip r:embed="rId3"/>
                  <a:stretch>
                    <a:fillRect l="-9756" t="-6667" r="-8537" b="-4444"/>
                  </a:stretch>
                </a:blipFill>
              </p:spPr>
              <p:txBody>
                <a:bodyPr/>
                <a:lstStyle/>
                <a:p>
                  <a:r>
                    <a:rPr lang="en-US">
                      <a:noFill/>
                    </a:rPr>
                    <a:t> </a:t>
                  </a:r>
                </a:p>
              </p:txBody>
            </p:sp>
          </mc:Fallback>
        </mc:AlternateContent>
      </p:grpSp>
      <p:sp>
        <p:nvSpPr>
          <p:cNvPr id="255" name="Rectangle 254">
            <a:extLst>
              <a:ext uri="{FF2B5EF4-FFF2-40B4-BE49-F238E27FC236}">
                <a16:creationId xmlns:a16="http://schemas.microsoft.com/office/drawing/2014/main" id="{3EFB44CE-99BD-BE4D-BDAA-8A3B8CF65AB2}"/>
              </a:ext>
            </a:extLst>
          </p:cNvPr>
          <p:cNvSpPr/>
          <p:nvPr/>
        </p:nvSpPr>
        <p:spPr>
          <a:xfrm>
            <a:off x="6149825" y="2807949"/>
            <a:ext cx="943126" cy="457702"/>
          </a:xfrm>
          <a:prstGeom prst="rect">
            <a:avLst/>
          </a:prstGeom>
          <a:pattFill prst="wdUpDiag">
            <a:fgClr>
              <a:srgbClr val="FBC8D6"/>
            </a:fgClr>
            <a:bgClr>
              <a:srgbClr val="FF506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0" name="Straight Arrow Connector 259">
            <a:extLst>
              <a:ext uri="{FF2B5EF4-FFF2-40B4-BE49-F238E27FC236}">
                <a16:creationId xmlns:a16="http://schemas.microsoft.com/office/drawing/2014/main" id="{06323E3C-9D87-7141-AC81-B12A4A38C580}"/>
              </a:ext>
            </a:extLst>
          </p:cNvPr>
          <p:cNvCxnSpPr>
            <a:cxnSpLocks/>
            <a:endCxn id="255" idx="0"/>
          </p:cNvCxnSpPr>
          <p:nvPr/>
        </p:nvCxnSpPr>
        <p:spPr>
          <a:xfrm>
            <a:off x="6621388" y="2604518"/>
            <a:ext cx="0" cy="203431"/>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21A156A-480C-4E44-A6F3-532A4F1151C5}"/>
                  </a:ext>
                </a:extLst>
              </p:cNvPr>
              <p:cNvSpPr txBox="1"/>
              <p:nvPr/>
            </p:nvSpPr>
            <p:spPr>
              <a:xfrm>
                <a:off x="8670848" y="2220499"/>
                <a:ext cx="378822" cy="25648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b="1">
                              <a:latin typeface="Cambria Math" panose="02040503050406030204" pitchFamily="18" charset="0"/>
                            </a:rPr>
                            <m:t>𝐚</m:t>
                          </m:r>
                        </m:e>
                        <m:sup>
                          <m:r>
                            <a:rPr lang="en-US" sz="1600">
                              <a:latin typeface="Cambria Math" panose="02040503050406030204" pitchFamily="18" charset="0"/>
                            </a:rPr>
                            <m:t>(</m:t>
                          </m:r>
                          <m:r>
                            <a:rPr lang="en-US" sz="1600" b="0" i="1" smtClean="0">
                              <a:latin typeface="Cambria Math" panose="02040503050406030204" pitchFamily="18" charset="0"/>
                            </a:rPr>
                            <m:t>1</m:t>
                          </m:r>
                          <m:r>
                            <a:rPr lang="en-US" sz="1600">
                              <a:latin typeface="Cambria Math" panose="02040503050406030204" pitchFamily="18" charset="0"/>
                            </a:rPr>
                            <m:t>)</m:t>
                          </m:r>
                        </m:sup>
                      </m:sSup>
                    </m:oMath>
                  </m:oMathPara>
                </a14:m>
                <a:endParaRPr lang="en-US" sz="1600" b="1">
                  <a:latin typeface="Calibri" panose="020F0502020204030204" pitchFamily="34" charset="0"/>
                  <a:cs typeface="Calibri" panose="020F0502020204030204" pitchFamily="34" charset="0"/>
                </a:endParaRPr>
              </a:p>
            </p:txBody>
          </p:sp>
        </mc:Choice>
        <mc:Fallback xmlns="">
          <p:sp>
            <p:nvSpPr>
              <p:cNvPr id="17" name="TextBox 16">
                <a:extLst>
                  <a:ext uri="{FF2B5EF4-FFF2-40B4-BE49-F238E27FC236}">
                    <a16:creationId xmlns:a16="http://schemas.microsoft.com/office/drawing/2014/main" id="{E21A156A-480C-4E44-A6F3-532A4F1151C5}"/>
                  </a:ext>
                </a:extLst>
              </p:cNvPr>
              <p:cNvSpPr txBox="1">
                <a:spLocks noRot="1" noChangeAspect="1" noMove="1" noResize="1" noEditPoints="1" noAdjustHandles="1" noChangeArrowheads="1" noChangeShapeType="1" noTextEdit="1"/>
              </p:cNvSpPr>
              <p:nvPr/>
            </p:nvSpPr>
            <p:spPr>
              <a:xfrm>
                <a:off x="8670848" y="2220499"/>
                <a:ext cx="378822" cy="256480"/>
              </a:xfrm>
              <a:prstGeom prst="rect">
                <a:avLst/>
              </a:prstGeom>
              <a:blipFill>
                <a:blip r:embed="rId4"/>
                <a:stretch>
                  <a:fillRect l="-6349" t="-4762" r="-7937"/>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C80E225-4CEB-EE4E-A08A-66472B2C14B0}"/>
              </a:ext>
            </a:extLst>
          </p:cNvPr>
          <p:cNvCxnSpPr>
            <a:cxnSpLocks/>
            <a:stCxn id="17" idx="3"/>
          </p:cNvCxnSpPr>
          <p:nvPr/>
        </p:nvCxnSpPr>
        <p:spPr>
          <a:xfrm>
            <a:off x="9049670" y="2348738"/>
            <a:ext cx="636548" cy="1"/>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grpSp>
        <p:nvGrpSpPr>
          <p:cNvPr id="282" name="Group 281">
            <a:extLst>
              <a:ext uri="{FF2B5EF4-FFF2-40B4-BE49-F238E27FC236}">
                <a16:creationId xmlns:a16="http://schemas.microsoft.com/office/drawing/2014/main" id="{9A058327-131B-6B44-98EB-A3E12104FF3E}"/>
              </a:ext>
            </a:extLst>
          </p:cNvPr>
          <p:cNvGrpSpPr/>
          <p:nvPr/>
        </p:nvGrpSpPr>
        <p:grpSpPr>
          <a:xfrm>
            <a:off x="9778823" y="1916406"/>
            <a:ext cx="752928" cy="696140"/>
            <a:chOff x="706833" y="362030"/>
            <a:chExt cx="641956" cy="613187"/>
          </a:xfrm>
        </p:grpSpPr>
        <p:sp>
          <p:nvSpPr>
            <p:cNvPr id="283" name="Cube 282">
              <a:extLst>
                <a:ext uri="{FF2B5EF4-FFF2-40B4-BE49-F238E27FC236}">
                  <a16:creationId xmlns:a16="http://schemas.microsoft.com/office/drawing/2014/main" id="{FAFC0601-CD33-A04E-AEBD-AA5C9FA812E6}"/>
                </a:ext>
              </a:extLst>
            </p:cNvPr>
            <p:cNvSpPr/>
            <p:nvPr/>
          </p:nvSpPr>
          <p:spPr>
            <a:xfrm>
              <a:off x="706833" y="362030"/>
              <a:ext cx="641956"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84" name="TextBox 283">
                  <a:extLst>
                    <a:ext uri="{FF2B5EF4-FFF2-40B4-BE49-F238E27FC236}">
                      <a16:creationId xmlns:a16="http://schemas.microsoft.com/office/drawing/2014/main" id="{F4C5BE6D-9E36-884D-AFEA-8DFB7D2FD80F}"/>
                    </a:ext>
                  </a:extLst>
                </p:cNvPr>
                <p:cNvSpPr txBox="1"/>
                <p:nvPr/>
              </p:nvSpPr>
              <p:spPr>
                <a:xfrm>
                  <a:off x="758234" y="629755"/>
                  <a:ext cx="423198" cy="239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m:t>
                            </m:r>
                            <m:r>
                              <a:rPr lang="en-US" sz="1700" b="0" i="1" smtClean="0">
                                <a:latin typeface="Cambria Math" panose="02040503050406030204" pitchFamily="18" charset="0"/>
                              </a:rPr>
                              <m:t>1</m:t>
                            </m:r>
                            <m:r>
                              <a:rPr lang="en-US" sz="1700" i="1">
                                <a:latin typeface="Cambria Math" panose="02040503050406030204" pitchFamily="18" charset="0"/>
                              </a:rPr>
                              <m:t>)</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284" name="TextBox 283">
                  <a:extLst>
                    <a:ext uri="{FF2B5EF4-FFF2-40B4-BE49-F238E27FC236}">
                      <a16:creationId xmlns:a16="http://schemas.microsoft.com/office/drawing/2014/main" id="{F4C5BE6D-9E36-884D-AFEA-8DFB7D2FD80F}"/>
                    </a:ext>
                  </a:extLst>
                </p:cNvPr>
                <p:cNvSpPr txBox="1">
                  <a:spLocks noRot="1" noChangeAspect="1" noMove="1" noResize="1" noEditPoints="1" noAdjustHandles="1" noChangeArrowheads="1" noChangeShapeType="1" noTextEdit="1"/>
                </p:cNvSpPr>
                <p:nvPr/>
              </p:nvSpPr>
              <p:spPr>
                <a:xfrm>
                  <a:off x="758234" y="629755"/>
                  <a:ext cx="423198" cy="239982"/>
                </a:xfrm>
                <a:prstGeom prst="rect">
                  <a:avLst/>
                </a:prstGeom>
                <a:blipFill>
                  <a:blip r:embed="rId5"/>
                  <a:stretch>
                    <a:fillRect l="-9877" t="-4444" r="-9877" b="-6667"/>
                  </a:stretch>
                </a:blipFill>
              </p:spPr>
              <p:txBody>
                <a:bodyPr/>
                <a:lstStyle/>
                <a:p>
                  <a:r>
                    <a:rPr lang="en-US">
                      <a:noFill/>
                    </a:rPr>
                    <a:t> </a:t>
                  </a:r>
                </a:p>
              </p:txBody>
            </p:sp>
          </mc:Fallback>
        </mc:AlternateContent>
      </p:grpSp>
      <p:cxnSp>
        <p:nvCxnSpPr>
          <p:cNvPr id="51" name="Straight Arrow Connector 50">
            <a:extLst>
              <a:ext uri="{FF2B5EF4-FFF2-40B4-BE49-F238E27FC236}">
                <a16:creationId xmlns:a16="http://schemas.microsoft.com/office/drawing/2014/main" id="{ECE09CB5-5F2D-4C4F-B8DB-DC328860FA2C}"/>
              </a:ext>
            </a:extLst>
          </p:cNvPr>
          <p:cNvCxnSpPr>
            <a:cxnSpLocks/>
          </p:cNvCxnSpPr>
          <p:nvPr/>
        </p:nvCxnSpPr>
        <p:spPr>
          <a:xfrm flipV="1">
            <a:off x="8724775" y="4353676"/>
            <a:ext cx="175594" cy="49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49" name="Rectangle 48">
            <a:extLst>
              <a:ext uri="{FF2B5EF4-FFF2-40B4-BE49-F238E27FC236}">
                <a16:creationId xmlns:a16="http://schemas.microsoft.com/office/drawing/2014/main" id="{04AC5780-4568-0E46-BBED-D9DDE71D2ED0}"/>
              </a:ext>
            </a:extLst>
          </p:cNvPr>
          <p:cNvSpPr/>
          <p:nvPr/>
        </p:nvSpPr>
        <p:spPr>
          <a:xfrm>
            <a:off x="8900369" y="4120103"/>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50" name="Straight Arrow Connector 49">
            <a:extLst>
              <a:ext uri="{FF2B5EF4-FFF2-40B4-BE49-F238E27FC236}">
                <a16:creationId xmlns:a16="http://schemas.microsoft.com/office/drawing/2014/main" id="{09D32D4E-29B3-A948-9579-74B632341C9D}"/>
              </a:ext>
            </a:extLst>
          </p:cNvPr>
          <p:cNvCxnSpPr>
            <a:cxnSpLocks/>
          </p:cNvCxnSpPr>
          <p:nvPr/>
        </p:nvCxnSpPr>
        <p:spPr>
          <a:xfrm flipV="1">
            <a:off x="9134601" y="4580626"/>
            <a:ext cx="0" cy="27818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57B9412-7128-2B46-AEB5-3EFDE1C9A7FD}"/>
                  </a:ext>
                </a:extLst>
              </p:cNvPr>
              <p:cNvSpPr txBox="1"/>
              <p:nvPr/>
            </p:nvSpPr>
            <p:spPr>
              <a:xfrm>
                <a:off x="8979439" y="4902879"/>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(1)</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54" name="TextBox 53">
                <a:extLst>
                  <a:ext uri="{FF2B5EF4-FFF2-40B4-BE49-F238E27FC236}">
                    <a16:creationId xmlns:a16="http://schemas.microsoft.com/office/drawing/2014/main" id="{757B9412-7128-2B46-AEB5-3EFDE1C9A7FD}"/>
                  </a:ext>
                </a:extLst>
              </p:cNvPr>
              <p:cNvSpPr txBox="1">
                <a:spLocks noRot="1" noChangeAspect="1" noMove="1" noResize="1" noEditPoints="1" noAdjustHandles="1" noChangeArrowheads="1" noChangeShapeType="1" noTextEdit="1"/>
              </p:cNvSpPr>
              <p:nvPr/>
            </p:nvSpPr>
            <p:spPr>
              <a:xfrm>
                <a:off x="8979439" y="4902879"/>
                <a:ext cx="388505" cy="254708"/>
              </a:xfrm>
              <a:prstGeom prst="rect">
                <a:avLst/>
              </a:prstGeom>
              <a:blipFill>
                <a:blip r:embed="rId6"/>
                <a:stretch>
                  <a:fillRect t="-4762" r="-1563"/>
                </a:stretch>
              </a:blipFill>
            </p:spPr>
            <p:txBody>
              <a:bodyPr/>
              <a:lstStyle/>
              <a:p>
                <a:r>
                  <a:rPr lang="en-US">
                    <a:noFill/>
                  </a:rPr>
                  <a:t> </a:t>
                </a:r>
              </a:p>
            </p:txBody>
          </p:sp>
        </mc:Fallback>
      </mc:AlternateContent>
      <p:sp>
        <p:nvSpPr>
          <p:cNvPr id="67" name="Title 1">
            <a:extLst>
              <a:ext uri="{FF2B5EF4-FFF2-40B4-BE49-F238E27FC236}">
                <a16:creationId xmlns:a16="http://schemas.microsoft.com/office/drawing/2014/main" id="{5943F7EA-B1BD-9440-AEEF-F969F12C4B4C}"/>
              </a:ext>
            </a:extLst>
          </p:cNvPr>
          <p:cNvSpPr>
            <a:spLocks noGrp="1"/>
          </p:cNvSpPr>
          <p:nvPr>
            <p:ph type="title"/>
          </p:nvPr>
        </p:nvSpPr>
        <p:spPr>
          <a:xfrm>
            <a:off x="592810" y="613458"/>
            <a:ext cx="4221632" cy="726784"/>
          </a:xfrm>
        </p:spPr>
        <p:txBody>
          <a:bodyPr>
            <a:normAutofit/>
          </a:bodyPr>
          <a:lstStyle/>
          <a:p>
            <a:r>
              <a:rPr lang="en-US" sz="3600"/>
              <a:t>Model</a:t>
            </a:r>
          </a:p>
        </p:txBody>
      </p:sp>
      <p:cxnSp>
        <p:nvCxnSpPr>
          <p:cNvPr id="70" name="Curved Connector 69">
            <a:extLst>
              <a:ext uri="{FF2B5EF4-FFF2-40B4-BE49-F238E27FC236}">
                <a16:creationId xmlns:a16="http://schemas.microsoft.com/office/drawing/2014/main" id="{D84A6D73-EC54-FB49-A877-78403F7A6052}"/>
              </a:ext>
            </a:extLst>
          </p:cNvPr>
          <p:cNvCxnSpPr>
            <a:cxnSpLocks/>
            <a:stCxn id="17" idx="0"/>
            <a:endCxn id="54" idx="2"/>
          </p:cNvCxnSpPr>
          <p:nvPr/>
        </p:nvCxnSpPr>
        <p:spPr>
          <a:xfrm rot="16200000" flipH="1">
            <a:off x="7548431" y="3532327"/>
            <a:ext cx="2937088" cy="313433"/>
          </a:xfrm>
          <a:prstGeom prst="curvedConnector5">
            <a:avLst>
              <a:gd name="adj1" fmla="val -4447"/>
              <a:gd name="adj2" fmla="val 274503"/>
              <a:gd name="adj3" fmla="val 107783"/>
            </a:avLst>
          </a:prstGeom>
          <a:ln w="28575">
            <a:prstDash val="sysDot"/>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1" name="Text Placeholder 5">
                <a:extLst>
                  <a:ext uri="{FF2B5EF4-FFF2-40B4-BE49-F238E27FC236}">
                    <a16:creationId xmlns:a16="http://schemas.microsoft.com/office/drawing/2014/main" id="{B7D15FA8-D0F9-3949-9845-E35A326721DE}"/>
                  </a:ext>
                </a:extLst>
              </p:cNvPr>
              <p:cNvSpPr>
                <a:spLocks noGrp="1"/>
              </p:cNvSpPr>
              <p:nvPr>
                <p:ph type="body" sz="half" idx="2"/>
              </p:nvPr>
            </p:nvSpPr>
            <p:spPr>
              <a:xfrm>
                <a:off x="598209" y="1418739"/>
                <a:ext cx="4461949" cy="5302735"/>
              </a:xfrm>
            </p:spPr>
            <p:txBody>
              <a:bodyPr>
                <a:normAutofit/>
              </a:bodyPr>
              <a:lstStyle/>
              <a:p>
                <a:pPr>
                  <a:lnSpc>
                    <a:spcPct val="100000"/>
                  </a:lnSpc>
                </a:pPr>
                <a:r>
                  <a:rPr lang="en-US" sz="2400"/>
                  <a:t>Encoder-decoder network</a:t>
                </a:r>
                <a:br>
                  <a:rPr lang="en-US" sz="2400"/>
                </a:br>
                <a:r>
                  <a:rPr lang="en-US" sz="2400"/>
                  <a:t>with GRU backbone</a:t>
                </a:r>
              </a:p>
              <a:p>
                <a:pPr>
                  <a:lnSpc>
                    <a:spcPct val="100000"/>
                  </a:lnSpc>
                </a:pPr>
                <a:endParaRPr lang="en-US" sz="2400"/>
              </a:p>
              <a:p>
                <a:pPr>
                  <a:lnSpc>
                    <a:spcPct val="100000"/>
                  </a:lnSpc>
                </a:pPr>
                <a:r>
                  <a:rPr lang="en-US" sz="2400"/>
                  <a:t>Inputs:</a:t>
                </a:r>
              </a:p>
              <a:p>
                <a:pPr marL="234950">
                  <a:lnSpc>
                    <a:spcPct val="100000"/>
                  </a:lnSpc>
                </a:pPr>
                <a:r>
                  <a:rPr lang="en-US" sz="2000"/>
                  <a:t>Game history up to </a:t>
                </a:r>
                <a14:m>
                  <m:oMath xmlns:m="http://schemas.openxmlformats.org/officeDocument/2006/math">
                    <m:r>
                      <a:rPr lang="en-US" sz="2000" b="0" i="1" smtClean="0">
                        <a:latin typeface="Cambria Math" panose="02040503050406030204" pitchFamily="18" charset="0"/>
                      </a:rPr>
                      <m:t>𝑡</m:t>
                    </m:r>
                    <m:r>
                      <a:rPr lang="en-US" sz="2000" b="0" i="1" smtClean="0">
                        <a:latin typeface="Cambria Math" panose="02040503050406030204" pitchFamily="18" charset="0"/>
                      </a:rPr>
                      <m:t>=0</m:t>
                    </m:r>
                  </m:oMath>
                </a14:m>
                <a:endParaRPr lang="en-US" sz="2000"/>
              </a:p>
              <a:p>
                <a:pPr marL="234950">
                  <a:lnSpc>
                    <a:spcPct val="100000"/>
                  </a:lnSpc>
                </a:pPr>
                <a:r>
                  <a:rPr lang="en-US" sz="2000"/>
                  <a:t>World state grid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𝑊</m:t>
                        </m:r>
                      </m:e>
                      <m:sup>
                        <m:r>
                          <a:rPr lang="en-US" sz="2000" b="0" i="1" smtClean="0">
                            <a:latin typeface="Cambria Math" panose="02040503050406030204" pitchFamily="18" charset="0"/>
                          </a:rPr>
                          <m:t>(0)</m:t>
                        </m:r>
                      </m:sup>
                    </m:sSup>
                  </m:oMath>
                </a14:m>
                <a:endParaRPr lang="en-US" sz="2000"/>
              </a:p>
              <a:p>
                <a:pPr marL="234950">
                  <a:lnSpc>
                    <a:spcPct val="100000"/>
                  </a:lnSpc>
                </a:pPr>
                <a:endParaRPr lang="en-US" sz="2000" b="1"/>
              </a:p>
              <a:p>
                <a:pPr>
                  <a:lnSpc>
                    <a:spcPct val="100000"/>
                  </a:lnSpc>
                </a:pPr>
                <a:r>
                  <a:rPr lang="en-US" sz="2400"/>
                  <a:t>Predicts:</a:t>
                </a:r>
              </a:p>
              <a:p>
                <a:pPr marL="234950">
                  <a:lnSpc>
                    <a:spcPct val="100000"/>
                  </a:lnSpc>
                </a:pPr>
                <a:r>
                  <a:rPr lang="en-US" sz="2000"/>
                  <a:t>Sequence of </a:t>
                </a:r>
                <a:r>
                  <a:rPr lang="en-US" sz="2000" b="1"/>
                  <a:t>B </a:t>
                </a:r>
                <a:r>
                  <a:rPr lang="en-US" sz="2000"/>
                  <a:t>actions </a:t>
                </a:r>
                <a14:m>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0</m:t>
                        </m:r>
                        <m:r>
                          <a:rPr lang="en-US" sz="2000" b="1" i="1" smtClean="0">
                            <a:latin typeface="Cambria Math" panose="02040503050406030204" pitchFamily="18" charset="0"/>
                          </a:rPr>
                          <m:t>)</m:t>
                        </m:r>
                      </m:sup>
                    </m:sSup>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+1</m:t>
                        </m:r>
                        <m:r>
                          <a:rPr lang="en-US" sz="2000" b="1" i="1" smtClean="0">
                            <a:latin typeface="Cambria Math" panose="02040503050406030204" pitchFamily="18" charset="0"/>
                          </a:rPr>
                          <m:t>)</m:t>
                        </m:r>
                      </m:sup>
                    </m:sSup>
                  </m:oMath>
                </a14:m>
                <a:r>
                  <a:rPr lang="en-US" sz="1800" b="1"/>
                  <a:t> </a:t>
                </a:r>
                <a:r>
                  <a:rPr lang="en-US" sz="2000"/>
                  <a:t>with </a:t>
                </a:r>
                <a14:m>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0</m:t>
                        </m:r>
                        <m:r>
                          <a:rPr lang="en-US" sz="2000" b="1" i="1" smtClean="0">
                            <a:latin typeface="Cambria Math" panose="02040503050406030204" pitchFamily="18" charset="0"/>
                          </a:rPr>
                          <m:t>)</m:t>
                        </m:r>
                      </m:sup>
                    </m:sSup>
                  </m:oMath>
                </a14:m>
                <a:r>
                  <a:rPr lang="en-US" sz="2000"/>
                  <a:t> = </a:t>
                </a:r>
                <a:r>
                  <a:rPr lang="en-US" sz="2000">
                    <a:latin typeface="Consolas" panose="020B0609020204030204" pitchFamily="49" charset="0"/>
                    <a:cs typeface="Consolas" panose="020B0609020204030204" pitchFamily="49" charset="0"/>
                  </a:rPr>
                  <a:t>START </a:t>
                </a:r>
              </a:p>
            </p:txBody>
          </p:sp>
        </mc:Choice>
        <mc:Fallback xmlns="">
          <p:sp>
            <p:nvSpPr>
              <p:cNvPr id="81" name="Text Placeholder 5">
                <a:extLst>
                  <a:ext uri="{FF2B5EF4-FFF2-40B4-BE49-F238E27FC236}">
                    <a16:creationId xmlns:a16="http://schemas.microsoft.com/office/drawing/2014/main" id="{B7D15FA8-D0F9-3949-9845-E35A326721DE}"/>
                  </a:ext>
                </a:extLst>
              </p:cNvPr>
              <p:cNvSpPr>
                <a:spLocks noGrp="1" noRot="1" noChangeAspect="1" noMove="1" noResize="1" noEditPoints="1" noAdjustHandles="1" noChangeArrowheads="1" noChangeShapeType="1" noTextEdit="1"/>
              </p:cNvSpPr>
              <p:nvPr>
                <p:ph type="body" sz="half" idx="2"/>
              </p:nvPr>
            </p:nvSpPr>
            <p:spPr>
              <a:xfrm>
                <a:off x="598209" y="1418739"/>
                <a:ext cx="4461949" cy="5302735"/>
              </a:xfrm>
              <a:blipFill>
                <a:blip r:embed="rId7"/>
                <a:stretch>
                  <a:fillRect l="-2049" t="-920"/>
                </a:stretch>
              </a:blipFill>
            </p:spPr>
            <p:txBody>
              <a:bodyPr/>
              <a:lstStyle/>
              <a:p>
                <a:r>
                  <a:rPr lang="en-US">
                    <a:noFill/>
                  </a:rPr>
                  <a:t> </a:t>
                </a:r>
              </a:p>
            </p:txBody>
          </p:sp>
        </mc:Fallback>
      </mc:AlternateContent>
      <p:cxnSp>
        <p:nvCxnSpPr>
          <p:cNvPr id="87" name="Straight Arrow Connector 86">
            <a:extLst>
              <a:ext uri="{FF2B5EF4-FFF2-40B4-BE49-F238E27FC236}">
                <a16:creationId xmlns:a16="http://schemas.microsoft.com/office/drawing/2014/main" id="{F1621BFE-100F-DD4E-B59B-EF28CB58B3A4}"/>
              </a:ext>
            </a:extLst>
          </p:cNvPr>
          <p:cNvCxnSpPr>
            <a:cxnSpLocks/>
          </p:cNvCxnSpPr>
          <p:nvPr/>
        </p:nvCxnSpPr>
        <p:spPr>
          <a:xfrm flipH="1" flipV="1">
            <a:off x="8863994" y="2476979"/>
            <a:ext cx="3543" cy="410098"/>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E5DB8BF4-0398-3E4D-B914-591AD9F0C63E}"/>
                  </a:ext>
                </a:extLst>
              </p:cNvPr>
              <p:cNvSpPr txBox="1"/>
              <p:nvPr/>
            </p:nvSpPr>
            <p:spPr>
              <a:xfrm>
                <a:off x="8669811" y="2234106"/>
                <a:ext cx="378822" cy="256480"/>
              </a:xfrm>
              <a:prstGeom prst="rect">
                <a:avLst/>
              </a:prstGeom>
              <a:solidFill>
                <a:srgbClr val="FDF3CB"/>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b="1">
                              <a:latin typeface="Cambria Math" panose="02040503050406030204" pitchFamily="18" charset="0"/>
                            </a:rPr>
                            <m:t>𝐚</m:t>
                          </m:r>
                        </m:e>
                        <m:sup>
                          <m:r>
                            <a:rPr lang="en-US" sz="1600">
                              <a:latin typeface="Cambria Math" panose="02040503050406030204" pitchFamily="18" charset="0"/>
                            </a:rPr>
                            <m:t>(</m:t>
                          </m:r>
                          <m:r>
                            <a:rPr lang="en-US" sz="1600" b="0" i="1" smtClean="0">
                              <a:latin typeface="Cambria Math" panose="02040503050406030204" pitchFamily="18" charset="0"/>
                            </a:rPr>
                            <m:t>2</m:t>
                          </m:r>
                          <m:r>
                            <a:rPr lang="en-US" sz="1600">
                              <a:latin typeface="Cambria Math" panose="02040503050406030204" pitchFamily="18" charset="0"/>
                            </a:rPr>
                            <m:t>)</m:t>
                          </m:r>
                        </m:sup>
                      </m:sSup>
                    </m:oMath>
                  </m:oMathPara>
                </a14:m>
                <a:endParaRPr lang="en-US" sz="1600" b="1">
                  <a:latin typeface="Calibri" panose="020F0502020204030204" pitchFamily="34" charset="0"/>
                  <a:cs typeface="Calibri" panose="020F0502020204030204" pitchFamily="34" charset="0"/>
                </a:endParaRPr>
              </a:p>
            </p:txBody>
          </p:sp>
        </mc:Choice>
        <mc:Fallback xmlns="">
          <p:sp>
            <p:nvSpPr>
              <p:cNvPr id="88" name="TextBox 87">
                <a:extLst>
                  <a:ext uri="{FF2B5EF4-FFF2-40B4-BE49-F238E27FC236}">
                    <a16:creationId xmlns:a16="http://schemas.microsoft.com/office/drawing/2014/main" id="{E5DB8BF4-0398-3E4D-B914-591AD9F0C63E}"/>
                  </a:ext>
                </a:extLst>
              </p:cNvPr>
              <p:cNvSpPr txBox="1">
                <a:spLocks noRot="1" noChangeAspect="1" noMove="1" noResize="1" noEditPoints="1" noAdjustHandles="1" noChangeArrowheads="1" noChangeShapeType="1" noTextEdit="1"/>
              </p:cNvSpPr>
              <p:nvPr/>
            </p:nvSpPr>
            <p:spPr>
              <a:xfrm>
                <a:off x="8669811" y="2234106"/>
                <a:ext cx="378822" cy="256480"/>
              </a:xfrm>
              <a:prstGeom prst="rect">
                <a:avLst/>
              </a:prstGeom>
              <a:blipFill>
                <a:blip r:embed="rId8"/>
                <a:stretch>
                  <a:fillRect l="-6452" t="-4651" r="-9677"/>
                </a:stretch>
              </a:blipFill>
            </p:spPr>
            <p:txBody>
              <a:bodyPr/>
              <a:lstStyle/>
              <a:p>
                <a:r>
                  <a:rPr lang="en-US">
                    <a:noFill/>
                  </a:rPr>
                  <a:t> </a:t>
                </a:r>
              </a:p>
            </p:txBody>
          </p:sp>
        </mc:Fallback>
      </mc:AlternateContent>
      <p:cxnSp>
        <p:nvCxnSpPr>
          <p:cNvPr id="89" name="Straight Arrow Connector 88">
            <a:extLst>
              <a:ext uri="{FF2B5EF4-FFF2-40B4-BE49-F238E27FC236}">
                <a16:creationId xmlns:a16="http://schemas.microsoft.com/office/drawing/2014/main" id="{18EC8B4A-E12A-174D-BCEA-8BA9E389B9C1}"/>
              </a:ext>
            </a:extLst>
          </p:cNvPr>
          <p:cNvCxnSpPr>
            <a:cxnSpLocks/>
          </p:cNvCxnSpPr>
          <p:nvPr/>
        </p:nvCxnSpPr>
        <p:spPr>
          <a:xfrm>
            <a:off x="9049670" y="2348524"/>
            <a:ext cx="636548" cy="1"/>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grpSp>
        <p:nvGrpSpPr>
          <p:cNvPr id="90" name="Group 89">
            <a:extLst>
              <a:ext uri="{FF2B5EF4-FFF2-40B4-BE49-F238E27FC236}">
                <a16:creationId xmlns:a16="http://schemas.microsoft.com/office/drawing/2014/main" id="{05D4A9FC-EB26-9D42-8396-D66EFCBB8F9E}"/>
              </a:ext>
            </a:extLst>
          </p:cNvPr>
          <p:cNvGrpSpPr/>
          <p:nvPr/>
        </p:nvGrpSpPr>
        <p:grpSpPr>
          <a:xfrm>
            <a:off x="9777785" y="1916406"/>
            <a:ext cx="752928" cy="696140"/>
            <a:chOff x="706833" y="362030"/>
            <a:chExt cx="641957" cy="613187"/>
          </a:xfrm>
        </p:grpSpPr>
        <p:sp>
          <p:nvSpPr>
            <p:cNvPr id="91" name="Cube 90">
              <a:extLst>
                <a:ext uri="{FF2B5EF4-FFF2-40B4-BE49-F238E27FC236}">
                  <a16:creationId xmlns:a16="http://schemas.microsoft.com/office/drawing/2014/main" id="{1BA0613A-12BA-D446-BB27-678345349AA2}"/>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6052FC71-A7D2-4E47-BDA7-D19AEE529602}"/>
                    </a:ext>
                  </a:extLst>
                </p:cNvPr>
                <p:cNvSpPr txBox="1"/>
                <p:nvPr/>
              </p:nvSpPr>
              <p:spPr>
                <a:xfrm>
                  <a:off x="758234" y="629755"/>
                  <a:ext cx="423198" cy="239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m:t>
                            </m:r>
                            <m:r>
                              <a:rPr lang="en-US" sz="1700" b="0" i="1" smtClean="0">
                                <a:latin typeface="Cambria Math" panose="02040503050406030204" pitchFamily="18" charset="0"/>
                              </a:rPr>
                              <m:t>2</m:t>
                            </m:r>
                            <m:r>
                              <a:rPr lang="en-US" sz="1700" i="1">
                                <a:latin typeface="Cambria Math" panose="02040503050406030204" pitchFamily="18" charset="0"/>
                              </a:rPr>
                              <m:t>)</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92" name="TextBox 91">
                  <a:extLst>
                    <a:ext uri="{FF2B5EF4-FFF2-40B4-BE49-F238E27FC236}">
                      <a16:creationId xmlns:a16="http://schemas.microsoft.com/office/drawing/2014/main" id="{6052FC71-A7D2-4E47-BDA7-D19AEE529602}"/>
                    </a:ext>
                  </a:extLst>
                </p:cNvPr>
                <p:cNvSpPr txBox="1">
                  <a:spLocks noRot="1" noChangeAspect="1" noMove="1" noResize="1" noEditPoints="1" noAdjustHandles="1" noChangeArrowheads="1" noChangeShapeType="1" noTextEdit="1"/>
                </p:cNvSpPr>
                <p:nvPr/>
              </p:nvSpPr>
              <p:spPr>
                <a:xfrm>
                  <a:off x="758234" y="629755"/>
                  <a:ext cx="423198" cy="239982"/>
                </a:xfrm>
                <a:prstGeom prst="rect">
                  <a:avLst/>
                </a:prstGeom>
                <a:blipFill>
                  <a:blip r:embed="rId9"/>
                  <a:stretch>
                    <a:fillRect l="-11111" t="-4444" r="-8642" b="-6667"/>
                  </a:stretch>
                </a:blipFill>
              </p:spPr>
              <p:txBody>
                <a:bodyPr/>
                <a:lstStyle/>
                <a:p>
                  <a:r>
                    <a:rPr lang="en-US">
                      <a:noFill/>
                    </a:rPr>
                    <a:t> </a:t>
                  </a:r>
                </a:p>
              </p:txBody>
            </p:sp>
          </mc:Fallback>
        </mc:AlternateContent>
      </p:grpSp>
      <p:cxnSp>
        <p:nvCxnSpPr>
          <p:cNvPr id="93" name="Straight Arrow Connector 92">
            <a:extLst>
              <a:ext uri="{FF2B5EF4-FFF2-40B4-BE49-F238E27FC236}">
                <a16:creationId xmlns:a16="http://schemas.microsoft.com/office/drawing/2014/main" id="{241493D3-2D07-4948-B3AB-034826B9A011}"/>
              </a:ext>
            </a:extLst>
          </p:cNvPr>
          <p:cNvCxnSpPr>
            <a:cxnSpLocks/>
          </p:cNvCxnSpPr>
          <p:nvPr/>
        </p:nvCxnSpPr>
        <p:spPr>
          <a:xfrm>
            <a:off x="6621388" y="2604518"/>
            <a:ext cx="0" cy="203431"/>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94" name="Curved Connector 174">
            <a:extLst>
              <a:ext uri="{FF2B5EF4-FFF2-40B4-BE49-F238E27FC236}">
                <a16:creationId xmlns:a16="http://schemas.microsoft.com/office/drawing/2014/main" id="{9E2E2FE2-C06E-784E-A6C0-0D51615D6286}"/>
              </a:ext>
            </a:extLst>
          </p:cNvPr>
          <p:cNvCxnSpPr>
            <a:cxnSpLocks/>
          </p:cNvCxnSpPr>
          <p:nvPr/>
        </p:nvCxnSpPr>
        <p:spPr>
          <a:xfrm rot="16200000" flipH="1">
            <a:off x="7413109" y="2473050"/>
            <a:ext cx="649813" cy="2242414"/>
          </a:xfrm>
          <a:prstGeom prst="curvedConnector3">
            <a:avLst>
              <a:gd name="adj1" fmla="val 120367"/>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urved Connector 175">
            <a:extLst>
              <a:ext uri="{FF2B5EF4-FFF2-40B4-BE49-F238E27FC236}">
                <a16:creationId xmlns:a16="http://schemas.microsoft.com/office/drawing/2014/main" id="{6BCCD452-4212-184F-A8F9-CAD849D7B6CC}"/>
              </a:ext>
            </a:extLst>
          </p:cNvPr>
          <p:cNvCxnSpPr>
            <a:cxnSpLocks/>
          </p:cNvCxnSpPr>
          <p:nvPr/>
        </p:nvCxnSpPr>
        <p:spPr>
          <a:xfrm flipV="1">
            <a:off x="8724472" y="3944210"/>
            <a:ext cx="349208" cy="415743"/>
          </a:xfrm>
          <a:prstGeom prst="curvedConnector2">
            <a:avLst/>
          </a:prstGeom>
          <a:ln w="22225">
            <a:tailEnd type="triangle"/>
          </a:ln>
        </p:spPr>
        <p:style>
          <a:lnRef idx="1">
            <a:schemeClr val="dk1"/>
          </a:lnRef>
          <a:fillRef idx="0">
            <a:schemeClr val="dk1"/>
          </a:fillRef>
          <a:effectRef idx="0">
            <a:schemeClr val="dk1"/>
          </a:effectRef>
          <a:fontRef idx="minor">
            <a:schemeClr val="tx1"/>
          </a:fontRef>
        </p:style>
      </p:cxnSp>
      <p:cxnSp>
        <p:nvCxnSpPr>
          <p:cNvPr id="98" name="Curved Connector 97">
            <a:extLst>
              <a:ext uri="{FF2B5EF4-FFF2-40B4-BE49-F238E27FC236}">
                <a16:creationId xmlns:a16="http://schemas.microsoft.com/office/drawing/2014/main" id="{FD7EAF14-02B2-7C4D-B291-1882E445934A}"/>
              </a:ext>
            </a:extLst>
          </p:cNvPr>
          <p:cNvCxnSpPr>
            <a:cxnSpLocks/>
          </p:cNvCxnSpPr>
          <p:nvPr/>
        </p:nvCxnSpPr>
        <p:spPr>
          <a:xfrm rot="16200000" flipV="1">
            <a:off x="8290895" y="313067"/>
            <a:ext cx="20850" cy="3533898"/>
          </a:xfrm>
          <a:prstGeom prst="curvedConnector3">
            <a:avLst>
              <a:gd name="adj1" fmla="val 1142878"/>
            </a:avLst>
          </a:prstGeom>
          <a:ln w="28575">
            <a:prstDash val="sysDot"/>
            <a:tailEnd type="triangle"/>
          </a:ln>
        </p:spPr>
        <p:style>
          <a:lnRef idx="1">
            <a:schemeClr val="dk1"/>
          </a:lnRef>
          <a:fillRef idx="0">
            <a:schemeClr val="dk1"/>
          </a:fillRef>
          <a:effectRef idx="0">
            <a:schemeClr val="dk1"/>
          </a:effectRef>
          <a:fontRef idx="minor">
            <a:schemeClr val="tx1"/>
          </a:fontRef>
        </p:style>
      </p:cxnSp>
      <p:cxnSp>
        <p:nvCxnSpPr>
          <p:cNvPr id="101" name="Curved Connector 174">
            <a:extLst>
              <a:ext uri="{FF2B5EF4-FFF2-40B4-BE49-F238E27FC236}">
                <a16:creationId xmlns:a16="http://schemas.microsoft.com/office/drawing/2014/main" id="{A35526CE-FBEC-F747-86BC-84F976F2CFC8}"/>
              </a:ext>
            </a:extLst>
          </p:cNvPr>
          <p:cNvCxnSpPr>
            <a:cxnSpLocks/>
          </p:cNvCxnSpPr>
          <p:nvPr/>
        </p:nvCxnSpPr>
        <p:spPr>
          <a:xfrm rot="16200000" flipH="1">
            <a:off x="7411751" y="2471200"/>
            <a:ext cx="649813" cy="2242414"/>
          </a:xfrm>
          <a:prstGeom prst="curvedConnector3">
            <a:avLst>
              <a:gd name="adj1" fmla="val 120367"/>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50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500"/>
                                        <p:tgtEl>
                                          <p:spTgt spid="97"/>
                                        </p:tgtEl>
                                      </p:cBhvr>
                                    </p:animEffect>
                                    <p:set>
                                      <p:cBhvr>
                                        <p:cTn id="7" dur="1" fill="hold">
                                          <p:stCondLst>
                                            <p:cond delay="499"/>
                                          </p:stCondLst>
                                        </p:cTn>
                                        <p:tgtEl>
                                          <p:spTgt spid="97"/>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98"/>
                                        </p:tgtEl>
                                      </p:cBhvr>
                                    </p:animEffect>
                                    <p:set>
                                      <p:cBhvr>
                                        <p:cTn id="10" dur="1" fill="hold">
                                          <p:stCondLst>
                                            <p:cond delay="499"/>
                                          </p:stCondLst>
                                        </p:cTn>
                                        <p:tgtEl>
                                          <p:spTgt spid="98"/>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260"/>
                                        </p:tgtEl>
                                      </p:cBhvr>
                                    </p:animEffect>
                                    <p:set>
                                      <p:cBhvr>
                                        <p:cTn id="13" dur="1" fill="hold">
                                          <p:stCondLst>
                                            <p:cond delay="499"/>
                                          </p:stCondLst>
                                        </p:cTn>
                                        <p:tgtEl>
                                          <p:spTgt spid="260"/>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01"/>
                                        </p:tgtEl>
                                      </p:cBhvr>
                                    </p:animEffect>
                                    <p:set>
                                      <p:cBhvr>
                                        <p:cTn id="16" dur="1" fill="hold">
                                          <p:stCondLst>
                                            <p:cond delay="499"/>
                                          </p:stCondLst>
                                        </p:cTn>
                                        <p:tgtEl>
                                          <p:spTgt spid="101"/>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ipe(up)">
                                      <p:cBhvr>
                                        <p:cTn id="20" dur="500"/>
                                        <p:tgtEl>
                                          <p:spTgt spid="93"/>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wipe(left)">
                                      <p:cBhvr>
                                        <p:cTn id="24" dur="500"/>
                                        <p:tgtEl>
                                          <p:spTgt spid="94"/>
                                        </p:tgtEl>
                                      </p:cBhvr>
                                    </p:animEffec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up)">
                                      <p:cBhvr>
                                        <p:cTn id="28" dur="500"/>
                                        <p:tgtEl>
                                          <p:spTgt spid="70"/>
                                        </p:tgtEl>
                                      </p:cBhvr>
                                    </p:animEffec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down)">
                                      <p:cBhvr>
                                        <p:cTn id="35" dur="500"/>
                                        <p:tgtEl>
                                          <p:spTgt spid="50"/>
                                        </p:tgtEl>
                                      </p:cBhvr>
                                    </p:animEffect>
                                  </p:childTnLst>
                                </p:cTn>
                              </p:par>
                              <p:par>
                                <p:cTn id="36" presetID="22" presetClass="entr" presetSubtype="8"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left)">
                                      <p:cBhvr>
                                        <p:cTn id="41" dur="500"/>
                                        <p:tgtEl>
                                          <p:spTgt spid="49"/>
                                        </p:tgtEl>
                                      </p:cBhvr>
                                    </p:animEffect>
                                  </p:childTnLst>
                                </p:cTn>
                              </p:par>
                            </p:childTnLst>
                          </p:cTn>
                        </p:par>
                        <p:par>
                          <p:cTn id="42" fill="hold">
                            <p:stCondLst>
                              <p:cond delay="2500"/>
                            </p:stCondLst>
                            <p:childTnLst>
                              <p:par>
                                <p:cTn id="43" presetID="22" presetClass="entr" presetSubtype="4" fill="hold" nodeType="afterEffect">
                                  <p:stCondLst>
                                    <p:cond delay="0"/>
                                  </p:stCondLst>
                                  <p:childTnLst>
                                    <p:set>
                                      <p:cBhvr>
                                        <p:cTn id="44" dur="1" fill="hold">
                                          <p:stCondLst>
                                            <p:cond delay="0"/>
                                          </p:stCondLst>
                                        </p:cTn>
                                        <p:tgtEl>
                                          <p:spTgt spid="214"/>
                                        </p:tgtEl>
                                        <p:attrNameLst>
                                          <p:attrName>style.visibility</p:attrName>
                                        </p:attrNameLst>
                                      </p:cBhvr>
                                      <p:to>
                                        <p:strVal val="visible"/>
                                      </p:to>
                                    </p:set>
                                    <p:animEffect transition="in" filter="wipe(down)">
                                      <p:cBhvr>
                                        <p:cTn id="45" dur="500"/>
                                        <p:tgtEl>
                                          <p:spTgt spid="214"/>
                                        </p:tgtEl>
                                      </p:cBhvr>
                                    </p:animEffect>
                                  </p:childTnLst>
                                </p:cTn>
                              </p:par>
                              <p:par>
                                <p:cTn id="46" presetID="9" presetClass="exit" presetSubtype="0" fill="hold" nodeType="withEffect">
                                  <p:stCondLst>
                                    <p:cond delay="1000"/>
                                  </p:stCondLst>
                                  <p:childTnLst>
                                    <p:animEffect transition="out" filter="dissolve">
                                      <p:cBhvr>
                                        <p:cTn id="47" dur="500"/>
                                        <p:tgtEl>
                                          <p:spTgt spid="188"/>
                                        </p:tgtEl>
                                      </p:cBhvr>
                                    </p:animEffect>
                                    <p:set>
                                      <p:cBhvr>
                                        <p:cTn id="48" dur="1" fill="hold">
                                          <p:stCondLst>
                                            <p:cond delay="499"/>
                                          </p:stCondLst>
                                        </p:cTn>
                                        <p:tgtEl>
                                          <p:spTgt spid="188"/>
                                        </p:tgtEl>
                                        <p:attrNameLst>
                                          <p:attrName>style.visibility</p:attrName>
                                        </p:attrNameLst>
                                      </p:cBhvr>
                                      <p:to>
                                        <p:strVal val="hidden"/>
                                      </p:to>
                                    </p:set>
                                  </p:childTnLst>
                                </p:cTn>
                              </p:par>
                              <p:par>
                                <p:cTn id="49" presetID="9" presetClass="exit" presetSubtype="0" fill="hold" nodeType="withEffect">
                                  <p:stCondLst>
                                    <p:cond delay="1000"/>
                                  </p:stCondLst>
                                  <p:childTnLst>
                                    <p:animEffect transition="out" filter="dissolv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9" presetClass="exit" presetSubtype="0" fill="hold" nodeType="withEffect">
                                  <p:stCondLst>
                                    <p:cond delay="1000"/>
                                  </p:stCondLst>
                                  <p:childTnLst>
                                    <p:animEffect transition="out" filter="dissolve">
                                      <p:cBhvr>
                                        <p:cTn id="53" dur="500"/>
                                        <p:tgtEl>
                                          <p:spTgt spid="282"/>
                                        </p:tgtEl>
                                      </p:cBhvr>
                                    </p:animEffect>
                                    <p:set>
                                      <p:cBhvr>
                                        <p:cTn id="54" dur="1" fill="hold">
                                          <p:stCondLst>
                                            <p:cond delay="499"/>
                                          </p:stCondLst>
                                        </p:cTn>
                                        <p:tgtEl>
                                          <p:spTgt spid="282"/>
                                        </p:tgtEl>
                                        <p:attrNameLst>
                                          <p:attrName>style.visibility</p:attrName>
                                        </p:attrNameLst>
                                      </p:cBhvr>
                                      <p:to>
                                        <p:strVal val="hidden"/>
                                      </p:to>
                                    </p:set>
                                  </p:childTnLst>
                                </p:cTn>
                              </p:par>
                              <p:par>
                                <p:cTn id="55" presetID="9" presetClass="exit" presetSubtype="0" fill="hold" grpId="0" nodeType="withEffect">
                                  <p:stCondLst>
                                    <p:cond delay="100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9" presetClass="exit" presetSubtype="0" fill="hold" nodeType="withEffect">
                                  <p:stCondLst>
                                    <p:cond delay="1000"/>
                                  </p:stCondLst>
                                  <p:childTnLst>
                                    <p:animEffect transition="out" filter="dissolve">
                                      <p:cBhvr>
                                        <p:cTn id="59" dur="500"/>
                                        <p:tgtEl>
                                          <p:spTgt spid="70"/>
                                        </p:tgtEl>
                                      </p:cBhvr>
                                    </p:animEffect>
                                    <p:set>
                                      <p:cBhvr>
                                        <p:cTn id="60" dur="1" fill="hold">
                                          <p:stCondLst>
                                            <p:cond delay="499"/>
                                          </p:stCondLst>
                                        </p:cTn>
                                        <p:tgtEl>
                                          <p:spTgt spid="70"/>
                                        </p:tgtEl>
                                        <p:attrNameLst>
                                          <p:attrName>style.visibility</p:attrName>
                                        </p:attrNameLst>
                                      </p:cBhvr>
                                      <p:to>
                                        <p:strVal val="hidden"/>
                                      </p:to>
                                    </p:set>
                                  </p:childTnLst>
                                </p:cTn>
                              </p:par>
                            </p:childTnLst>
                          </p:cTn>
                        </p:par>
                        <p:par>
                          <p:cTn id="61" fill="hold">
                            <p:stCondLst>
                              <p:cond delay="4000"/>
                            </p:stCondLst>
                            <p:childTnLst>
                              <p:par>
                                <p:cTn id="62" presetID="22" presetClass="entr" presetSubtype="4" fill="hold" nodeType="afterEffect">
                                  <p:stCondLst>
                                    <p:cond delay="0"/>
                                  </p:stCondLst>
                                  <p:childTnLst>
                                    <p:set>
                                      <p:cBhvr>
                                        <p:cTn id="63" dur="1" fill="hold">
                                          <p:stCondLst>
                                            <p:cond delay="0"/>
                                          </p:stCondLst>
                                        </p:cTn>
                                        <p:tgtEl>
                                          <p:spTgt spid="87"/>
                                        </p:tgtEl>
                                        <p:attrNameLst>
                                          <p:attrName>style.visibility</p:attrName>
                                        </p:attrNameLst>
                                      </p:cBhvr>
                                      <p:to>
                                        <p:strVal val="visible"/>
                                      </p:to>
                                    </p:set>
                                    <p:animEffect transition="in" filter="wipe(down)">
                                      <p:cBhvr>
                                        <p:cTn id="64" dur="500"/>
                                        <p:tgtEl>
                                          <p:spTgt spid="87"/>
                                        </p:tgtEl>
                                      </p:cBhvr>
                                    </p:animEffect>
                                  </p:childTnLst>
                                </p:cTn>
                              </p:par>
                            </p:childTnLst>
                          </p:cTn>
                        </p:par>
                        <p:par>
                          <p:cTn id="65" fill="hold">
                            <p:stCondLst>
                              <p:cond delay="4500"/>
                            </p:stCondLst>
                            <p:childTnLst>
                              <p:par>
                                <p:cTn id="66" presetID="1" presetClass="entr" presetSubtype="0" fill="hold" grpId="0" nodeType="afterEffect">
                                  <p:stCondLst>
                                    <p:cond delay="0"/>
                                  </p:stCondLst>
                                  <p:childTnLst>
                                    <p:set>
                                      <p:cBhvr>
                                        <p:cTn id="67" dur="1" fill="hold">
                                          <p:stCondLst>
                                            <p:cond delay="0"/>
                                          </p:stCondLst>
                                        </p:cTn>
                                        <p:tgtEl>
                                          <p:spTgt spid="88"/>
                                        </p:tgtEl>
                                        <p:attrNameLst>
                                          <p:attrName>style.visibility</p:attrName>
                                        </p:attrNameLst>
                                      </p:cBhvr>
                                      <p:to>
                                        <p:strVal val="visible"/>
                                      </p:to>
                                    </p:set>
                                  </p:childTnLst>
                                </p:cTn>
                              </p:par>
                            </p:childTnLst>
                          </p:cTn>
                        </p:par>
                        <p:par>
                          <p:cTn id="68" fill="hold">
                            <p:stCondLst>
                              <p:cond delay="4500"/>
                            </p:stCondLst>
                            <p:childTnLst>
                              <p:par>
                                <p:cTn id="69" presetID="26" presetClass="emph" presetSubtype="0" fill="hold" grpId="1" nodeType="afterEffect">
                                  <p:stCondLst>
                                    <p:cond delay="0"/>
                                  </p:stCondLst>
                                  <p:childTnLst>
                                    <p:animEffect transition="out" filter="fade">
                                      <p:cBhvr>
                                        <p:cTn id="70" dur="500" tmFilter="0, 0; .2, .5; .8, .5; 1, 0"/>
                                        <p:tgtEl>
                                          <p:spTgt spid="88"/>
                                        </p:tgtEl>
                                      </p:cBhvr>
                                    </p:animEffect>
                                    <p:animScale>
                                      <p:cBhvr>
                                        <p:cTn id="71" dur="250" autoRev="1" fill="hold"/>
                                        <p:tgtEl>
                                          <p:spTgt spid="88"/>
                                        </p:tgtEl>
                                      </p:cBhvr>
                                      <p:by x="105000" y="105000"/>
                                    </p:animScale>
                                  </p:childTnLst>
                                </p:cTn>
                              </p:par>
                            </p:childTnLst>
                          </p:cTn>
                        </p:par>
                        <p:par>
                          <p:cTn id="72" fill="hold">
                            <p:stCondLst>
                              <p:cond delay="5000"/>
                            </p:stCondLst>
                            <p:childTnLst>
                              <p:par>
                                <p:cTn id="73" presetID="22" presetClass="entr" presetSubtype="8" fill="hold" nodeType="after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wipe(left)">
                                      <p:cBhvr>
                                        <p:cTn id="75" dur="500"/>
                                        <p:tgtEl>
                                          <p:spTgt spid="89"/>
                                        </p:tgtEl>
                                      </p:cBhvr>
                                    </p:animEffect>
                                  </p:childTnLst>
                                </p:cTn>
                              </p:par>
                            </p:childTnLst>
                          </p:cTn>
                        </p:par>
                        <p:par>
                          <p:cTn id="76" fill="hold">
                            <p:stCondLst>
                              <p:cond delay="5500"/>
                            </p:stCondLst>
                            <p:childTnLst>
                              <p:par>
                                <p:cTn id="77" presetID="1" presetClass="entr" presetSubtype="0" fill="hold" nodeType="afterEffect">
                                  <p:stCondLst>
                                    <p:cond delay="0"/>
                                  </p:stCondLst>
                                  <p:childTnLst>
                                    <p:set>
                                      <p:cBhvr>
                                        <p:cTn id="78" dur="1" fill="hold">
                                          <p:stCondLst>
                                            <p:cond delay="0"/>
                                          </p:stCondLst>
                                        </p:cTn>
                                        <p:tgtEl>
                                          <p:spTgt spid="90"/>
                                        </p:tgtEl>
                                        <p:attrNameLst>
                                          <p:attrName>style.visibility</p:attrName>
                                        </p:attrNameLst>
                                      </p:cBhvr>
                                      <p:to>
                                        <p:strVal val="visible"/>
                                      </p:to>
                                    </p:set>
                                  </p:childTnLst>
                                </p:cTn>
                              </p:par>
                            </p:childTnLst>
                          </p:cTn>
                        </p:par>
                        <p:par>
                          <p:cTn id="79" fill="hold">
                            <p:stCondLst>
                              <p:cond delay="5500"/>
                            </p:stCondLst>
                            <p:childTnLst>
                              <p:par>
                                <p:cTn id="80" presetID="26" presetClass="emph" presetSubtype="0" fill="hold" nodeType="afterEffect">
                                  <p:stCondLst>
                                    <p:cond delay="0"/>
                                  </p:stCondLst>
                                  <p:childTnLst>
                                    <p:animEffect transition="out" filter="fade">
                                      <p:cBhvr>
                                        <p:cTn id="81" dur="500" tmFilter="0, 0; .2, .5; .8, .5; 1, 0"/>
                                        <p:tgtEl>
                                          <p:spTgt spid="90"/>
                                        </p:tgtEl>
                                      </p:cBhvr>
                                    </p:animEffect>
                                    <p:animScale>
                                      <p:cBhvr>
                                        <p:cTn id="82" dur="250" autoRev="1" fill="hold"/>
                                        <p:tgtEl>
                                          <p:spTgt spid="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9" grpId="0" animBg="1"/>
      <p:bldP spid="54" grpId="0"/>
      <p:bldP spid="88" grpId="0" animBg="1"/>
      <p:bldP spid="8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67">
            <a:extLst>
              <a:ext uri="{FF2B5EF4-FFF2-40B4-BE49-F238E27FC236}">
                <a16:creationId xmlns:a16="http://schemas.microsoft.com/office/drawing/2014/main" id="{3CB38364-C8B1-8749-B536-05BBEFFE2E3D}"/>
              </a:ext>
            </a:extLst>
          </p:cNvPr>
          <p:cNvSpPr/>
          <p:nvPr/>
        </p:nvSpPr>
        <p:spPr>
          <a:xfrm>
            <a:off x="7905304" y="1498394"/>
            <a:ext cx="3101402" cy="3703265"/>
          </a:xfrm>
          <a:prstGeom prst="roundRect">
            <a:avLst>
              <a:gd name="adj" fmla="val 3442"/>
            </a:avLst>
          </a:prstGeom>
          <a:solidFill>
            <a:srgbClr val="FEF2CC"/>
          </a:solid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Action Sequence Decoder</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2B9C6F2-DFC7-9946-94F6-E5C260999FE5}"/>
              </a:ext>
            </a:extLst>
          </p:cNvPr>
          <p:cNvSpPr>
            <a:spLocks noGrp="1"/>
          </p:cNvSpPr>
          <p:nvPr>
            <p:ph type="sldNum" sz="quarter" idx="12"/>
          </p:nvPr>
        </p:nvSpPr>
        <p:spPr/>
        <p:txBody>
          <a:bodyPr/>
          <a:lstStyle/>
          <a:p>
            <a:fld id="{B2DC25EE-239B-4C5F-AAD1-255A7D5F1EE2}" type="slidenum">
              <a:rPr lang="en-US" smtClean="0"/>
              <a:t>27</a:t>
            </a:fld>
            <a:endParaRPr lang="en-US"/>
          </a:p>
        </p:txBody>
      </p:sp>
      <p:cxnSp>
        <p:nvCxnSpPr>
          <p:cNvPr id="188" name="Straight Arrow Connector 187">
            <a:extLst>
              <a:ext uri="{FF2B5EF4-FFF2-40B4-BE49-F238E27FC236}">
                <a16:creationId xmlns:a16="http://schemas.microsoft.com/office/drawing/2014/main" id="{321AA2A0-6A46-3649-B147-43CC613FB9C5}"/>
              </a:ext>
            </a:extLst>
          </p:cNvPr>
          <p:cNvCxnSpPr>
            <a:cxnSpLocks/>
            <a:stCxn id="254" idx="0"/>
          </p:cNvCxnSpPr>
          <p:nvPr/>
        </p:nvCxnSpPr>
        <p:spPr>
          <a:xfrm flipH="1" flipV="1">
            <a:off x="8860259" y="2476979"/>
            <a:ext cx="3543" cy="410098"/>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grpSp>
        <p:nvGrpSpPr>
          <p:cNvPr id="297" name="Group 296">
            <a:extLst>
              <a:ext uri="{FF2B5EF4-FFF2-40B4-BE49-F238E27FC236}">
                <a16:creationId xmlns:a16="http://schemas.microsoft.com/office/drawing/2014/main" id="{6560542F-A69B-AE4C-8DCE-CF1261B77800}"/>
              </a:ext>
            </a:extLst>
          </p:cNvPr>
          <p:cNvGrpSpPr/>
          <p:nvPr/>
        </p:nvGrpSpPr>
        <p:grpSpPr>
          <a:xfrm>
            <a:off x="5451347" y="3743192"/>
            <a:ext cx="2345370" cy="1458467"/>
            <a:chOff x="5451347" y="3743192"/>
            <a:chExt cx="2345370" cy="1458467"/>
          </a:xfrm>
        </p:grpSpPr>
        <p:sp>
          <p:nvSpPr>
            <p:cNvPr id="190" name="Rectangle: Rounded Corners 167">
              <a:extLst>
                <a:ext uri="{FF2B5EF4-FFF2-40B4-BE49-F238E27FC236}">
                  <a16:creationId xmlns:a16="http://schemas.microsoft.com/office/drawing/2014/main" id="{F7D3A259-250E-1646-8CE1-8CB8F3857479}"/>
                </a:ext>
              </a:extLst>
            </p:cNvPr>
            <p:cNvSpPr/>
            <p:nvPr/>
          </p:nvSpPr>
          <p:spPr>
            <a:xfrm>
              <a:off x="5451347" y="3743192"/>
              <a:ext cx="2345370" cy="1458467"/>
            </a:xfrm>
            <a:prstGeom prst="roundRect">
              <a:avLst>
                <a:gd name="adj" fmla="val 6200"/>
              </a:avLst>
            </a:prstGeom>
            <a:solidFill>
              <a:schemeClr val="accent1">
                <a:lumMod val="20000"/>
                <a:lumOff val="80000"/>
              </a:schemeClr>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Game History</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96" name="Group 295">
              <a:extLst>
                <a:ext uri="{FF2B5EF4-FFF2-40B4-BE49-F238E27FC236}">
                  <a16:creationId xmlns:a16="http://schemas.microsoft.com/office/drawing/2014/main" id="{2FE432A8-07E9-B04C-9391-6E7C0DBD57BD}"/>
                </a:ext>
              </a:extLst>
            </p:cNvPr>
            <p:cNvGrpSpPr/>
            <p:nvPr/>
          </p:nvGrpSpPr>
          <p:grpSpPr>
            <a:xfrm>
              <a:off x="5572257" y="4120103"/>
              <a:ext cx="2222330" cy="1067697"/>
              <a:chOff x="5572257" y="4120103"/>
              <a:chExt cx="2222330" cy="1067697"/>
            </a:xfrm>
          </p:grpSpPr>
          <p:cxnSp>
            <p:nvCxnSpPr>
              <p:cNvPr id="191" name="Straight Arrow Connector 190">
                <a:extLst>
                  <a:ext uri="{FF2B5EF4-FFF2-40B4-BE49-F238E27FC236}">
                    <a16:creationId xmlns:a16="http://schemas.microsoft.com/office/drawing/2014/main" id="{72A3CD5F-0284-AF40-BD6F-560CD78C92A4}"/>
                  </a:ext>
                </a:extLst>
              </p:cNvPr>
              <p:cNvCxnSpPr>
                <a:cxnSpLocks/>
              </p:cNvCxnSpPr>
              <p:nvPr/>
            </p:nvCxnSpPr>
            <p:spPr>
              <a:xfrm>
                <a:off x="6094127" y="4332410"/>
                <a:ext cx="248586"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92" name="Straight Arrow Connector 191">
                <a:extLst>
                  <a:ext uri="{FF2B5EF4-FFF2-40B4-BE49-F238E27FC236}">
                    <a16:creationId xmlns:a16="http://schemas.microsoft.com/office/drawing/2014/main" id="{97A35F3E-3682-6040-A275-C76ABB388B96}"/>
                  </a:ext>
                </a:extLst>
              </p:cNvPr>
              <p:cNvCxnSpPr>
                <a:cxnSpLocks/>
              </p:cNvCxnSpPr>
              <p:nvPr/>
            </p:nvCxnSpPr>
            <p:spPr>
              <a:xfrm>
                <a:off x="6825323" y="4332410"/>
                <a:ext cx="293001" cy="350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93" name="Rectangle 192">
                <a:extLst>
                  <a:ext uri="{FF2B5EF4-FFF2-40B4-BE49-F238E27FC236}">
                    <a16:creationId xmlns:a16="http://schemas.microsoft.com/office/drawing/2014/main" id="{99B68508-F3C6-F041-8DFD-983EB9A9809D}"/>
                  </a:ext>
                </a:extLst>
              </p:cNvPr>
              <p:cNvSpPr/>
              <p:nvPr/>
            </p:nvSpPr>
            <p:spPr>
              <a:xfrm>
                <a:off x="5611517" y="4120103"/>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sp>
            <p:nvSpPr>
              <p:cNvPr id="194" name="Rectangle 193">
                <a:extLst>
                  <a:ext uri="{FF2B5EF4-FFF2-40B4-BE49-F238E27FC236}">
                    <a16:creationId xmlns:a16="http://schemas.microsoft.com/office/drawing/2014/main" id="{ABACCCF9-1A70-414C-BB58-8BDE577C24EC}"/>
                  </a:ext>
                </a:extLst>
              </p:cNvPr>
              <p:cNvSpPr/>
              <p:nvPr/>
            </p:nvSpPr>
            <p:spPr>
              <a:xfrm>
                <a:off x="6342713" y="4120103"/>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195" name="Group 194">
                <a:extLst>
                  <a:ext uri="{FF2B5EF4-FFF2-40B4-BE49-F238E27FC236}">
                    <a16:creationId xmlns:a16="http://schemas.microsoft.com/office/drawing/2014/main" id="{ACF34BD1-BD81-084A-B98A-3FB9FD46157D}"/>
                  </a:ext>
                </a:extLst>
              </p:cNvPr>
              <p:cNvGrpSpPr/>
              <p:nvPr/>
            </p:nvGrpSpPr>
            <p:grpSpPr>
              <a:xfrm>
                <a:off x="5572257" y="4890757"/>
                <a:ext cx="2222330" cy="297043"/>
                <a:chOff x="1934634" y="6914670"/>
                <a:chExt cx="1894790" cy="261649"/>
              </a:xfrm>
            </p:grpSpPr>
            <p:sp>
              <p:nvSpPr>
                <p:cNvPr id="211" name="TextBox 210">
                  <a:extLst>
                    <a:ext uri="{FF2B5EF4-FFF2-40B4-BE49-F238E27FC236}">
                      <a16:creationId xmlns:a16="http://schemas.microsoft.com/office/drawing/2014/main" id="{A37F298E-A5A6-744C-91CF-33092907499F}"/>
                    </a:ext>
                  </a:extLst>
                </p:cNvPr>
                <p:cNvSpPr txBox="1"/>
                <p:nvPr/>
              </p:nvSpPr>
              <p:spPr>
                <a:xfrm>
                  <a:off x="1934634" y="6914670"/>
                  <a:ext cx="492443"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make</a:t>
                  </a:r>
                </a:p>
              </p:txBody>
            </p:sp>
            <p:sp>
              <p:nvSpPr>
                <p:cNvPr id="212" name="TextBox 211">
                  <a:extLst>
                    <a:ext uri="{FF2B5EF4-FFF2-40B4-BE49-F238E27FC236}">
                      <a16:creationId xmlns:a16="http://schemas.microsoft.com/office/drawing/2014/main" id="{A30F238F-ABF3-8643-B0E9-E50FB7395F55}"/>
                    </a:ext>
                  </a:extLst>
                </p:cNvPr>
                <p:cNvSpPr txBox="1"/>
                <p:nvPr/>
              </p:nvSpPr>
              <p:spPr>
                <a:xfrm>
                  <a:off x="2661000" y="6914709"/>
                  <a:ext cx="261610"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a</a:t>
                  </a:r>
                </a:p>
              </p:txBody>
            </p:sp>
            <p:sp>
              <p:nvSpPr>
                <p:cNvPr id="213" name="TextBox 212">
                  <a:extLst>
                    <a:ext uri="{FF2B5EF4-FFF2-40B4-BE49-F238E27FC236}">
                      <a16:creationId xmlns:a16="http://schemas.microsoft.com/office/drawing/2014/main" id="{30CFD529-77EE-B04C-A954-DD4699D4AC18}"/>
                    </a:ext>
                  </a:extLst>
                </p:cNvPr>
                <p:cNvSpPr txBox="1"/>
                <p:nvPr/>
              </p:nvSpPr>
              <p:spPr>
                <a:xfrm>
                  <a:off x="3131148" y="6914709"/>
                  <a:ext cx="698276" cy="261610"/>
                </a:xfrm>
                <a:prstGeom prst="rect">
                  <a:avLst/>
                </a:prstGeom>
                <a:noFill/>
              </p:spPr>
              <p:txBody>
                <a:bodyPr wrap="square" rtlCol="0">
                  <a:spAutoFit/>
                </a:bodyPr>
                <a:lstStyle/>
                <a:p>
                  <a:r>
                    <a:rPr lang="en-US" sz="1050" b="1">
                      <a:latin typeface="Dank Mono" pitchFamily="49" charset="77"/>
                      <a:cs typeface="Calibri" panose="020F0502020204030204" pitchFamily="34" charset="0"/>
                    </a:rPr>
                    <a:t>column</a:t>
                  </a:r>
                </a:p>
              </p:txBody>
            </p:sp>
          </p:grpSp>
          <p:cxnSp>
            <p:nvCxnSpPr>
              <p:cNvPr id="196" name="Straight Arrow Connector 195">
                <a:extLst>
                  <a:ext uri="{FF2B5EF4-FFF2-40B4-BE49-F238E27FC236}">
                    <a16:creationId xmlns:a16="http://schemas.microsoft.com/office/drawing/2014/main" id="{5984BA96-2A59-F543-A640-C60AD4F376B2}"/>
                  </a:ext>
                </a:extLst>
              </p:cNvPr>
              <p:cNvCxnSpPr>
                <a:cxnSpLocks/>
              </p:cNvCxnSpPr>
              <p:nvPr/>
            </p:nvCxnSpPr>
            <p:spPr>
              <a:xfrm flipV="1">
                <a:off x="5852822" y="4603659"/>
                <a:ext cx="0" cy="2648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97" name="Straight Arrow Connector 196">
                <a:extLst>
                  <a:ext uri="{FF2B5EF4-FFF2-40B4-BE49-F238E27FC236}">
                    <a16:creationId xmlns:a16="http://schemas.microsoft.com/office/drawing/2014/main" id="{67AC40EC-617A-2F46-A9EC-14450C29D2FD}"/>
                  </a:ext>
                </a:extLst>
              </p:cNvPr>
              <p:cNvCxnSpPr>
                <a:cxnSpLocks/>
              </p:cNvCxnSpPr>
              <p:nvPr/>
            </p:nvCxnSpPr>
            <p:spPr>
              <a:xfrm flipV="1">
                <a:off x="6583898" y="4602344"/>
                <a:ext cx="1" cy="26611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98" name="Straight Arrow Connector 197">
                <a:extLst>
                  <a:ext uri="{FF2B5EF4-FFF2-40B4-BE49-F238E27FC236}">
                    <a16:creationId xmlns:a16="http://schemas.microsoft.com/office/drawing/2014/main" id="{60C3DCE4-61D6-2742-A6FD-4B0A47BAF909}"/>
                  </a:ext>
                </a:extLst>
              </p:cNvPr>
              <p:cNvCxnSpPr>
                <a:cxnSpLocks/>
              </p:cNvCxnSpPr>
              <p:nvPr/>
            </p:nvCxnSpPr>
            <p:spPr>
              <a:xfrm flipV="1">
                <a:off x="7359629" y="4602300"/>
                <a:ext cx="0" cy="26616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99" name="Rectangle 198">
                <a:extLst>
                  <a:ext uri="{FF2B5EF4-FFF2-40B4-BE49-F238E27FC236}">
                    <a16:creationId xmlns:a16="http://schemas.microsoft.com/office/drawing/2014/main" id="{8ED931B1-0C6B-BC46-B2B9-43CB0600DA3E}"/>
                  </a:ext>
                </a:extLst>
              </p:cNvPr>
              <p:cNvSpPr/>
              <p:nvPr/>
            </p:nvSpPr>
            <p:spPr>
              <a:xfrm>
                <a:off x="7118324" y="4123609"/>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grpSp>
      <p:cxnSp>
        <p:nvCxnSpPr>
          <p:cNvPr id="214" name="Curved Connector 175">
            <a:extLst>
              <a:ext uri="{FF2B5EF4-FFF2-40B4-BE49-F238E27FC236}">
                <a16:creationId xmlns:a16="http://schemas.microsoft.com/office/drawing/2014/main" id="{4C9143A3-F491-7444-B468-D513B785010D}"/>
              </a:ext>
            </a:extLst>
          </p:cNvPr>
          <p:cNvCxnSpPr>
            <a:cxnSpLocks/>
          </p:cNvCxnSpPr>
          <p:nvPr/>
        </p:nvCxnSpPr>
        <p:spPr>
          <a:xfrm flipH="1" flipV="1">
            <a:off x="9486294" y="3804473"/>
            <a:ext cx="554889" cy="549203"/>
          </a:xfrm>
          <a:prstGeom prst="curvedConnector3">
            <a:avLst>
              <a:gd name="adj1" fmla="val -28781"/>
            </a:avLst>
          </a:prstGeom>
          <a:ln w="22225">
            <a:tailEnd type="triangle"/>
          </a:ln>
        </p:spPr>
        <p:style>
          <a:lnRef idx="1">
            <a:schemeClr val="dk1"/>
          </a:lnRef>
          <a:fillRef idx="0">
            <a:schemeClr val="dk1"/>
          </a:fillRef>
          <a:effectRef idx="0">
            <a:schemeClr val="dk1"/>
          </a:effectRef>
          <a:fontRef idx="minor">
            <a:schemeClr val="tx1"/>
          </a:fontRef>
        </p:style>
      </p:cxnSp>
      <p:grpSp>
        <p:nvGrpSpPr>
          <p:cNvPr id="298" name="Group 297">
            <a:extLst>
              <a:ext uri="{FF2B5EF4-FFF2-40B4-BE49-F238E27FC236}">
                <a16:creationId xmlns:a16="http://schemas.microsoft.com/office/drawing/2014/main" id="{1782509E-616F-5948-BE2C-4FF5D4697F56}"/>
              </a:ext>
            </a:extLst>
          </p:cNvPr>
          <p:cNvGrpSpPr/>
          <p:nvPr/>
        </p:nvGrpSpPr>
        <p:grpSpPr>
          <a:xfrm>
            <a:off x="8241862" y="4126380"/>
            <a:ext cx="482610" cy="978371"/>
            <a:chOff x="8241862" y="4126380"/>
            <a:chExt cx="482610" cy="978371"/>
          </a:xfrm>
        </p:grpSpPr>
        <p:sp>
          <p:nvSpPr>
            <p:cNvPr id="240" name="TextBox 239">
              <a:extLst>
                <a:ext uri="{FF2B5EF4-FFF2-40B4-BE49-F238E27FC236}">
                  <a16:creationId xmlns:a16="http://schemas.microsoft.com/office/drawing/2014/main" id="{21C3DC78-5A3A-8D4F-9E3A-A677B94D0FAF}"/>
                </a:ext>
              </a:extLst>
            </p:cNvPr>
            <p:cNvSpPr txBox="1"/>
            <p:nvPr/>
          </p:nvSpPr>
          <p:spPr>
            <a:xfrm>
              <a:off x="8273247" y="4943168"/>
              <a:ext cx="451225" cy="161583"/>
            </a:xfrm>
            <a:prstGeom prst="rect">
              <a:avLst/>
            </a:prstGeom>
            <a:noFill/>
          </p:spPr>
          <p:txBody>
            <a:bodyPr wrap="square" lIns="0" tIns="0" rIns="0" bIns="0" rtlCol="0">
              <a:spAutoFit/>
            </a:bodyPr>
            <a:lstStyle/>
            <a:p>
              <a:r>
                <a:rPr lang="en-US" sz="1050" b="1">
                  <a:latin typeface="Dank Mono" pitchFamily="49" charset="77"/>
                  <a:cs typeface="Calibri" panose="020F0502020204030204" pitchFamily="34" charset="0"/>
                </a:rPr>
                <a:t>START</a:t>
              </a:r>
            </a:p>
          </p:txBody>
        </p:sp>
        <p:sp>
          <p:nvSpPr>
            <p:cNvPr id="241" name="Rectangle 240">
              <a:extLst>
                <a:ext uri="{FF2B5EF4-FFF2-40B4-BE49-F238E27FC236}">
                  <a16:creationId xmlns:a16="http://schemas.microsoft.com/office/drawing/2014/main" id="{8E2D663E-E90D-ED44-BA29-96B58C0A06B2}"/>
                </a:ext>
              </a:extLst>
            </p:cNvPr>
            <p:cNvSpPr/>
            <p:nvPr/>
          </p:nvSpPr>
          <p:spPr>
            <a:xfrm>
              <a:off x="8241862" y="412638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242" name="Straight Arrow Connector 241">
              <a:extLst>
                <a:ext uri="{FF2B5EF4-FFF2-40B4-BE49-F238E27FC236}">
                  <a16:creationId xmlns:a16="http://schemas.microsoft.com/office/drawing/2014/main" id="{AE5F6B0B-96D0-9B4B-B806-C48C75526095}"/>
                </a:ext>
              </a:extLst>
            </p:cNvPr>
            <p:cNvCxnSpPr>
              <a:cxnSpLocks/>
            </p:cNvCxnSpPr>
            <p:nvPr/>
          </p:nvCxnSpPr>
          <p:spPr>
            <a:xfrm flipV="1">
              <a:off x="8476094" y="4586903"/>
              <a:ext cx="0" cy="27818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cxnSp>
        <p:nvCxnSpPr>
          <p:cNvPr id="252" name="Straight Arrow Connector 251">
            <a:extLst>
              <a:ext uri="{FF2B5EF4-FFF2-40B4-BE49-F238E27FC236}">
                <a16:creationId xmlns:a16="http://schemas.microsoft.com/office/drawing/2014/main" id="{7C35083A-1C65-914F-A2AE-B4A84008C2DB}"/>
              </a:ext>
            </a:extLst>
          </p:cNvPr>
          <p:cNvCxnSpPr>
            <a:cxnSpLocks/>
            <a:stCxn id="199" idx="3"/>
            <a:endCxn id="241" idx="1"/>
          </p:cNvCxnSpPr>
          <p:nvPr/>
        </p:nvCxnSpPr>
        <p:spPr>
          <a:xfrm>
            <a:off x="7600934" y="4357182"/>
            <a:ext cx="640928" cy="2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9" name="Group 298">
            <a:extLst>
              <a:ext uri="{FF2B5EF4-FFF2-40B4-BE49-F238E27FC236}">
                <a16:creationId xmlns:a16="http://schemas.microsoft.com/office/drawing/2014/main" id="{5E541F2F-59E6-DA42-B8FE-8E3B3C6DE97B}"/>
              </a:ext>
            </a:extLst>
          </p:cNvPr>
          <p:cNvGrpSpPr/>
          <p:nvPr/>
        </p:nvGrpSpPr>
        <p:grpSpPr>
          <a:xfrm>
            <a:off x="8239373" y="2887077"/>
            <a:ext cx="1248857" cy="1028387"/>
            <a:chOff x="8239373" y="2887077"/>
            <a:chExt cx="1248857" cy="1028387"/>
          </a:xfrm>
        </p:grpSpPr>
        <p:sp>
          <p:nvSpPr>
            <p:cNvPr id="254" name="Rounded Rectangle 155">
              <a:extLst>
                <a:ext uri="{FF2B5EF4-FFF2-40B4-BE49-F238E27FC236}">
                  <a16:creationId xmlns:a16="http://schemas.microsoft.com/office/drawing/2014/main" id="{750E1514-8AA0-5344-B665-BF67A684939A}"/>
                </a:ext>
              </a:extLst>
            </p:cNvPr>
            <p:cNvSpPr/>
            <p:nvPr/>
          </p:nvSpPr>
          <p:spPr>
            <a:xfrm>
              <a:off x="8239373" y="2887077"/>
              <a:ext cx="1248857" cy="1028387"/>
            </a:xfrm>
            <a:prstGeom prst="roundRect">
              <a:avLst>
                <a:gd name="adj" fmla="val 9122"/>
              </a:avLst>
            </a:prstGeom>
            <a:solidFill>
              <a:schemeClr val="accent6">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050" b="1">
                  <a:solidFill>
                    <a:schemeClr val="tx1"/>
                  </a:solidFill>
                  <a:latin typeface="Calibri" panose="020F0502020204030204" pitchFamily="34" charset="0"/>
                  <a:cs typeface="Calibri" panose="020F0502020204030204" pitchFamily="34" charset="0"/>
                </a:rPr>
                <a:t>Action/STOP </a:t>
              </a:r>
              <a:br>
                <a:rPr lang="en-US" sz="1050" b="1">
                  <a:solidFill>
                    <a:schemeClr val="tx1"/>
                  </a:solidFill>
                  <a:latin typeface="Calibri" panose="020F0502020204030204" pitchFamily="34" charset="0"/>
                  <a:cs typeface="Calibri" panose="020F0502020204030204" pitchFamily="34" charset="0"/>
                </a:rPr>
              </a:br>
              <a:r>
                <a:rPr lang="en-US" sz="1050" b="1">
                  <a:solidFill>
                    <a:schemeClr val="tx1"/>
                  </a:solidFill>
                  <a:latin typeface="Calibri" panose="020F0502020204030204" pitchFamily="34" charset="0"/>
                  <a:cs typeface="Calibri" panose="020F0502020204030204" pitchFamily="34" charset="0"/>
                </a:rPr>
                <a:t>Predictor</a:t>
              </a:r>
            </a:p>
          </p:txBody>
        </p:sp>
        <p:sp>
          <p:nvSpPr>
            <p:cNvPr id="256" name="Rectangle 255">
              <a:extLst>
                <a:ext uri="{FF2B5EF4-FFF2-40B4-BE49-F238E27FC236}">
                  <a16:creationId xmlns:a16="http://schemas.microsoft.com/office/drawing/2014/main" id="{B6A6E5F3-0B83-8746-B6FC-68170D9C1BDD}"/>
                </a:ext>
              </a:extLst>
            </p:cNvPr>
            <p:cNvSpPr/>
            <p:nvPr/>
          </p:nvSpPr>
          <p:spPr>
            <a:xfrm>
              <a:off x="8398227" y="3023163"/>
              <a:ext cx="943126" cy="457702"/>
            </a:xfrm>
            <a:prstGeom prst="rect">
              <a:avLst/>
            </a:prstGeom>
            <a:pattFill prst="wdUpDiag">
              <a:fgClr>
                <a:srgbClr val="FFC000"/>
              </a:fgClr>
              <a:bgClr>
                <a:srgbClr val="92D05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292">
            <a:extLst>
              <a:ext uri="{FF2B5EF4-FFF2-40B4-BE49-F238E27FC236}">
                <a16:creationId xmlns:a16="http://schemas.microsoft.com/office/drawing/2014/main" id="{C03C14B1-1356-414D-9B9D-CEF766ED8D7B}"/>
              </a:ext>
            </a:extLst>
          </p:cNvPr>
          <p:cNvGrpSpPr/>
          <p:nvPr/>
        </p:nvGrpSpPr>
        <p:grpSpPr>
          <a:xfrm>
            <a:off x="5446076" y="1519144"/>
            <a:ext cx="2355913" cy="2170748"/>
            <a:chOff x="5446076" y="1519144"/>
            <a:chExt cx="2355913" cy="2170748"/>
          </a:xfrm>
        </p:grpSpPr>
        <p:sp>
          <p:nvSpPr>
            <p:cNvPr id="68" name="Rectangle: Rounded Corners 167">
              <a:extLst>
                <a:ext uri="{FF2B5EF4-FFF2-40B4-BE49-F238E27FC236}">
                  <a16:creationId xmlns:a16="http://schemas.microsoft.com/office/drawing/2014/main" id="{2901BEE9-3BA1-C047-AB06-2E6CBC3BA599}"/>
                </a:ext>
              </a:extLst>
            </p:cNvPr>
            <p:cNvSpPr/>
            <p:nvPr/>
          </p:nvSpPr>
          <p:spPr>
            <a:xfrm>
              <a:off x="5446076" y="1519144"/>
              <a:ext cx="2355913" cy="2170748"/>
            </a:xfrm>
            <a:prstGeom prst="roundRect">
              <a:avLst>
                <a:gd name="adj" fmla="val 6200"/>
              </a:avLst>
            </a:prstGeom>
            <a:solidFill>
              <a:srgbClr val="FBC8D6"/>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World State</a:t>
              </a:r>
            </a:p>
          </p:txBody>
        </p:sp>
        <p:grpSp>
          <p:nvGrpSpPr>
            <p:cNvPr id="292" name="Group 291">
              <a:extLst>
                <a:ext uri="{FF2B5EF4-FFF2-40B4-BE49-F238E27FC236}">
                  <a16:creationId xmlns:a16="http://schemas.microsoft.com/office/drawing/2014/main" id="{1543F825-2D9D-EA47-B6A6-0343A0D2A263}"/>
                </a:ext>
              </a:extLst>
            </p:cNvPr>
            <p:cNvGrpSpPr/>
            <p:nvPr/>
          </p:nvGrpSpPr>
          <p:grpSpPr>
            <a:xfrm>
              <a:off x="6149825" y="1895556"/>
              <a:ext cx="943126" cy="1370095"/>
              <a:chOff x="6149825" y="1895556"/>
              <a:chExt cx="943126" cy="1370095"/>
            </a:xfrm>
          </p:grpSpPr>
          <p:grpSp>
            <p:nvGrpSpPr>
              <p:cNvPr id="77" name="Group 76">
                <a:extLst>
                  <a:ext uri="{FF2B5EF4-FFF2-40B4-BE49-F238E27FC236}">
                    <a16:creationId xmlns:a16="http://schemas.microsoft.com/office/drawing/2014/main" id="{E5D6F533-497F-C14D-8897-1C68063D95EF}"/>
                  </a:ext>
                </a:extLst>
              </p:cNvPr>
              <p:cNvGrpSpPr/>
              <p:nvPr/>
            </p:nvGrpSpPr>
            <p:grpSpPr>
              <a:xfrm>
                <a:off x="6244924" y="1895556"/>
                <a:ext cx="752928" cy="696140"/>
                <a:chOff x="706833" y="362030"/>
                <a:chExt cx="641957" cy="613187"/>
              </a:xfrm>
            </p:grpSpPr>
            <p:sp>
              <p:nvSpPr>
                <p:cNvPr id="82" name="Cube 81">
                  <a:extLst>
                    <a:ext uri="{FF2B5EF4-FFF2-40B4-BE49-F238E27FC236}">
                      <a16:creationId xmlns:a16="http://schemas.microsoft.com/office/drawing/2014/main" id="{8E44F925-874F-DF4D-B4AD-EE5C13FF708E}"/>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23DE53D-6009-3E4A-882F-D7B5CA780A7E}"/>
                        </a:ext>
                      </a:extLst>
                    </p:cNvPr>
                    <p:cNvSpPr txBox="1"/>
                    <p:nvPr/>
                  </p:nvSpPr>
                  <p:spPr>
                    <a:xfrm>
                      <a:off x="758234" y="629755"/>
                      <a:ext cx="423198" cy="239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m:t>
                                </m:r>
                                <m:r>
                                  <a:rPr lang="en-US" sz="1700" b="0" i="1" smtClean="0">
                                    <a:latin typeface="Cambria Math" panose="02040503050406030204" pitchFamily="18" charset="0"/>
                                  </a:rPr>
                                  <m:t>2</m:t>
                                </m:r>
                                <m:r>
                                  <a:rPr lang="en-US" sz="1700" i="1">
                                    <a:latin typeface="Cambria Math" panose="02040503050406030204" pitchFamily="18" charset="0"/>
                                  </a:rPr>
                                  <m:t>)</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83" name="TextBox 82">
                      <a:extLst>
                        <a:ext uri="{FF2B5EF4-FFF2-40B4-BE49-F238E27FC236}">
                          <a16:creationId xmlns:a16="http://schemas.microsoft.com/office/drawing/2014/main" id="{423DE53D-6009-3E4A-882F-D7B5CA780A7E}"/>
                        </a:ext>
                      </a:extLst>
                    </p:cNvPr>
                    <p:cNvSpPr txBox="1">
                      <a:spLocks noRot="1" noChangeAspect="1" noMove="1" noResize="1" noEditPoints="1" noAdjustHandles="1" noChangeArrowheads="1" noChangeShapeType="1" noTextEdit="1"/>
                    </p:cNvSpPr>
                    <p:nvPr/>
                  </p:nvSpPr>
                  <p:spPr>
                    <a:xfrm>
                      <a:off x="758234" y="629755"/>
                      <a:ext cx="423198" cy="239982"/>
                    </a:xfrm>
                    <a:prstGeom prst="rect">
                      <a:avLst/>
                    </a:prstGeom>
                    <a:blipFill>
                      <a:blip r:embed="rId3"/>
                      <a:stretch>
                        <a:fillRect l="-9756" t="-6667" r="-8537" b="-4444"/>
                      </a:stretch>
                    </a:blipFill>
                  </p:spPr>
                  <p:txBody>
                    <a:bodyPr/>
                    <a:lstStyle/>
                    <a:p>
                      <a:r>
                        <a:rPr lang="en-US">
                          <a:noFill/>
                        </a:rPr>
                        <a:t> </a:t>
                      </a:r>
                    </a:p>
                  </p:txBody>
                </p:sp>
              </mc:Fallback>
            </mc:AlternateContent>
          </p:grpSp>
          <p:sp>
            <p:nvSpPr>
              <p:cNvPr id="255" name="Rectangle 254">
                <a:extLst>
                  <a:ext uri="{FF2B5EF4-FFF2-40B4-BE49-F238E27FC236}">
                    <a16:creationId xmlns:a16="http://schemas.microsoft.com/office/drawing/2014/main" id="{3EFB44CE-99BD-BE4D-BDAA-8A3B8CF65AB2}"/>
                  </a:ext>
                </a:extLst>
              </p:cNvPr>
              <p:cNvSpPr/>
              <p:nvPr/>
            </p:nvSpPr>
            <p:spPr>
              <a:xfrm>
                <a:off x="6149825" y="2807949"/>
                <a:ext cx="943126" cy="457702"/>
              </a:xfrm>
              <a:prstGeom prst="rect">
                <a:avLst/>
              </a:prstGeom>
              <a:pattFill prst="wdUpDiag">
                <a:fgClr>
                  <a:srgbClr val="FBC8D6"/>
                </a:fgClr>
                <a:bgClr>
                  <a:srgbClr val="FF506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0" name="Straight Arrow Connector 259">
                <a:extLst>
                  <a:ext uri="{FF2B5EF4-FFF2-40B4-BE49-F238E27FC236}">
                    <a16:creationId xmlns:a16="http://schemas.microsoft.com/office/drawing/2014/main" id="{06323E3C-9D87-7141-AC81-B12A4A38C580}"/>
                  </a:ext>
                </a:extLst>
              </p:cNvPr>
              <p:cNvCxnSpPr>
                <a:cxnSpLocks/>
                <a:endCxn id="255" idx="0"/>
              </p:cNvCxnSpPr>
              <p:nvPr/>
            </p:nvCxnSpPr>
            <p:spPr>
              <a:xfrm>
                <a:off x="6621388" y="2604518"/>
                <a:ext cx="0" cy="203431"/>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grpSp>
      <p:cxnSp>
        <p:nvCxnSpPr>
          <p:cNvPr id="268" name="Curved Connector 174">
            <a:extLst>
              <a:ext uri="{FF2B5EF4-FFF2-40B4-BE49-F238E27FC236}">
                <a16:creationId xmlns:a16="http://schemas.microsoft.com/office/drawing/2014/main" id="{AEF323ED-CB70-4442-89D0-1A899CCA6754}"/>
              </a:ext>
            </a:extLst>
          </p:cNvPr>
          <p:cNvCxnSpPr>
            <a:cxnSpLocks/>
          </p:cNvCxnSpPr>
          <p:nvPr/>
        </p:nvCxnSpPr>
        <p:spPr>
          <a:xfrm rot="16200000" flipH="1">
            <a:off x="7417689" y="2469350"/>
            <a:ext cx="649813" cy="2242414"/>
          </a:xfrm>
          <a:prstGeom prst="curvedConnector3">
            <a:avLst>
              <a:gd name="adj1" fmla="val 120367"/>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CF560196-4C96-6E43-90C9-AAFF2834C527}"/>
              </a:ext>
            </a:extLst>
          </p:cNvPr>
          <p:cNvGrpSpPr/>
          <p:nvPr/>
        </p:nvGrpSpPr>
        <p:grpSpPr>
          <a:xfrm>
            <a:off x="8670848" y="1916406"/>
            <a:ext cx="1860902" cy="696140"/>
            <a:chOff x="8670848" y="1916406"/>
            <a:chExt cx="1860902" cy="696140"/>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21A156A-480C-4E44-A6F3-532A4F1151C5}"/>
                    </a:ext>
                  </a:extLst>
                </p:cNvPr>
                <p:cNvSpPr txBox="1"/>
                <p:nvPr/>
              </p:nvSpPr>
              <p:spPr>
                <a:xfrm>
                  <a:off x="8670848" y="2220499"/>
                  <a:ext cx="378822" cy="25648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b="1">
                                <a:latin typeface="Cambria Math" panose="02040503050406030204" pitchFamily="18" charset="0"/>
                              </a:rPr>
                              <m:t>𝐚</m:t>
                            </m:r>
                          </m:e>
                          <m:sup>
                            <m:r>
                              <a:rPr lang="en-US" sz="1600">
                                <a:latin typeface="Cambria Math" panose="02040503050406030204" pitchFamily="18" charset="0"/>
                              </a:rPr>
                              <m:t>(</m:t>
                            </m:r>
                            <m:r>
                              <a:rPr lang="en-US" sz="1600" b="0" i="1" smtClean="0">
                                <a:latin typeface="Cambria Math" panose="02040503050406030204" pitchFamily="18" charset="0"/>
                              </a:rPr>
                              <m:t>3</m:t>
                            </m:r>
                            <m:r>
                              <a:rPr lang="en-US" sz="1600">
                                <a:latin typeface="Cambria Math" panose="02040503050406030204" pitchFamily="18" charset="0"/>
                              </a:rPr>
                              <m:t>)</m:t>
                            </m:r>
                          </m:sup>
                        </m:sSup>
                      </m:oMath>
                    </m:oMathPara>
                  </a14:m>
                  <a:endParaRPr lang="en-US" sz="1600" b="1">
                    <a:latin typeface="Calibri" panose="020F0502020204030204" pitchFamily="34" charset="0"/>
                    <a:cs typeface="Calibri" panose="020F0502020204030204" pitchFamily="34" charset="0"/>
                  </a:endParaRPr>
                </a:p>
              </p:txBody>
            </p:sp>
          </mc:Choice>
          <mc:Fallback xmlns="">
            <p:sp>
              <p:nvSpPr>
                <p:cNvPr id="17" name="TextBox 16">
                  <a:extLst>
                    <a:ext uri="{FF2B5EF4-FFF2-40B4-BE49-F238E27FC236}">
                      <a16:creationId xmlns:a16="http://schemas.microsoft.com/office/drawing/2014/main" id="{E21A156A-480C-4E44-A6F3-532A4F1151C5}"/>
                    </a:ext>
                  </a:extLst>
                </p:cNvPr>
                <p:cNvSpPr txBox="1">
                  <a:spLocks noRot="1" noChangeAspect="1" noMove="1" noResize="1" noEditPoints="1" noAdjustHandles="1" noChangeArrowheads="1" noChangeShapeType="1" noTextEdit="1"/>
                </p:cNvSpPr>
                <p:nvPr/>
              </p:nvSpPr>
              <p:spPr>
                <a:xfrm>
                  <a:off x="8670848" y="2220499"/>
                  <a:ext cx="378822" cy="256480"/>
                </a:xfrm>
                <a:prstGeom prst="rect">
                  <a:avLst/>
                </a:prstGeom>
                <a:blipFill>
                  <a:blip r:embed="rId4"/>
                  <a:stretch>
                    <a:fillRect l="-6349" t="-4762" r="-7937"/>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C80E225-4CEB-EE4E-A08A-66472B2C14B0}"/>
                </a:ext>
              </a:extLst>
            </p:cNvPr>
            <p:cNvCxnSpPr>
              <a:cxnSpLocks/>
              <a:stCxn id="17" idx="3"/>
            </p:cNvCxnSpPr>
            <p:nvPr/>
          </p:nvCxnSpPr>
          <p:spPr>
            <a:xfrm>
              <a:off x="9049670" y="2348738"/>
              <a:ext cx="636548" cy="1"/>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grpSp>
          <p:nvGrpSpPr>
            <p:cNvPr id="282" name="Group 281">
              <a:extLst>
                <a:ext uri="{FF2B5EF4-FFF2-40B4-BE49-F238E27FC236}">
                  <a16:creationId xmlns:a16="http://schemas.microsoft.com/office/drawing/2014/main" id="{9A058327-131B-6B44-98EB-A3E12104FF3E}"/>
                </a:ext>
              </a:extLst>
            </p:cNvPr>
            <p:cNvGrpSpPr/>
            <p:nvPr/>
          </p:nvGrpSpPr>
          <p:grpSpPr>
            <a:xfrm>
              <a:off x="9778822" y="1916406"/>
              <a:ext cx="752928" cy="696140"/>
              <a:chOff x="706833" y="362030"/>
              <a:chExt cx="641957" cy="613187"/>
            </a:xfrm>
          </p:grpSpPr>
          <p:sp>
            <p:nvSpPr>
              <p:cNvPr id="283" name="Cube 282">
                <a:extLst>
                  <a:ext uri="{FF2B5EF4-FFF2-40B4-BE49-F238E27FC236}">
                    <a16:creationId xmlns:a16="http://schemas.microsoft.com/office/drawing/2014/main" id="{FAFC0601-CD33-A04E-AEBD-AA5C9FA812E6}"/>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84" name="TextBox 283">
                    <a:extLst>
                      <a:ext uri="{FF2B5EF4-FFF2-40B4-BE49-F238E27FC236}">
                        <a16:creationId xmlns:a16="http://schemas.microsoft.com/office/drawing/2014/main" id="{F4C5BE6D-9E36-884D-AFEA-8DFB7D2FD80F}"/>
                      </a:ext>
                    </a:extLst>
                  </p:cNvPr>
                  <p:cNvSpPr txBox="1"/>
                  <p:nvPr/>
                </p:nvSpPr>
                <p:spPr>
                  <a:xfrm>
                    <a:off x="758234" y="629755"/>
                    <a:ext cx="423198" cy="239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m:t>
                              </m:r>
                              <m:r>
                                <a:rPr lang="en-US" sz="1700" b="0" i="1" smtClean="0">
                                  <a:latin typeface="Cambria Math" panose="02040503050406030204" pitchFamily="18" charset="0"/>
                                </a:rPr>
                                <m:t>3</m:t>
                              </m:r>
                              <m:r>
                                <a:rPr lang="en-US" sz="1700" i="1">
                                  <a:latin typeface="Cambria Math" panose="02040503050406030204" pitchFamily="18" charset="0"/>
                                </a:rPr>
                                <m:t>)</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284" name="TextBox 283">
                    <a:extLst>
                      <a:ext uri="{FF2B5EF4-FFF2-40B4-BE49-F238E27FC236}">
                        <a16:creationId xmlns:a16="http://schemas.microsoft.com/office/drawing/2014/main" id="{F4C5BE6D-9E36-884D-AFEA-8DFB7D2FD80F}"/>
                      </a:ext>
                    </a:extLst>
                  </p:cNvPr>
                  <p:cNvSpPr txBox="1">
                    <a:spLocks noRot="1" noChangeAspect="1" noMove="1" noResize="1" noEditPoints="1" noAdjustHandles="1" noChangeArrowheads="1" noChangeShapeType="1" noTextEdit="1"/>
                  </p:cNvSpPr>
                  <p:nvPr/>
                </p:nvSpPr>
                <p:spPr>
                  <a:xfrm>
                    <a:off x="758234" y="629755"/>
                    <a:ext cx="423198" cy="239982"/>
                  </a:xfrm>
                  <a:prstGeom prst="rect">
                    <a:avLst/>
                  </a:prstGeom>
                  <a:blipFill>
                    <a:blip r:embed="rId5"/>
                    <a:stretch>
                      <a:fillRect l="-9877" t="-4444" r="-9877" b="-6667"/>
                    </a:stretch>
                  </a:blipFill>
                </p:spPr>
                <p:txBody>
                  <a:bodyPr/>
                  <a:lstStyle/>
                  <a:p>
                    <a:r>
                      <a:rPr lang="en-US">
                        <a:noFill/>
                      </a:rPr>
                      <a:t> </a:t>
                    </a:r>
                  </a:p>
                </p:txBody>
              </p:sp>
            </mc:Fallback>
          </mc:AlternateContent>
        </p:grpSp>
      </p:grpSp>
      <p:cxnSp>
        <p:nvCxnSpPr>
          <p:cNvPr id="51" name="Straight Arrow Connector 50">
            <a:extLst>
              <a:ext uri="{FF2B5EF4-FFF2-40B4-BE49-F238E27FC236}">
                <a16:creationId xmlns:a16="http://schemas.microsoft.com/office/drawing/2014/main" id="{ECE09CB5-5F2D-4C4F-B8DB-DC328860FA2C}"/>
              </a:ext>
            </a:extLst>
          </p:cNvPr>
          <p:cNvCxnSpPr>
            <a:cxnSpLocks/>
            <a:endCxn id="49" idx="1"/>
          </p:cNvCxnSpPr>
          <p:nvPr/>
        </p:nvCxnSpPr>
        <p:spPr>
          <a:xfrm flipV="1">
            <a:off x="8724775" y="4353676"/>
            <a:ext cx="175594" cy="49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nvGrpSpPr>
          <p:cNvPr id="11" name="Group 10">
            <a:extLst>
              <a:ext uri="{FF2B5EF4-FFF2-40B4-BE49-F238E27FC236}">
                <a16:creationId xmlns:a16="http://schemas.microsoft.com/office/drawing/2014/main" id="{789AD4FE-9D13-4C4D-A738-661E83E5AA3F}"/>
              </a:ext>
            </a:extLst>
          </p:cNvPr>
          <p:cNvGrpSpPr/>
          <p:nvPr/>
        </p:nvGrpSpPr>
        <p:grpSpPr>
          <a:xfrm>
            <a:off x="8900369" y="4120103"/>
            <a:ext cx="482610" cy="1037484"/>
            <a:chOff x="8900369" y="4120103"/>
            <a:chExt cx="482610" cy="1037484"/>
          </a:xfrm>
        </p:grpSpPr>
        <p:grpSp>
          <p:nvGrpSpPr>
            <p:cNvPr id="47" name="Group 46">
              <a:extLst>
                <a:ext uri="{FF2B5EF4-FFF2-40B4-BE49-F238E27FC236}">
                  <a16:creationId xmlns:a16="http://schemas.microsoft.com/office/drawing/2014/main" id="{8DC4304F-D2D9-5D41-8F49-33395EACBFFE}"/>
                </a:ext>
              </a:extLst>
            </p:cNvPr>
            <p:cNvGrpSpPr/>
            <p:nvPr/>
          </p:nvGrpSpPr>
          <p:grpSpPr>
            <a:xfrm>
              <a:off x="8900369" y="4120103"/>
              <a:ext cx="482610" cy="738705"/>
              <a:chOff x="8241862" y="4126380"/>
              <a:chExt cx="482610" cy="738705"/>
            </a:xfrm>
          </p:grpSpPr>
          <p:sp>
            <p:nvSpPr>
              <p:cNvPr id="49" name="Rectangle 48">
                <a:extLst>
                  <a:ext uri="{FF2B5EF4-FFF2-40B4-BE49-F238E27FC236}">
                    <a16:creationId xmlns:a16="http://schemas.microsoft.com/office/drawing/2014/main" id="{04AC5780-4568-0E46-BBED-D9DDE71D2ED0}"/>
                  </a:ext>
                </a:extLst>
              </p:cNvPr>
              <p:cNvSpPr/>
              <p:nvPr/>
            </p:nvSpPr>
            <p:spPr>
              <a:xfrm>
                <a:off x="8241862" y="412638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50" name="Straight Arrow Connector 49">
                <a:extLst>
                  <a:ext uri="{FF2B5EF4-FFF2-40B4-BE49-F238E27FC236}">
                    <a16:creationId xmlns:a16="http://schemas.microsoft.com/office/drawing/2014/main" id="{09D32D4E-29B3-A948-9579-74B632341C9D}"/>
                  </a:ext>
                </a:extLst>
              </p:cNvPr>
              <p:cNvCxnSpPr>
                <a:cxnSpLocks/>
              </p:cNvCxnSpPr>
              <p:nvPr/>
            </p:nvCxnSpPr>
            <p:spPr>
              <a:xfrm flipV="1">
                <a:off x="8476094" y="4586903"/>
                <a:ext cx="0" cy="27818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57B9412-7128-2B46-AEB5-3EFDE1C9A7FD}"/>
                    </a:ext>
                  </a:extLst>
                </p:cNvPr>
                <p:cNvSpPr txBox="1"/>
                <p:nvPr/>
              </p:nvSpPr>
              <p:spPr>
                <a:xfrm>
                  <a:off x="8979439" y="4902879"/>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(1)</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54" name="TextBox 53">
                  <a:extLst>
                    <a:ext uri="{FF2B5EF4-FFF2-40B4-BE49-F238E27FC236}">
                      <a16:creationId xmlns:a16="http://schemas.microsoft.com/office/drawing/2014/main" id="{757B9412-7128-2B46-AEB5-3EFDE1C9A7FD}"/>
                    </a:ext>
                  </a:extLst>
                </p:cNvPr>
                <p:cNvSpPr txBox="1">
                  <a:spLocks noRot="1" noChangeAspect="1" noMove="1" noResize="1" noEditPoints="1" noAdjustHandles="1" noChangeArrowheads="1" noChangeShapeType="1" noTextEdit="1"/>
                </p:cNvSpPr>
                <p:nvPr/>
              </p:nvSpPr>
              <p:spPr>
                <a:xfrm>
                  <a:off x="8979439" y="4902879"/>
                  <a:ext cx="388505" cy="254708"/>
                </a:xfrm>
                <a:prstGeom prst="rect">
                  <a:avLst/>
                </a:prstGeom>
                <a:blipFill>
                  <a:blip r:embed="rId6"/>
                  <a:stretch>
                    <a:fillRect t="-4762" r="-1563"/>
                  </a:stretch>
                </a:blipFill>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A6930BDD-046E-BB4B-B2BC-F84DD1306817}"/>
              </a:ext>
            </a:extLst>
          </p:cNvPr>
          <p:cNvGrpSpPr/>
          <p:nvPr/>
        </p:nvGrpSpPr>
        <p:grpSpPr>
          <a:xfrm>
            <a:off x="9558573" y="4120103"/>
            <a:ext cx="482610" cy="1007133"/>
            <a:chOff x="8900369" y="4120103"/>
            <a:chExt cx="482610" cy="1007133"/>
          </a:xfrm>
        </p:grpSpPr>
        <p:grpSp>
          <p:nvGrpSpPr>
            <p:cNvPr id="53" name="Group 52">
              <a:extLst>
                <a:ext uri="{FF2B5EF4-FFF2-40B4-BE49-F238E27FC236}">
                  <a16:creationId xmlns:a16="http://schemas.microsoft.com/office/drawing/2014/main" id="{83B39735-8CDE-0141-9183-7E5C84D2C586}"/>
                </a:ext>
              </a:extLst>
            </p:cNvPr>
            <p:cNvGrpSpPr/>
            <p:nvPr/>
          </p:nvGrpSpPr>
          <p:grpSpPr>
            <a:xfrm>
              <a:off x="8900369" y="4120103"/>
              <a:ext cx="482610" cy="738705"/>
              <a:chOff x="8241862" y="4126380"/>
              <a:chExt cx="482610" cy="738705"/>
            </a:xfrm>
          </p:grpSpPr>
          <p:sp>
            <p:nvSpPr>
              <p:cNvPr id="56" name="Rectangle 55">
                <a:extLst>
                  <a:ext uri="{FF2B5EF4-FFF2-40B4-BE49-F238E27FC236}">
                    <a16:creationId xmlns:a16="http://schemas.microsoft.com/office/drawing/2014/main" id="{EAB3E464-6BE5-E447-A0CB-D1F9C0004072}"/>
                  </a:ext>
                </a:extLst>
              </p:cNvPr>
              <p:cNvSpPr/>
              <p:nvPr/>
            </p:nvSpPr>
            <p:spPr>
              <a:xfrm>
                <a:off x="8241862" y="412638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57" name="Straight Arrow Connector 56">
                <a:extLst>
                  <a:ext uri="{FF2B5EF4-FFF2-40B4-BE49-F238E27FC236}">
                    <a16:creationId xmlns:a16="http://schemas.microsoft.com/office/drawing/2014/main" id="{4546B02C-BB8B-954C-9D11-CA9308C2E965}"/>
                  </a:ext>
                </a:extLst>
              </p:cNvPr>
              <p:cNvCxnSpPr>
                <a:cxnSpLocks/>
              </p:cNvCxnSpPr>
              <p:nvPr/>
            </p:nvCxnSpPr>
            <p:spPr>
              <a:xfrm flipV="1">
                <a:off x="8476094" y="4586903"/>
                <a:ext cx="0" cy="27818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2738B24-5CAB-C04A-B108-AAE665A251BE}"/>
                    </a:ext>
                  </a:extLst>
                </p:cNvPr>
                <p:cNvSpPr txBox="1"/>
                <p:nvPr/>
              </p:nvSpPr>
              <p:spPr>
                <a:xfrm>
                  <a:off x="8979439" y="4902879"/>
                  <a:ext cx="331245" cy="2243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m:t>
                            </m:r>
                            <m:r>
                              <a:rPr lang="en-US" sz="1400" b="0" i="0" smtClean="0">
                                <a:latin typeface="Cambria Math" panose="02040503050406030204" pitchFamily="18" charset="0"/>
                              </a:rPr>
                              <m:t>2</m:t>
                            </m:r>
                            <m:r>
                              <a:rPr lang="en-US" sz="1400">
                                <a:latin typeface="Cambria Math" panose="02040503050406030204" pitchFamily="18" charset="0"/>
                              </a:rPr>
                              <m:t>)</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55" name="TextBox 54">
                  <a:extLst>
                    <a:ext uri="{FF2B5EF4-FFF2-40B4-BE49-F238E27FC236}">
                      <a16:creationId xmlns:a16="http://schemas.microsoft.com/office/drawing/2014/main" id="{32738B24-5CAB-C04A-B108-AAE665A251BE}"/>
                    </a:ext>
                  </a:extLst>
                </p:cNvPr>
                <p:cNvSpPr txBox="1">
                  <a:spLocks noRot="1" noChangeAspect="1" noMove="1" noResize="1" noEditPoints="1" noAdjustHandles="1" noChangeArrowheads="1" noChangeShapeType="1" noTextEdit="1"/>
                </p:cNvSpPr>
                <p:nvPr/>
              </p:nvSpPr>
              <p:spPr>
                <a:xfrm>
                  <a:off x="8979439" y="4902879"/>
                  <a:ext cx="331245" cy="224357"/>
                </a:xfrm>
                <a:prstGeom prst="rect">
                  <a:avLst/>
                </a:prstGeom>
                <a:blipFill>
                  <a:blip r:embed="rId7"/>
                  <a:stretch>
                    <a:fillRect l="-9259" t="-5405" r="-11111"/>
                  </a:stretch>
                </a:blipFill>
              </p:spPr>
              <p:txBody>
                <a:bodyPr/>
                <a:lstStyle/>
                <a:p>
                  <a:r>
                    <a:rPr lang="en-US">
                      <a:noFill/>
                    </a:rPr>
                    <a:t> </a:t>
                  </a:r>
                </a:p>
              </p:txBody>
            </p:sp>
          </mc:Fallback>
        </mc:AlternateContent>
      </p:grpSp>
      <p:cxnSp>
        <p:nvCxnSpPr>
          <p:cNvPr id="58" name="Straight Arrow Connector 57">
            <a:extLst>
              <a:ext uri="{FF2B5EF4-FFF2-40B4-BE49-F238E27FC236}">
                <a16:creationId xmlns:a16="http://schemas.microsoft.com/office/drawing/2014/main" id="{DC0F6B5A-8BC0-5649-B64D-1D4602B7E047}"/>
              </a:ext>
            </a:extLst>
          </p:cNvPr>
          <p:cNvCxnSpPr>
            <a:cxnSpLocks/>
          </p:cNvCxnSpPr>
          <p:nvPr/>
        </p:nvCxnSpPr>
        <p:spPr>
          <a:xfrm flipV="1">
            <a:off x="9382979" y="4353922"/>
            <a:ext cx="175594" cy="49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69" name="Title 1">
            <a:extLst>
              <a:ext uri="{FF2B5EF4-FFF2-40B4-BE49-F238E27FC236}">
                <a16:creationId xmlns:a16="http://schemas.microsoft.com/office/drawing/2014/main" id="{6DC67FAF-498C-414E-95DA-7D292171EB9F}"/>
              </a:ext>
            </a:extLst>
          </p:cNvPr>
          <p:cNvSpPr>
            <a:spLocks noGrp="1"/>
          </p:cNvSpPr>
          <p:nvPr>
            <p:ph type="title"/>
          </p:nvPr>
        </p:nvSpPr>
        <p:spPr>
          <a:xfrm>
            <a:off x="592810" y="613458"/>
            <a:ext cx="4221632" cy="726784"/>
          </a:xfrm>
        </p:spPr>
        <p:txBody>
          <a:bodyPr>
            <a:normAutofit/>
          </a:bodyPr>
          <a:lstStyle/>
          <a:p>
            <a:r>
              <a:rPr lang="en-US" sz="3600"/>
              <a:t>Model</a:t>
            </a:r>
          </a:p>
        </p:txBody>
      </p:sp>
      <mc:AlternateContent xmlns:mc="http://schemas.openxmlformats.org/markup-compatibility/2006" xmlns:a14="http://schemas.microsoft.com/office/drawing/2010/main">
        <mc:Choice Requires="a14">
          <p:sp>
            <p:nvSpPr>
              <p:cNvPr id="73" name="Text Placeholder 5">
                <a:extLst>
                  <a:ext uri="{FF2B5EF4-FFF2-40B4-BE49-F238E27FC236}">
                    <a16:creationId xmlns:a16="http://schemas.microsoft.com/office/drawing/2014/main" id="{5B0201BE-177D-A54A-864D-6A56B5FCE117}"/>
                  </a:ext>
                </a:extLst>
              </p:cNvPr>
              <p:cNvSpPr>
                <a:spLocks noGrp="1"/>
              </p:cNvSpPr>
              <p:nvPr>
                <p:ph type="body" sz="half" idx="2"/>
              </p:nvPr>
            </p:nvSpPr>
            <p:spPr>
              <a:xfrm>
                <a:off x="598209" y="1418739"/>
                <a:ext cx="4461949" cy="5302735"/>
              </a:xfrm>
            </p:spPr>
            <p:txBody>
              <a:bodyPr>
                <a:normAutofit/>
              </a:bodyPr>
              <a:lstStyle/>
              <a:p>
                <a:pPr>
                  <a:lnSpc>
                    <a:spcPct val="100000"/>
                  </a:lnSpc>
                </a:pPr>
                <a:r>
                  <a:rPr lang="en-US" sz="2400"/>
                  <a:t>Encoder-decoder network</a:t>
                </a:r>
                <a:br>
                  <a:rPr lang="en-US" sz="2400"/>
                </a:br>
                <a:r>
                  <a:rPr lang="en-US" sz="2400"/>
                  <a:t>with GRU backbone</a:t>
                </a:r>
              </a:p>
              <a:p>
                <a:pPr>
                  <a:lnSpc>
                    <a:spcPct val="100000"/>
                  </a:lnSpc>
                </a:pPr>
                <a:endParaRPr lang="en-US" sz="2400"/>
              </a:p>
              <a:p>
                <a:pPr>
                  <a:lnSpc>
                    <a:spcPct val="100000"/>
                  </a:lnSpc>
                </a:pPr>
                <a:r>
                  <a:rPr lang="en-US" sz="2400"/>
                  <a:t>Inputs:</a:t>
                </a:r>
              </a:p>
              <a:p>
                <a:pPr marL="234950">
                  <a:lnSpc>
                    <a:spcPct val="100000"/>
                  </a:lnSpc>
                </a:pPr>
                <a:r>
                  <a:rPr lang="en-US" sz="2000"/>
                  <a:t>Game history up to </a:t>
                </a:r>
                <a14:m>
                  <m:oMath xmlns:m="http://schemas.openxmlformats.org/officeDocument/2006/math">
                    <m:r>
                      <a:rPr lang="en-US" sz="2000" b="0" i="1" smtClean="0">
                        <a:latin typeface="Cambria Math" panose="02040503050406030204" pitchFamily="18" charset="0"/>
                      </a:rPr>
                      <m:t>𝑡</m:t>
                    </m:r>
                    <m:r>
                      <a:rPr lang="en-US" sz="2000" b="0" i="1" smtClean="0">
                        <a:latin typeface="Cambria Math" panose="02040503050406030204" pitchFamily="18" charset="0"/>
                      </a:rPr>
                      <m:t>=0</m:t>
                    </m:r>
                  </m:oMath>
                </a14:m>
                <a:endParaRPr lang="en-US" sz="2000"/>
              </a:p>
              <a:p>
                <a:pPr marL="234950">
                  <a:lnSpc>
                    <a:spcPct val="100000"/>
                  </a:lnSpc>
                </a:pPr>
                <a:r>
                  <a:rPr lang="en-US" sz="2000"/>
                  <a:t>World state grid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𝑊</m:t>
                        </m:r>
                      </m:e>
                      <m:sup>
                        <m:r>
                          <a:rPr lang="en-US" sz="2000" b="0" i="1" smtClean="0">
                            <a:latin typeface="Cambria Math" panose="02040503050406030204" pitchFamily="18" charset="0"/>
                          </a:rPr>
                          <m:t>(0)</m:t>
                        </m:r>
                      </m:sup>
                    </m:sSup>
                  </m:oMath>
                </a14:m>
                <a:endParaRPr lang="en-US" sz="2000"/>
              </a:p>
              <a:p>
                <a:pPr marL="234950">
                  <a:lnSpc>
                    <a:spcPct val="100000"/>
                  </a:lnSpc>
                </a:pPr>
                <a:endParaRPr lang="en-US" sz="2000" b="1"/>
              </a:p>
              <a:p>
                <a:pPr>
                  <a:lnSpc>
                    <a:spcPct val="100000"/>
                  </a:lnSpc>
                </a:pPr>
                <a:r>
                  <a:rPr lang="en-US" sz="2400"/>
                  <a:t>Predicts:</a:t>
                </a:r>
              </a:p>
              <a:p>
                <a:pPr marL="234950">
                  <a:lnSpc>
                    <a:spcPct val="100000"/>
                  </a:lnSpc>
                </a:pPr>
                <a:r>
                  <a:rPr lang="en-US" sz="2000"/>
                  <a:t>Sequence of </a:t>
                </a:r>
                <a:r>
                  <a:rPr lang="en-US" sz="2000" b="1"/>
                  <a:t>B </a:t>
                </a:r>
                <a:r>
                  <a:rPr lang="en-US" sz="2000"/>
                  <a:t>actions </a:t>
                </a:r>
                <a14:m>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0</m:t>
                        </m:r>
                        <m:r>
                          <a:rPr lang="en-US" sz="2000" b="1" i="1" smtClean="0">
                            <a:latin typeface="Cambria Math" panose="02040503050406030204" pitchFamily="18" charset="0"/>
                          </a:rPr>
                          <m:t>)</m:t>
                        </m:r>
                      </m:sup>
                    </m:sSup>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+1</m:t>
                        </m:r>
                        <m:r>
                          <a:rPr lang="en-US" sz="2000" b="1" i="1" smtClean="0">
                            <a:latin typeface="Cambria Math" panose="02040503050406030204" pitchFamily="18" charset="0"/>
                          </a:rPr>
                          <m:t>)</m:t>
                        </m:r>
                      </m:sup>
                    </m:sSup>
                  </m:oMath>
                </a14:m>
                <a:r>
                  <a:rPr lang="en-US" sz="1800" b="1"/>
                  <a:t> </a:t>
                </a:r>
                <a:r>
                  <a:rPr lang="en-US" sz="2000"/>
                  <a:t>with </a:t>
                </a:r>
                <a14:m>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0</m:t>
                        </m:r>
                        <m:r>
                          <a:rPr lang="en-US" sz="2000" b="1" i="1" smtClean="0">
                            <a:latin typeface="Cambria Math" panose="02040503050406030204" pitchFamily="18" charset="0"/>
                          </a:rPr>
                          <m:t>)</m:t>
                        </m:r>
                      </m:sup>
                    </m:sSup>
                  </m:oMath>
                </a14:m>
                <a:r>
                  <a:rPr lang="en-US" sz="2000"/>
                  <a:t> = </a:t>
                </a:r>
                <a:r>
                  <a:rPr lang="en-US" sz="2000">
                    <a:latin typeface="Consolas" panose="020B0609020204030204" pitchFamily="49" charset="0"/>
                    <a:cs typeface="Consolas" panose="020B0609020204030204" pitchFamily="49" charset="0"/>
                  </a:rPr>
                  <a:t>START </a:t>
                </a:r>
              </a:p>
            </p:txBody>
          </p:sp>
        </mc:Choice>
        <mc:Fallback xmlns="">
          <p:sp>
            <p:nvSpPr>
              <p:cNvPr id="73" name="Text Placeholder 5">
                <a:extLst>
                  <a:ext uri="{FF2B5EF4-FFF2-40B4-BE49-F238E27FC236}">
                    <a16:creationId xmlns:a16="http://schemas.microsoft.com/office/drawing/2014/main" id="{5B0201BE-177D-A54A-864D-6A56B5FCE117}"/>
                  </a:ext>
                </a:extLst>
              </p:cNvPr>
              <p:cNvSpPr>
                <a:spLocks noGrp="1" noRot="1" noChangeAspect="1" noMove="1" noResize="1" noEditPoints="1" noAdjustHandles="1" noChangeArrowheads="1" noChangeShapeType="1" noTextEdit="1"/>
              </p:cNvSpPr>
              <p:nvPr>
                <p:ph type="body" sz="half" idx="2"/>
              </p:nvPr>
            </p:nvSpPr>
            <p:spPr>
              <a:xfrm>
                <a:off x="598209" y="1418739"/>
                <a:ext cx="4461949" cy="5302735"/>
              </a:xfrm>
              <a:blipFill>
                <a:blip r:embed="rId8"/>
                <a:stretch>
                  <a:fillRect l="-2049" t="-920"/>
                </a:stretch>
              </a:blipFill>
            </p:spPr>
            <p:txBody>
              <a:bodyPr/>
              <a:lstStyle/>
              <a:p>
                <a:r>
                  <a:rPr lang="en-US">
                    <a:noFill/>
                  </a:rPr>
                  <a:t> </a:t>
                </a:r>
              </a:p>
            </p:txBody>
          </p:sp>
        </mc:Fallback>
      </mc:AlternateContent>
    </p:spTree>
    <p:extLst>
      <p:ext uri="{BB962C8B-B14F-4D97-AF65-F5344CB8AC3E}">
        <p14:creationId xmlns:p14="http://schemas.microsoft.com/office/powerpoint/2010/main" val="1939488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67">
            <a:extLst>
              <a:ext uri="{FF2B5EF4-FFF2-40B4-BE49-F238E27FC236}">
                <a16:creationId xmlns:a16="http://schemas.microsoft.com/office/drawing/2014/main" id="{3CB38364-C8B1-8749-B536-05BBEFFE2E3D}"/>
              </a:ext>
            </a:extLst>
          </p:cNvPr>
          <p:cNvSpPr/>
          <p:nvPr/>
        </p:nvSpPr>
        <p:spPr>
          <a:xfrm>
            <a:off x="7905304" y="1498394"/>
            <a:ext cx="3101402" cy="3703265"/>
          </a:xfrm>
          <a:prstGeom prst="roundRect">
            <a:avLst>
              <a:gd name="adj" fmla="val 3442"/>
            </a:avLst>
          </a:prstGeom>
          <a:solidFill>
            <a:srgbClr val="FEF2CC"/>
          </a:solid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Action Sequence Decoder</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2B9C6F2-DFC7-9946-94F6-E5C260999FE5}"/>
              </a:ext>
            </a:extLst>
          </p:cNvPr>
          <p:cNvSpPr>
            <a:spLocks noGrp="1"/>
          </p:cNvSpPr>
          <p:nvPr>
            <p:ph type="sldNum" sz="quarter" idx="12"/>
          </p:nvPr>
        </p:nvSpPr>
        <p:spPr/>
        <p:txBody>
          <a:bodyPr/>
          <a:lstStyle/>
          <a:p>
            <a:fld id="{B2DC25EE-239B-4C5F-AAD1-255A7D5F1EE2}" type="slidenum">
              <a:rPr lang="en-US" smtClean="0"/>
              <a:t>28</a:t>
            </a:fld>
            <a:endParaRPr lang="en-US"/>
          </a:p>
        </p:txBody>
      </p:sp>
      <p:cxnSp>
        <p:nvCxnSpPr>
          <p:cNvPr id="188" name="Straight Arrow Connector 187">
            <a:extLst>
              <a:ext uri="{FF2B5EF4-FFF2-40B4-BE49-F238E27FC236}">
                <a16:creationId xmlns:a16="http://schemas.microsoft.com/office/drawing/2014/main" id="{321AA2A0-6A46-3649-B147-43CC613FB9C5}"/>
              </a:ext>
            </a:extLst>
          </p:cNvPr>
          <p:cNvCxnSpPr>
            <a:cxnSpLocks/>
            <a:stCxn id="254" idx="0"/>
          </p:cNvCxnSpPr>
          <p:nvPr/>
        </p:nvCxnSpPr>
        <p:spPr>
          <a:xfrm flipH="1" flipV="1">
            <a:off x="8860259" y="2476979"/>
            <a:ext cx="3543" cy="410098"/>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grpSp>
        <p:nvGrpSpPr>
          <p:cNvPr id="297" name="Group 296">
            <a:extLst>
              <a:ext uri="{FF2B5EF4-FFF2-40B4-BE49-F238E27FC236}">
                <a16:creationId xmlns:a16="http://schemas.microsoft.com/office/drawing/2014/main" id="{6560542F-A69B-AE4C-8DCE-CF1261B77800}"/>
              </a:ext>
            </a:extLst>
          </p:cNvPr>
          <p:cNvGrpSpPr/>
          <p:nvPr/>
        </p:nvGrpSpPr>
        <p:grpSpPr>
          <a:xfrm>
            <a:off x="5451347" y="3743192"/>
            <a:ext cx="2345370" cy="1458467"/>
            <a:chOff x="5451347" y="3743192"/>
            <a:chExt cx="2345370" cy="1458467"/>
          </a:xfrm>
        </p:grpSpPr>
        <p:sp>
          <p:nvSpPr>
            <p:cNvPr id="190" name="Rectangle: Rounded Corners 167">
              <a:extLst>
                <a:ext uri="{FF2B5EF4-FFF2-40B4-BE49-F238E27FC236}">
                  <a16:creationId xmlns:a16="http://schemas.microsoft.com/office/drawing/2014/main" id="{F7D3A259-250E-1646-8CE1-8CB8F3857479}"/>
                </a:ext>
              </a:extLst>
            </p:cNvPr>
            <p:cNvSpPr/>
            <p:nvPr/>
          </p:nvSpPr>
          <p:spPr>
            <a:xfrm>
              <a:off x="5451347" y="3743192"/>
              <a:ext cx="2345370" cy="1458467"/>
            </a:xfrm>
            <a:prstGeom prst="roundRect">
              <a:avLst>
                <a:gd name="adj" fmla="val 6200"/>
              </a:avLst>
            </a:prstGeom>
            <a:solidFill>
              <a:schemeClr val="accent1">
                <a:lumMod val="20000"/>
                <a:lumOff val="80000"/>
              </a:schemeClr>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Game History</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96" name="Group 295">
              <a:extLst>
                <a:ext uri="{FF2B5EF4-FFF2-40B4-BE49-F238E27FC236}">
                  <a16:creationId xmlns:a16="http://schemas.microsoft.com/office/drawing/2014/main" id="{2FE432A8-07E9-B04C-9391-6E7C0DBD57BD}"/>
                </a:ext>
              </a:extLst>
            </p:cNvPr>
            <p:cNvGrpSpPr/>
            <p:nvPr/>
          </p:nvGrpSpPr>
          <p:grpSpPr>
            <a:xfrm>
              <a:off x="5572257" y="4120103"/>
              <a:ext cx="2222330" cy="1067697"/>
              <a:chOff x="5572257" y="4120103"/>
              <a:chExt cx="2222330" cy="1067697"/>
            </a:xfrm>
          </p:grpSpPr>
          <p:cxnSp>
            <p:nvCxnSpPr>
              <p:cNvPr id="191" name="Straight Arrow Connector 190">
                <a:extLst>
                  <a:ext uri="{FF2B5EF4-FFF2-40B4-BE49-F238E27FC236}">
                    <a16:creationId xmlns:a16="http://schemas.microsoft.com/office/drawing/2014/main" id="{72A3CD5F-0284-AF40-BD6F-560CD78C92A4}"/>
                  </a:ext>
                </a:extLst>
              </p:cNvPr>
              <p:cNvCxnSpPr>
                <a:cxnSpLocks/>
              </p:cNvCxnSpPr>
              <p:nvPr/>
            </p:nvCxnSpPr>
            <p:spPr>
              <a:xfrm>
                <a:off x="6094127" y="4332410"/>
                <a:ext cx="248586"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92" name="Straight Arrow Connector 191">
                <a:extLst>
                  <a:ext uri="{FF2B5EF4-FFF2-40B4-BE49-F238E27FC236}">
                    <a16:creationId xmlns:a16="http://schemas.microsoft.com/office/drawing/2014/main" id="{97A35F3E-3682-6040-A275-C76ABB388B96}"/>
                  </a:ext>
                </a:extLst>
              </p:cNvPr>
              <p:cNvCxnSpPr>
                <a:cxnSpLocks/>
              </p:cNvCxnSpPr>
              <p:nvPr/>
            </p:nvCxnSpPr>
            <p:spPr>
              <a:xfrm>
                <a:off x="6825323" y="4332410"/>
                <a:ext cx="293001" cy="350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93" name="Rectangle 192">
                <a:extLst>
                  <a:ext uri="{FF2B5EF4-FFF2-40B4-BE49-F238E27FC236}">
                    <a16:creationId xmlns:a16="http://schemas.microsoft.com/office/drawing/2014/main" id="{99B68508-F3C6-F041-8DFD-983EB9A9809D}"/>
                  </a:ext>
                </a:extLst>
              </p:cNvPr>
              <p:cNvSpPr/>
              <p:nvPr/>
            </p:nvSpPr>
            <p:spPr>
              <a:xfrm>
                <a:off x="5611517" y="4120103"/>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sp>
            <p:nvSpPr>
              <p:cNvPr id="194" name="Rectangle 193">
                <a:extLst>
                  <a:ext uri="{FF2B5EF4-FFF2-40B4-BE49-F238E27FC236}">
                    <a16:creationId xmlns:a16="http://schemas.microsoft.com/office/drawing/2014/main" id="{ABACCCF9-1A70-414C-BB58-8BDE577C24EC}"/>
                  </a:ext>
                </a:extLst>
              </p:cNvPr>
              <p:cNvSpPr/>
              <p:nvPr/>
            </p:nvSpPr>
            <p:spPr>
              <a:xfrm>
                <a:off x="6342713" y="4120103"/>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195" name="Group 194">
                <a:extLst>
                  <a:ext uri="{FF2B5EF4-FFF2-40B4-BE49-F238E27FC236}">
                    <a16:creationId xmlns:a16="http://schemas.microsoft.com/office/drawing/2014/main" id="{ACF34BD1-BD81-084A-B98A-3FB9FD46157D}"/>
                  </a:ext>
                </a:extLst>
              </p:cNvPr>
              <p:cNvGrpSpPr/>
              <p:nvPr/>
            </p:nvGrpSpPr>
            <p:grpSpPr>
              <a:xfrm>
                <a:off x="5572257" y="4890757"/>
                <a:ext cx="2222330" cy="297043"/>
                <a:chOff x="1934634" y="6914670"/>
                <a:chExt cx="1894790" cy="261649"/>
              </a:xfrm>
            </p:grpSpPr>
            <p:sp>
              <p:nvSpPr>
                <p:cNvPr id="211" name="TextBox 210">
                  <a:extLst>
                    <a:ext uri="{FF2B5EF4-FFF2-40B4-BE49-F238E27FC236}">
                      <a16:creationId xmlns:a16="http://schemas.microsoft.com/office/drawing/2014/main" id="{A37F298E-A5A6-744C-91CF-33092907499F}"/>
                    </a:ext>
                  </a:extLst>
                </p:cNvPr>
                <p:cNvSpPr txBox="1"/>
                <p:nvPr/>
              </p:nvSpPr>
              <p:spPr>
                <a:xfrm>
                  <a:off x="1934634" y="6914670"/>
                  <a:ext cx="492443"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make</a:t>
                  </a:r>
                </a:p>
              </p:txBody>
            </p:sp>
            <p:sp>
              <p:nvSpPr>
                <p:cNvPr id="212" name="TextBox 211">
                  <a:extLst>
                    <a:ext uri="{FF2B5EF4-FFF2-40B4-BE49-F238E27FC236}">
                      <a16:creationId xmlns:a16="http://schemas.microsoft.com/office/drawing/2014/main" id="{A30F238F-ABF3-8643-B0E9-E50FB7395F55}"/>
                    </a:ext>
                  </a:extLst>
                </p:cNvPr>
                <p:cNvSpPr txBox="1"/>
                <p:nvPr/>
              </p:nvSpPr>
              <p:spPr>
                <a:xfrm>
                  <a:off x="2661000" y="6914709"/>
                  <a:ext cx="261610"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a</a:t>
                  </a:r>
                </a:p>
              </p:txBody>
            </p:sp>
            <p:sp>
              <p:nvSpPr>
                <p:cNvPr id="213" name="TextBox 212">
                  <a:extLst>
                    <a:ext uri="{FF2B5EF4-FFF2-40B4-BE49-F238E27FC236}">
                      <a16:creationId xmlns:a16="http://schemas.microsoft.com/office/drawing/2014/main" id="{30CFD529-77EE-B04C-A954-DD4699D4AC18}"/>
                    </a:ext>
                  </a:extLst>
                </p:cNvPr>
                <p:cNvSpPr txBox="1"/>
                <p:nvPr/>
              </p:nvSpPr>
              <p:spPr>
                <a:xfrm>
                  <a:off x="3131148" y="6914709"/>
                  <a:ext cx="698276" cy="261610"/>
                </a:xfrm>
                <a:prstGeom prst="rect">
                  <a:avLst/>
                </a:prstGeom>
                <a:noFill/>
              </p:spPr>
              <p:txBody>
                <a:bodyPr wrap="square" rtlCol="0">
                  <a:spAutoFit/>
                </a:bodyPr>
                <a:lstStyle/>
                <a:p>
                  <a:r>
                    <a:rPr lang="en-US" sz="1050" b="1">
                      <a:latin typeface="Dank Mono" pitchFamily="49" charset="77"/>
                      <a:cs typeface="Calibri" panose="020F0502020204030204" pitchFamily="34" charset="0"/>
                    </a:rPr>
                    <a:t>column</a:t>
                  </a:r>
                </a:p>
              </p:txBody>
            </p:sp>
          </p:grpSp>
          <p:cxnSp>
            <p:nvCxnSpPr>
              <p:cNvPr id="196" name="Straight Arrow Connector 195">
                <a:extLst>
                  <a:ext uri="{FF2B5EF4-FFF2-40B4-BE49-F238E27FC236}">
                    <a16:creationId xmlns:a16="http://schemas.microsoft.com/office/drawing/2014/main" id="{5984BA96-2A59-F543-A640-C60AD4F376B2}"/>
                  </a:ext>
                </a:extLst>
              </p:cNvPr>
              <p:cNvCxnSpPr>
                <a:cxnSpLocks/>
              </p:cNvCxnSpPr>
              <p:nvPr/>
            </p:nvCxnSpPr>
            <p:spPr>
              <a:xfrm flipV="1">
                <a:off x="5852822" y="4603659"/>
                <a:ext cx="0" cy="2648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97" name="Straight Arrow Connector 196">
                <a:extLst>
                  <a:ext uri="{FF2B5EF4-FFF2-40B4-BE49-F238E27FC236}">
                    <a16:creationId xmlns:a16="http://schemas.microsoft.com/office/drawing/2014/main" id="{67AC40EC-617A-2F46-A9EC-14450C29D2FD}"/>
                  </a:ext>
                </a:extLst>
              </p:cNvPr>
              <p:cNvCxnSpPr>
                <a:cxnSpLocks/>
              </p:cNvCxnSpPr>
              <p:nvPr/>
            </p:nvCxnSpPr>
            <p:spPr>
              <a:xfrm flipV="1">
                <a:off x="6583898" y="4602344"/>
                <a:ext cx="1" cy="26611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98" name="Straight Arrow Connector 197">
                <a:extLst>
                  <a:ext uri="{FF2B5EF4-FFF2-40B4-BE49-F238E27FC236}">
                    <a16:creationId xmlns:a16="http://schemas.microsoft.com/office/drawing/2014/main" id="{60C3DCE4-61D6-2742-A6FD-4B0A47BAF909}"/>
                  </a:ext>
                </a:extLst>
              </p:cNvPr>
              <p:cNvCxnSpPr>
                <a:cxnSpLocks/>
              </p:cNvCxnSpPr>
              <p:nvPr/>
            </p:nvCxnSpPr>
            <p:spPr>
              <a:xfrm flipV="1">
                <a:off x="7359629" y="4602300"/>
                <a:ext cx="0" cy="26616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99" name="Rectangle 198">
                <a:extLst>
                  <a:ext uri="{FF2B5EF4-FFF2-40B4-BE49-F238E27FC236}">
                    <a16:creationId xmlns:a16="http://schemas.microsoft.com/office/drawing/2014/main" id="{8ED931B1-0C6B-BC46-B2B9-43CB0600DA3E}"/>
                  </a:ext>
                </a:extLst>
              </p:cNvPr>
              <p:cNvSpPr/>
              <p:nvPr/>
            </p:nvSpPr>
            <p:spPr>
              <a:xfrm>
                <a:off x="7118324" y="4123609"/>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grpSp>
      <p:cxnSp>
        <p:nvCxnSpPr>
          <p:cNvPr id="214" name="Curved Connector 175">
            <a:extLst>
              <a:ext uri="{FF2B5EF4-FFF2-40B4-BE49-F238E27FC236}">
                <a16:creationId xmlns:a16="http://schemas.microsoft.com/office/drawing/2014/main" id="{4C9143A3-F491-7444-B468-D513B785010D}"/>
              </a:ext>
            </a:extLst>
          </p:cNvPr>
          <p:cNvCxnSpPr>
            <a:cxnSpLocks/>
            <a:stCxn id="62" idx="3"/>
          </p:cNvCxnSpPr>
          <p:nvPr/>
        </p:nvCxnSpPr>
        <p:spPr>
          <a:xfrm flipH="1" flipV="1">
            <a:off x="9486296" y="3804474"/>
            <a:ext cx="1213090" cy="549202"/>
          </a:xfrm>
          <a:prstGeom prst="curvedConnector3">
            <a:avLst>
              <a:gd name="adj1" fmla="val -14480"/>
            </a:avLst>
          </a:prstGeom>
          <a:ln w="22225">
            <a:tailEnd type="triangle"/>
          </a:ln>
        </p:spPr>
        <p:style>
          <a:lnRef idx="1">
            <a:schemeClr val="dk1"/>
          </a:lnRef>
          <a:fillRef idx="0">
            <a:schemeClr val="dk1"/>
          </a:fillRef>
          <a:effectRef idx="0">
            <a:schemeClr val="dk1"/>
          </a:effectRef>
          <a:fontRef idx="minor">
            <a:schemeClr val="tx1"/>
          </a:fontRef>
        </p:style>
      </p:cxnSp>
      <p:grpSp>
        <p:nvGrpSpPr>
          <p:cNvPr id="298" name="Group 297">
            <a:extLst>
              <a:ext uri="{FF2B5EF4-FFF2-40B4-BE49-F238E27FC236}">
                <a16:creationId xmlns:a16="http://schemas.microsoft.com/office/drawing/2014/main" id="{1782509E-616F-5948-BE2C-4FF5D4697F56}"/>
              </a:ext>
            </a:extLst>
          </p:cNvPr>
          <p:cNvGrpSpPr/>
          <p:nvPr/>
        </p:nvGrpSpPr>
        <p:grpSpPr>
          <a:xfrm>
            <a:off x="8241862" y="4126380"/>
            <a:ext cx="482610" cy="978371"/>
            <a:chOff x="8241862" y="4126380"/>
            <a:chExt cx="482610" cy="978371"/>
          </a:xfrm>
        </p:grpSpPr>
        <p:sp>
          <p:nvSpPr>
            <p:cNvPr id="240" name="TextBox 239">
              <a:extLst>
                <a:ext uri="{FF2B5EF4-FFF2-40B4-BE49-F238E27FC236}">
                  <a16:creationId xmlns:a16="http://schemas.microsoft.com/office/drawing/2014/main" id="{21C3DC78-5A3A-8D4F-9E3A-A677B94D0FAF}"/>
                </a:ext>
              </a:extLst>
            </p:cNvPr>
            <p:cNvSpPr txBox="1"/>
            <p:nvPr/>
          </p:nvSpPr>
          <p:spPr>
            <a:xfrm>
              <a:off x="8273247" y="4943168"/>
              <a:ext cx="451225" cy="161583"/>
            </a:xfrm>
            <a:prstGeom prst="rect">
              <a:avLst/>
            </a:prstGeom>
            <a:noFill/>
          </p:spPr>
          <p:txBody>
            <a:bodyPr wrap="square" lIns="0" tIns="0" rIns="0" bIns="0" rtlCol="0">
              <a:spAutoFit/>
            </a:bodyPr>
            <a:lstStyle/>
            <a:p>
              <a:r>
                <a:rPr lang="en-US" sz="1050" b="1">
                  <a:latin typeface="Dank Mono" pitchFamily="49" charset="77"/>
                  <a:cs typeface="Calibri" panose="020F0502020204030204" pitchFamily="34" charset="0"/>
                </a:rPr>
                <a:t>START</a:t>
              </a:r>
            </a:p>
          </p:txBody>
        </p:sp>
        <p:sp>
          <p:nvSpPr>
            <p:cNvPr id="241" name="Rectangle 240">
              <a:extLst>
                <a:ext uri="{FF2B5EF4-FFF2-40B4-BE49-F238E27FC236}">
                  <a16:creationId xmlns:a16="http://schemas.microsoft.com/office/drawing/2014/main" id="{8E2D663E-E90D-ED44-BA29-96B58C0A06B2}"/>
                </a:ext>
              </a:extLst>
            </p:cNvPr>
            <p:cNvSpPr/>
            <p:nvPr/>
          </p:nvSpPr>
          <p:spPr>
            <a:xfrm>
              <a:off x="8241862" y="412638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242" name="Straight Arrow Connector 241">
              <a:extLst>
                <a:ext uri="{FF2B5EF4-FFF2-40B4-BE49-F238E27FC236}">
                  <a16:creationId xmlns:a16="http://schemas.microsoft.com/office/drawing/2014/main" id="{AE5F6B0B-96D0-9B4B-B806-C48C75526095}"/>
                </a:ext>
              </a:extLst>
            </p:cNvPr>
            <p:cNvCxnSpPr>
              <a:cxnSpLocks/>
            </p:cNvCxnSpPr>
            <p:nvPr/>
          </p:nvCxnSpPr>
          <p:spPr>
            <a:xfrm flipV="1">
              <a:off x="8476094" y="4586903"/>
              <a:ext cx="0" cy="27818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cxnSp>
        <p:nvCxnSpPr>
          <p:cNvPr id="252" name="Straight Arrow Connector 251">
            <a:extLst>
              <a:ext uri="{FF2B5EF4-FFF2-40B4-BE49-F238E27FC236}">
                <a16:creationId xmlns:a16="http://schemas.microsoft.com/office/drawing/2014/main" id="{7C35083A-1C65-914F-A2AE-B4A84008C2DB}"/>
              </a:ext>
            </a:extLst>
          </p:cNvPr>
          <p:cNvCxnSpPr>
            <a:cxnSpLocks/>
            <a:stCxn id="199" idx="3"/>
            <a:endCxn id="241" idx="1"/>
          </p:cNvCxnSpPr>
          <p:nvPr/>
        </p:nvCxnSpPr>
        <p:spPr>
          <a:xfrm>
            <a:off x="7600934" y="4357182"/>
            <a:ext cx="640928" cy="2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9" name="Group 298">
            <a:extLst>
              <a:ext uri="{FF2B5EF4-FFF2-40B4-BE49-F238E27FC236}">
                <a16:creationId xmlns:a16="http://schemas.microsoft.com/office/drawing/2014/main" id="{5E541F2F-59E6-DA42-B8FE-8E3B3C6DE97B}"/>
              </a:ext>
            </a:extLst>
          </p:cNvPr>
          <p:cNvGrpSpPr/>
          <p:nvPr/>
        </p:nvGrpSpPr>
        <p:grpSpPr>
          <a:xfrm>
            <a:off x="8239373" y="2887077"/>
            <a:ext cx="1248857" cy="1028387"/>
            <a:chOff x="8239373" y="2887077"/>
            <a:chExt cx="1248857" cy="1028387"/>
          </a:xfrm>
        </p:grpSpPr>
        <p:sp>
          <p:nvSpPr>
            <p:cNvPr id="254" name="Rounded Rectangle 155">
              <a:extLst>
                <a:ext uri="{FF2B5EF4-FFF2-40B4-BE49-F238E27FC236}">
                  <a16:creationId xmlns:a16="http://schemas.microsoft.com/office/drawing/2014/main" id="{750E1514-8AA0-5344-B665-BF67A684939A}"/>
                </a:ext>
              </a:extLst>
            </p:cNvPr>
            <p:cNvSpPr/>
            <p:nvPr/>
          </p:nvSpPr>
          <p:spPr>
            <a:xfrm>
              <a:off x="8239373" y="2887077"/>
              <a:ext cx="1248857" cy="1028387"/>
            </a:xfrm>
            <a:prstGeom prst="roundRect">
              <a:avLst>
                <a:gd name="adj" fmla="val 9122"/>
              </a:avLst>
            </a:prstGeom>
            <a:solidFill>
              <a:schemeClr val="accent6">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050" b="1">
                  <a:solidFill>
                    <a:schemeClr val="tx1"/>
                  </a:solidFill>
                  <a:latin typeface="Calibri" panose="020F0502020204030204" pitchFamily="34" charset="0"/>
                  <a:cs typeface="Calibri" panose="020F0502020204030204" pitchFamily="34" charset="0"/>
                </a:rPr>
                <a:t>Action/STOP </a:t>
              </a:r>
              <a:br>
                <a:rPr lang="en-US" sz="1050" b="1">
                  <a:solidFill>
                    <a:schemeClr val="tx1"/>
                  </a:solidFill>
                  <a:latin typeface="Calibri" panose="020F0502020204030204" pitchFamily="34" charset="0"/>
                  <a:cs typeface="Calibri" panose="020F0502020204030204" pitchFamily="34" charset="0"/>
                </a:rPr>
              </a:br>
              <a:r>
                <a:rPr lang="en-US" sz="1050" b="1">
                  <a:solidFill>
                    <a:schemeClr val="tx1"/>
                  </a:solidFill>
                  <a:latin typeface="Calibri" panose="020F0502020204030204" pitchFamily="34" charset="0"/>
                  <a:cs typeface="Calibri" panose="020F0502020204030204" pitchFamily="34" charset="0"/>
                </a:rPr>
                <a:t>Predictor</a:t>
              </a:r>
            </a:p>
          </p:txBody>
        </p:sp>
        <p:sp>
          <p:nvSpPr>
            <p:cNvPr id="256" name="Rectangle 255">
              <a:extLst>
                <a:ext uri="{FF2B5EF4-FFF2-40B4-BE49-F238E27FC236}">
                  <a16:creationId xmlns:a16="http://schemas.microsoft.com/office/drawing/2014/main" id="{B6A6E5F3-0B83-8746-B6FC-68170D9C1BDD}"/>
                </a:ext>
              </a:extLst>
            </p:cNvPr>
            <p:cNvSpPr/>
            <p:nvPr/>
          </p:nvSpPr>
          <p:spPr>
            <a:xfrm>
              <a:off x="8398227" y="3023163"/>
              <a:ext cx="943126" cy="457702"/>
            </a:xfrm>
            <a:prstGeom prst="rect">
              <a:avLst/>
            </a:prstGeom>
            <a:pattFill prst="wdUpDiag">
              <a:fgClr>
                <a:srgbClr val="FFC000"/>
              </a:fgClr>
              <a:bgClr>
                <a:srgbClr val="92D05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292">
            <a:extLst>
              <a:ext uri="{FF2B5EF4-FFF2-40B4-BE49-F238E27FC236}">
                <a16:creationId xmlns:a16="http://schemas.microsoft.com/office/drawing/2014/main" id="{C03C14B1-1356-414D-9B9D-CEF766ED8D7B}"/>
              </a:ext>
            </a:extLst>
          </p:cNvPr>
          <p:cNvGrpSpPr/>
          <p:nvPr/>
        </p:nvGrpSpPr>
        <p:grpSpPr>
          <a:xfrm>
            <a:off x="5446076" y="1519144"/>
            <a:ext cx="2355913" cy="2170748"/>
            <a:chOff x="5446076" y="1519144"/>
            <a:chExt cx="2355913" cy="2170748"/>
          </a:xfrm>
        </p:grpSpPr>
        <p:sp>
          <p:nvSpPr>
            <p:cNvPr id="68" name="Rectangle: Rounded Corners 167">
              <a:extLst>
                <a:ext uri="{FF2B5EF4-FFF2-40B4-BE49-F238E27FC236}">
                  <a16:creationId xmlns:a16="http://schemas.microsoft.com/office/drawing/2014/main" id="{2901BEE9-3BA1-C047-AB06-2E6CBC3BA599}"/>
                </a:ext>
              </a:extLst>
            </p:cNvPr>
            <p:cNvSpPr/>
            <p:nvPr/>
          </p:nvSpPr>
          <p:spPr>
            <a:xfrm>
              <a:off x="5446076" y="1519144"/>
              <a:ext cx="2355913" cy="2170748"/>
            </a:xfrm>
            <a:prstGeom prst="roundRect">
              <a:avLst>
                <a:gd name="adj" fmla="val 6200"/>
              </a:avLst>
            </a:prstGeom>
            <a:solidFill>
              <a:srgbClr val="FBC8D6"/>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World State</a:t>
              </a:r>
            </a:p>
          </p:txBody>
        </p:sp>
        <p:grpSp>
          <p:nvGrpSpPr>
            <p:cNvPr id="292" name="Group 291">
              <a:extLst>
                <a:ext uri="{FF2B5EF4-FFF2-40B4-BE49-F238E27FC236}">
                  <a16:creationId xmlns:a16="http://schemas.microsoft.com/office/drawing/2014/main" id="{1543F825-2D9D-EA47-B6A6-0343A0D2A263}"/>
                </a:ext>
              </a:extLst>
            </p:cNvPr>
            <p:cNvGrpSpPr/>
            <p:nvPr/>
          </p:nvGrpSpPr>
          <p:grpSpPr>
            <a:xfrm>
              <a:off x="6149825" y="1895556"/>
              <a:ext cx="943126" cy="1370095"/>
              <a:chOff x="6149825" y="1895556"/>
              <a:chExt cx="943126" cy="1370095"/>
            </a:xfrm>
          </p:grpSpPr>
          <p:grpSp>
            <p:nvGrpSpPr>
              <p:cNvPr id="77" name="Group 76">
                <a:extLst>
                  <a:ext uri="{FF2B5EF4-FFF2-40B4-BE49-F238E27FC236}">
                    <a16:creationId xmlns:a16="http://schemas.microsoft.com/office/drawing/2014/main" id="{E5D6F533-497F-C14D-8897-1C68063D95EF}"/>
                  </a:ext>
                </a:extLst>
              </p:cNvPr>
              <p:cNvGrpSpPr/>
              <p:nvPr/>
            </p:nvGrpSpPr>
            <p:grpSpPr>
              <a:xfrm>
                <a:off x="6244924" y="1895556"/>
                <a:ext cx="752928" cy="696140"/>
                <a:chOff x="706833" y="362030"/>
                <a:chExt cx="641957" cy="613187"/>
              </a:xfrm>
            </p:grpSpPr>
            <p:sp>
              <p:nvSpPr>
                <p:cNvPr id="82" name="Cube 81">
                  <a:extLst>
                    <a:ext uri="{FF2B5EF4-FFF2-40B4-BE49-F238E27FC236}">
                      <a16:creationId xmlns:a16="http://schemas.microsoft.com/office/drawing/2014/main" id="{8E44F925-874F-DF4D-B4AD-EE5C13FF708E}"/>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23DE53D-6009-3E4A-882F-D7B5CA780A7E}"/>
                        </a:ext>
                      </a:extLst>
                    </p:cNvPr>
                    <p:cNvSpPr txBox="1"/>
                    <p:nvPr/>
                  </p:nvSpPr>
                  <p:spPr>
                    <a:xfrm>
                      <a:off x="758234" y="629755"/>
                      <a:ext cx="423198" cy="2399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m:t>
                                </m:r>
                                <m:r>
                                  <a:rPr lang="en-US" sz="1700" b="0" i="1" smtClean="0">
                                    <a:latin typeface="Cambria Math" panose="02040503050406030204" pitchFamily="18" charset="0"/>
                                  </a:rPr>
                                  <m:t>3</m:t>
                                </m:r>
                                <m:r>
                                  <a:rPr lang="en-US" sz="1700" i="1">
                                    <a:latin typeface="Cambria Math" panose="02040503050406030204" pitchFamily="18" charset="0"/>
                                  </a:rPr>
                                  <m:t>)</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83" name="TextBox 82">
                      <a:extLst>
                        <a:ext uri="{FF2B5EF4-FFF2-40B4-BE49-F238E27FC236}">
                          <a16:creationId xmlns:a16="http://schemas.microsoft.com/office/drawing/2014/main" id="{423DE53D-6009-3E4A-882F-D7B5CA780A7E}"/>
                        </a:ext>
                      </a:extLst>
                    </p:cNvPr>
                    <p:cNvSpPr txBox="1">
                      <a:spLocks noRot="1" noChangeAspect="1" noMove="1" noResize="1" noEditPoints="1" noAdjustHandles="1" noChangeArrowheads="1" noChangeShapeType="1" noTextEdit="1"/>
                    </p:cNvSpPr>
                    <p:nvPr/>
                  </p:nvSpPr>
                  <p:spPr>
                    <a:xfrm>
                      <a:off x="758234" y="629755"/>
                      <a:ext cx="423198" cy="239982"/>
                    </a:xfrm>
                    <a:prstGeom prst="rect">
                      <a:avLst/>
                    </a:prstGeom>
                    <a:blipFill>
                      <a:blip r:embed="rId3"/>
                      <a:stretch>
                        <a:fillRect l="-9756" t="-6667" r="-8537" b="-4444"/>
                      </a:stretch>
                    </a:blipFill>
                  </p:spPr>
                  <p:txBody>
                    <a:bodyPr/>
                    <a:lstStyle/>
                    <a:p>
                      <a:r>
                        <a:rPr lang="en-US">
                          <a:noFill/>
                        </a:rPr>
                        <a:t> </a:t>
                      </a:r>
                    </a:p>
                  </p:txBody>
                </p:sp>
              </mc:Fallback>
            </mc:AlternateContent>
          </p:grpSp>
          <p:sp>
            <p:nvSpPr>
              <p:cNvPr id="255" name="Rectangle 254">
                <a:extLst>
                  <a:ext uri="{FF2B5EF4-FFF2-40B4-BE49-F238E27FC236}">
                    <a16:creationId xmlns:a16="http://schemas.microsoft.com/office/drawing/2014/main" id="{3EFB44CE-99BD-BE4D-BDAA-8A3B8CF65AB2}"/>
                  </a:ext>
                </a:extLst>
              </p:cNvPr>
              <p:cNvSpPr/>
              <p:nvPr/>
            </p:nvSpPr>
            <p:spPr>
              <a:xfrm>
                <a:off x="6149825" y="2807949"/>
                <a:ext cx="943126" cy="457702"/>
              </a:xfrm>
              <a:prstGeom prst="rect">
                <a:avLst/>
              </a:prstGeom>
              <a:pattFill prst="wdUpDiag">
                <a:fgClr>
                  <a:srgbClr val="FBC8D6"/>
                </a:fgClr>
                <a:bgClr>
                  <a:srgbClr val="FF506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0" name="Straight Arrow Connector 259">
                <a:extLst>
                  <a:ext uri="{FF2B5EF4-FFF2-40B4-BE49-F238E27FC236}">
                    <a16:creationId xmlns:a16="http://schemas.microsoft.com/office/drawing/2014/main" id="{06323E3C-9D87-7141-AC81-B12A4A38C580}"/>
                  </a:ext>
                </a:extLst>
              </p:cNvPr>
              <p:cNvCxnSpPr>
                <a:cxnSpLocks/>
                <a:endCxn id="255" idx="0"/>
              </p:cNvCxnSpPr>
              <p:nvPr/>
            </p:nvCxnSpPr>
            <p:spPr>
              <a:xfrm>
                <a:off x="6621388" y="2604518"/>
                <a:ext cx="0" cy="203431"/>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grpSp>
      <p:cxnSp>
        <p:nvCxnSpPr>
          <p:cNvPr id="268" name="Curved Connector 174">
            <a:extLst>
              <a:ext uri="{FF2B5EF4-FFF2-40B4-BE49-F238E27FC236}">
                <a16:creationId xmlns:a16="http://schemas.microsoft.com/office/drawing/2014/main" id="{AEF323ED-CB70-4442-89D0-1A899CCA6754}"/>
              </a:ext>
            </a:extLst>
          </p:cNvPr>
          <p:cNvCxnSpPr>
            <a:cxnSpLocks/>
          </p:cNvCxnSpPr>
          <p:nvPr/>
        </p:nvCxnSpPr>
        <p:spPr>
          <a:xfrm rot="16200000" flipH="1">
            <a:off x="7417689" y="2469350"/>
            <a:ext cx="649813" cy="2242414"/>
          </a:xfrm>
          <a:prstGeom prst="curvedConnector3">
            <a:avLst>
              <a:gd name="adj1" fmla="val 120367"/>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CE09CB5-5F2D-4C4F-B8DB-DC328860FA2C}"/>
              </a:ext>
            </a:extLst>
          </p:cNvPr>
          <p:cNvCxnSpPr>
            <a:cxnSpLocks/>
            <a:endCxn id="49" idx="1"/>
          </p:cNvCxnSpPr>
          <p:nvPr/>
        </p:nvCxnSpPr>
        <p:spPr>
          <a:xfrm flipV="1">
            <a:off x="8724775" y="4353676"/>
            <a:ext cx="175594" cy="49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nvGrpSpPr>
          <p:cNvPr id="11" name="Group 10">
            <a:extLst>
              <a:ext uri="{FF2B5EF4-FFF2-40B4-BE49-F238E27FC236}">
                <a16:creationId xmlns:a16="http://schemas.microsoft.com/office/drawing/2014/main" id="{789AD4FE-9D13-4C4D-A738-661E83E5AA3F}"/>
              </a:ext>
            </a:extLst>
          </p:cNvPr>
          <p:cNvGrpSpPr/>
          <p:nvPr/>
        </p:nvGrpSpPr>
        <p:grpSpPr>
          <a:xfrm>
            <a:off x="8900369" y="4120103"/>
            <a:ext cx="482610" cy="1037484"/>
            <a:chOff x="8900369" y="4120103"/>
            <a:chExt cx="482610" cy="1037484"/>
          </a:xfrm>
        </p:grpSpPr>
        <p:grpSp>
          <p:nvGrpSpPr>
            <p:cNvPr id="47" name="Group 46">
              <a:extLst>
                <a:ext uri="{FF2B5EF4-FFF2-40B4-BE49-F238E27FC236}">
                  <a16:creationId xmlns:a16="http://schemas.microsoft.com/office/drawing/2014/main" id="{8DC4304F-D2D9-5D41-8F49-33395EACBFFE}"/>
                </a:ext>
              </a:extLst>
            </p:cNvPr>
            <p:cNvGrpSpPr/>
            <p:nvPr/>
          </p:nvGrpSpPr>
          <p:grpSpPr>
            <a:xfrm>
              <a:off x="8900369" y="4120103"/>
              <a:ext cx="482610" cy="738705"/>
              <a:chOff x="8241862" y="4126380"/>
              <a:chExt cx="482610" cy="738705"/>
            </a:xfrm>
          </p:grpSpPr>
          <p:sp>
            <p:nvSpPr>
              <p:cNvPr id="49" name="Rectangle 48">
                <a:extLst>
                  <a:ext uri="{FF2B5EF4-FFF2-40B4-BE49-F238E27FC236}">
                    <a16:creationId xmlns:a16="http://schemas.microsoft.com/office/drawing/2014/main" id="{04AC5780-4568-0E46-BBED-D9DDE71D2ED0}"/>
                  </a:ext>
                </a:extLst>
              </p:cNvPr>
              <p:cNvSpPr/>
              <p:nvPr/>
            </p:nvSpPr>
            <p:spPr>
              <a:xfrm>
                <a:off x="8241862" y="412638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50" name="Straight Arrow Connector 49">
                <a:extLst>
                  <a:ext uri="{FF2B5EF4-FFF2-40B4-BE49-F238E27FC236}">
                    <a16:creationId xmlns:a16="http://schemas.microsoft.com/office/drawing/2014/main" id="{09D32D4E-29B3-A948-9579-74B632341C9D}"/>
                  </a:ext>
                </a:extLst>
              </p:cNvPr>
              <p:cNvCxnSpPr>
                <a:cxnSpLocks/>
              </p:cNvCxnSpPr>
              <p:nvPr/>
            </p:nvCxnSpPr>
            <p:spPr>
              <a:xfrm flipV="1">
                <a:off x="8476094" y="4586903"/>
                <a:ext cx="0" cy="27818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57B9412-7128-2B46-AEB5-3EFDE1C9A7FD}"/>
                    </a:ext>
                  </a:extLst>
                </p:cNvPr>
                <p:cNvSpPr txBox="1"/>
                <p:nvPr/>
              </p:nvSpPr>
              <p:spPr>
                <a:xfrm>
                  <a:off x="8979439" y="4902879"/>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(1)</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54" name="TextBox 53">
                  <a:extLst>
                    <a:ext uri="{FF2B5EF4-FFF2-40B4-BE49-F238E27FC236}">
                      <a16:creationId xmlns:a16="http://schemas.microsoft.com/office/drawing/2014/main" id="{757B9412-7128-2B46-AEB5-3EFDE1C9A7FD}"/>
                    </a:ext>
                  </a:extLst>
                </p:cNvPr>
                <p:cNvSpPr txBox="1">
                  <a:spLocks noRot="1" noChangeAspect="1" noMove="1" noResize="1" noEditPoints="1" noAdjustHandles="1" noChangeArrowheads="1" noChangeShapeType="1" noTextEdit="1"/>
                </p:cNvSpPr>
                <p:nvPr/>
              </p:nvSpPr>
              <p:spPr>
                <a:xfrm>
                  <a:off x="8979439" y="4902879"/>
                  <a:ext cx="388505" cy="254708"/>
                </a:xfrm>
                <a:prstGeom prst="rect">
                  <a:avLst/>
                </a:prstGeom>
                <a:blipFill>
                  <a:blip r:embed="rId4"/>
                  <a:stretch>
                    <a:fillRect t="-4762" r="-1563"/>
                  </a:stretch>
                </a:blipFill>
              </p:spPr>
              <p:txBody>
                <a:bodyPr/>
                <a:lstStyle/>
                <a:p>
                  <a:r>
                    <a:rPr lang="en-US">
                      <a:noFill/>
                    </a:rPr>
                    <a:t> </a:t>
                  </a:r>
                </a:p>
              </p:txBody>
            </p:sp>
          </mc:Fallback>
        </mc:AlternateContent>
      </p:grpSp>
      <p:grpSp>
        <p:nvGrpSpPr>
          <p:cNvPr id="52" name="Group 51">
            <a:extLst>
              <a:ext uri="{FF2B5EF4-FFF2-40B4-BE49-F238E27FC236}">
                <a16:creationId xmlns:a16="http://schemas.microsoft.com/office/drawing/2014/main" id="{A6930BDD-046E-BB4B-B2BC-F84DD1306817}"/>
              </a:ext>
            </a:extLst>
          </p:cNvPr>
          <p:cNvGrpSpPr/>
          <p:nvPr/>
        </p:nvGrpSpPr>
        <p:grpSpPr>
          <a:xfrm>
            <a:off x="9558573" y="4120103"/>
            <a:ext cx="482610" cy="1007133"/>
            <a:chOff x="8900369" y="4120103"/>
            <a:chExt cx="482610" cy="1007133"/>
          </a:xfrm>
        </p:grpSpPr>
        <p:grpSp>
          <p:nvGrpSpPr>
            <p:cNvPr id="53" name="Group 52">
              <a:extLst>
                <a:ext uri="{FF2B5EF4-FFF2-40B4-BE49-F238E27FC236}">
                  <a16:creationId xmlns:a16="http://schemas.microsoft.com/office/drawing/2014/main" id="{83B39735-8CDE-0141-9183-7E5C84D2C586}"/>
                </a:ext>
              </a:extLst>
            </p:cNvPr>
            <p:cNvGrpSpPr/>
            <p:nvPr/>
          </p:nvGrpSpPr>
          <p:grpSpPr>
            <a:xfrm>
              <a:off x="8900369" y="4120103"/>
              <a:ext cx="482610" cy="738705"/>
              <a:chOff x="8241862" y="4126380"/>
              <a:chExt cx="482610" cy="738705"/>
            </a:xfrm>
          </p:grpSpPr>
          <p:sp>
            <p:nvSpPr>
              <p:cNvPr id="56" name="Rectangle 55">
                <a:extLst>
                  <a:ext uri="{FF2B5EF4-FFF2-40B4-BE49-F238E27FC236}">
                    <a16:creationId xmlns:a16="http://schemas.microsoft.com/office/drawing/2014/main" id="{EAB3E464-6BE5-E447-A0CB-D1F9C0004072}"/>
                  </a:ext>
                </a:extLst>
              </p:cNvPr>
              <p:cNvSpPr/>
              <p:nvPr/>
            </p:nvSpPr>
            <p:spPr>
              <a:xfrm>
                <a:off x="8241862" y="412638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57" name="Straight Arrow Connector 56">
                <a:extLst>
                  <a:ext uri="{FF2B5EF4-FFF2-40B4-BE49-F238E27FC236}">
                    <a16:creationId xmlns:a16="http://schemas.microsoft.com/office/drawing/2014/main" id="{4546B02C-BB8B-954C-9D11-CA9308C2E965}"/>
                  </a:ext>
                </a:extLst>
              </p:cNvPr>
              <p:cNvCxnSpPr>
                <a:cxnSpLocks/>
              </p:cNvCxnSpPr>
              <p:nvPr/>
            </p:nvCxnSpPr>
            <p:spPr>
              <a:xfrm flipV="1">
                <a:off x="8476094" y="4586903"/>
                <a:ext cx="0" cy="27818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2738B24-5CAB-C04A-B108-AAE665A251BE}"/>
                    </a:ext>
                  </a:extLst>
                </p:cNvPr>
                <p:cNvSpPr txBox="1"/>
                <p:nvPr/>
              </p:nvSpPr>
              <p:spPr>
                <a:xfrm>
                  <a:off x="8979439" y="4902879"/>
                  <a:ext cx="331245" cy="2243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m:t>
                            </m:r>
                            <m:r>
                              <a:rPr lang="en-US" sz="1400" b="0" i="0" smtClean="0">
                                <a:latin typeface="Cambria Math" panose="02040503050406030204" pitchFamily="18" charset="0"/>
                              </a:rPr>
                              <m:t>2</m:t>
                            </m:r>
                            <m:r>
                              <a:rPr lang="en-US" sz="1400">
                                <a:latin typeface="Cambria Math" panose="02040503050406030204" pitchFamily="18" charset="0"/>
                              </a:rPr>
                              <m:t>)</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55" name="TextBox 54">
                  <a:extLst>
                    <a:ext uri="{FF2B5EF4-FFF2-40B4-BE49-F238E27FC236}">
                      <a16:creationId xmlns:a16="http://schemas.microsoft.com/office/drawing/2014/main" id="{32738B24-5CAB-C04A-B108-AAE665A251BE}"/>
                    </a:ext>
                  </a:extLst>
                </p:cNvPr>
                <p:cNvSpPr txBox="1">
                  <a:spLocks noRot="1" noChangeAspect="1" noMove="1" noResize="1" noEditPoints="1" noAdjustHandles="1" noChangeArrowheads="1" noChangeShapeType="1" noTextEdit="1"/>
                </p:cNvSpPr>
                <p:nvPr/>
              </p:nvSpPr>
              <p:spPr>
                <a:xfrm>
                  <a:off x="8979439" y="4902879"/>
                  <a:ext cx="331245" cy="224357"/>
                </a:xfrm>
                <a:prstGeom prst="rect">
                  <a:avLst/>
                </a:prstGeom>
                <a:blipFill>
                  <a:blip r:embed="rId5"/>
                  <a:stretch>
                    <a:fillRect l="-9259" t="-5405" r="-11111"/>
                  </a:stretch>
                </a:blipFill>
              </p:spPr>
              <p:txBody>
                <a:bodyPr/>
                <a:lstStyle/>
                <a:p>
                  <a:r>
                    <a:rPr lang="en-US">
                      <a:noFill/>
                    </a:rPr>
                    <a:t> </a:t>
                  </a:r>
                </a:p>
              </p:txBody>
            </p:sp>
          </mc:Fallback>
        </mc:AlternateContent>
      </p:grpSp>
      <p:cxnSp>
        <p:nvCxnSpPr>
          <p:cNvPr id="58" name="Straight Arrow Connector 57">
            <a:extLst>
              <a:ext uri="{FF2B5EF4-FFF2-40B4-BE49-F238E27FC236}">
                <a16:creationId xmlns:a16="http://schemas.microsoft.com/office/drawing/2014/main" id="{DC0F6B5A-8BC0-5649-B64D-1D4602B7E047}"/>
              </a:ext>
            </a:extLst>
          </p:cNvPr>
          <p:cNvCxnSpPr>
            <a:cxnSpLocks/>
          </p:cNvCxnSpPr>
          <p:nvPr/>
        </p:nvCxnSpPr>
        <p:spPr>
          <a:xfrm flipV="1">
            <a:off x="9382979" y="4353922"/>
            <a:ext cx="175594" cy="49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nvGrpSpPr>
          <p:cNvPr id="59" name="Group 58">
            <a:extLst>
              <a:ext uri="{FF2B5EF4-FFF2-40B4-BE49-F238E27FC236}">
                <a16:creationId xmlns:a16="http://schemas.microsoft.com/office/drawing/2014/main" id="{A69BAFBE-48B2-9D4D-8817-062E1D4A44DA}"/>
              </a:ext>
            </a:extLst>
          </p:cNvPr>
          <p:cNvGrpSpPr/>
          <p:nvPr/>
        </p:nvGrpSpPr>
        <p:grpSpPr>
          <a:xfrm>
            <a:off x="10216776" y="4120103"/>
            <a:ext cx="482610" cy="1007133"/>
            <a:chOff x="8900369" y="4120103"/>
            <a:chExt cx="482610" cy="1007133"/>
          </a:xfrm>
        </p:grpSpPr>
        <p:grpSp>
          <p:nvGrpSpPr>
            <p:cNvPr id="60" name="Group 59">
              <a:extLst>
                <a:ext uri="{FF2B5EF4-FFF2-40B4-BE49-F238E27FC236}">
                  <a16:creationId xmlns:a16="http://schemas.microsoft.com/office/drawing/2014/main" id="{EB1206CA-31D0-A043-9628-9799268C6DA7}"/>
                </a:ext>
              </a:extLst>
            </p:cNvPr>
            <p:cNvGrpSpPr/>
            <p:nvPr/>
          </p:nvGrpSpPr>
          <p:grpSpPr>
            <a:xfrm>
              <a:off x="8900369" y="4120103"/>
              <a:ext cx="482610" cy="738705"/>
              <a:chOff x="8241862" y="4126380"/>
              <a:chExt cx="482610" cy="738705"/>
            </a:xfrm>
          </p:grpSpPr>
          <p:sp>
            <p:nvSpPr>
              <p:cNvPr id="62" name="Rectangle 61">
                <a:extLst>
                  <a:ext uri="{FF2B5EF4-FFF2-40B4-BE49-F238E27FC236}">
                    <a16:creationId xmlns:a16="http://schemas.microsoft.com/office/drawing/2014/main" id="{47668860-7EB2-A740-8A25-B91AE1D5775A}"/>
                  </a:ext>
                </a:extLst>
              </p:cNvPr>
              <p:cNvSpPr/>
              <p:nvPr/>
            </p:nvSpPr>
            <p:spPr>
              <a:xfrm>
                <a:off x="8241862" y="412638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63" name="Straight Arrow Connector 62">
                <a:extLst>
                  <a:ext uri="{FF2B5EF4-FFF2-40B4-BE49-F238E27FC236}">
                    <a16:creationId xmlns:a16="http://schemas.microsoft.com/office/drawing/2014/main" id="{B304E1B0-0B39-E243-9FAE-560B0035AD55}"/>
                  </a:ext>
                </a:extLst>
              </p:cNvPr>
              <p:cNvCxnSpPr>
                <a:cxnSpLocks/>
              </p:cNvCxnSpPr>
              <p:nvPr/>
            </p:nvCxnSpPr>
            <p:spPr>
              <a:xfrm flipV="1">
                <a:off x="8476094" y="4586903"/>
                <a:ext cx="0" cy="27818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B1F26B8-FC99-7B44-AA8A-D7CB8CCBB3F4}"/>
                    </a:ext>
                  </a:extLst>
                </p:cNvPr>
                <p:cNvSpPr txBox="1"/>
                <p:nvPr/>
              </p:nvSpPr>
              <p:spPr>
                <a:xfrm>
                  <a:off x="8979439" y="4902879"/>
                  <a:ext cx="331245" cy="2243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m:t>
                            </m:r>
                            <m:r>
                              <a:rPr lang="en-US" sz="1400" b="0" i="0" smtClean="0">
                                <a:latin typeface="Cambria Math" panose="02040503050406030204" pitchFamily="18" charset="0"/>
                              </a:rPr>
                              <m:t>3</m:t>
                            </m:r>
                            <m:r>
                              <a:rPr lang="en-US" sz="1400">
                                <a:latin typeface="Cambria Math" panose="02040503050406030204" pitchFamily="18" charset="0"/>
                              </a:rPr>
                              <m:t>)</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61" name="TextBox 60">
                  <a:extLst>
                    <a:ext uri="{FF2B5EF4-FFF2-40B4-BE49-F238E27FC236}">
                      <a16:creationId xmlns:a16="http://schemas.microsoft.com/office/drawing/2014/main" id="{AB1F26B8-FC99-7B44-AA8A-D7CB8CCBB3F4}"/>
                    </a:ext>
                  </a:extLst>
                </p:cNvPr>
                <p:cNvSpPr txBox="1">
                  <a:spLocks noRot="1" noChangeAspect="1" noMove="1" noResize="1" noEditPoints="1" noAdjustHandles="1" noChangeArrowheads="1" noChangeShapeType="1" noTextEdit="1"/>
                </p:cNvSpPr>
                <p:nvPr/>
              </p:nvSpPr>
              <p:spPr>
                <a:xfrm>
                  <a:off x="8979439" y="4902879"/>
                  <a:ext cx="331245" cy="224357"/>
                </a:xfrm>
                <a:prstGeom prst="rect">
                  <a:avLst/>
                </a:prstGeom>
                <a:blipFill>
                  <a:blip r:embed="rId6"/>
                  <a:stretch>
                    <a:fillRect l="-9259" t="-5405" r="-11111"/>
                  </a:stretch>
                </a:blipFill>
              </p:spPr>
              <p:txBody>
                <a:bodyPr/>
                <a:lstStyle/>
                <a:p>
                  <a:r>
                    <a:rPr lang="en-US">
                      <a:noFill/>
                    </a:rPr>
                    <a:t> </a:t>
                  </a:r>
                </a:p>
              </p:txBody>
            </p:sp>
          </mc:Fallback>
        </mc:AlternateContent>
      </p:grpSp>
      <p:cxnSp>
        <p:nvCxnSpPr>
          <p:cNvPr id="65" name="Straight Arrow Connector 64">
            <a:extLst>
              <a:ext uri="{FF2B5EF4-FFF2-40B4-BE49-F238E27FC236}">
                <a16:creationId xmlns:a16="http://schemas.microsoft.com/office/drawing/2014/main" id="{D181A687-CF58-A14B-B8AF-2C50A6E2EC3A}"/>
              </a:ext>
            </a:extLst>
          </p:cNvPr>
          <p:cNvCxnSpPr>
            <a:cxnSpLocks/>
          </p:cNvCxnSpPr>
          <p:nvPr/>
        </p:nvCxnSpPr>
        <p:spPr>
          <a:xfrm flipV="1">
            <a:off x="10041182" y="4360064"/>
            <a:ext cx="175594" cy="49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A3053C1A-3C96-1B48-BC77-B6DA39F0524B}"/>
              </a:ext>
            </a:extLst>
          </p:cNvPr>
          <p:cNvSpPr txBox="1"/>
          <p:nvPr/>
        </p:nvSpPr>
        <p:spPr>
          <a:xfrm>
            <a:off x="8514651" y="2143793"/>
            <a:ext cx="691215" cy="369332"/>
          </a:xfrm>
          <a:prstGeom prst="rect">
            <a:avLst/>
          </a:prstGeom>
          <a:noFill/>
        </p:spPr>
        <p:txBody>
          <a:bodyPr wrap="none" rtlCol="0">
            <a:spAutoFit/>
          </a:bodyPr>
          <a:lstStyle/>
          <a:p>
            <a:r>
              <a:rPr lang="en-US" b="1">
                <a:latin typeface="Consolas" panose="020B0609020204030204" pitchFamily="49" charset="0"/>
                <a:cs typeface="Consolas" panose="020B0609020204030204" pitchFamily="49" charset="0"/>
              </a:rPr>
              <a:t>STOP</a:t>
            </a:r>
          </a:p>
        </p:txBody>
      </p:sp>
      <p:sp>
        <p:nvSpPr>
          <p:cNvPr id="72" name="Title 1">
            <a:extLst>
              <a:ext uri="{FF2B5EF4-FFF2-40B4-BE49-F238E27FC236}">
                <a16:creationId xmlns:a16="http://schemas.microsoft.com/office/drawing/2014/main" id="{5858386B-0600-2141-BEC7-07126C3356EA}"/>
              </a:ext>
            </a:extLst>
          </p:cNvPr>
          <p:cNvSpPr>
            <a:spLocks noGrp="1"/>
          </p:cNvSpPr>
          <p:nvPr>
            <p:ph type="title"/>
          </p:nvPr>
        </p:nvSpPr>
        <p:spPr>
          <a:xfrm>
            <a:off x="592810" y="613458"/>
            <a:ext cx="4221632" cy="726784"/>
          </a:xfrm>
        </p:spPr>
        <p:txBody>
          <a:bodyPr>
            <a:normAutofit/>
          </a:bodyPr>
          <a:lstStyle/>
          <a:p>
            <a:r>
              <a:rPr lang="en-US" sz="3600"/>
              <a:t>Model</a:t>
            </a:r>
          </a:p>
        </p:txBody>
      </p:sp>
      <mc:AlternateContent xmlns:mc="http://schemas.openxmlformats.org/markup-compatibility/2006" xmlns:a14="http://schemas.microsoft.com/office/drawing/2010/main">
        <mc:Choice Requires="a14">
          <p:sp>
            <p:nvSpPr>
              <p:cNvPr id="73" name="Text Placeholder 5">
                <a:extLst>
                  <a:ext uri="{FF2B5EF4-FFF2-40B4-BE49-F238E27FC236}">
                    <a16:creationId xmlns:a16="http://schemas.microsoft.com/office/drawing/2014/main" id="{86891A54-7335-9440-9BC2-843BE8D42036}"/>
                  </a:ext>
                </a:extLst>
              </p:cNvPr>
              <p:cNvSpPr>
                <a:spLocks noGrp="1"/>
              </p:cNvSpPr>
              <p:nvPr>
                <p:ph type="body" sz="half" idx="2"/>
              </p:nvPr>
            </p:nvSpPr>
            <p:spPr>
              <a:xfrm>
                <a:off x="598209" y="1418739"/>
                <a:ext cx="4461949" cy="5302735"/>
              </a:xfrm>
            </p:spPr>
            <p:txBody>
              <a:bodyPr>
                <a:normAutofit/>
              </a:bodyPr>
              <a:lstStyle/>
              <a:p>
                <a:pPr>
                  <a:lnSpc>
                    <a:spcPct val="100000"/>
                  </a:lnSpc>
                </a:pPr>
                <a:r>
                  <a:rPr lang="en-US" sz="2400"/>
                  <a:t>Encoder-decoder network</a:t>
                </a:r>
                <a:br>
                  <a:rPr lang="en-US" sz="2400"/>
                </a:br>
                <a:r>
                  <a:rPr lang="en-US" sz="2400"/>
                  <a:t>with GRU backbone</a:t>
                </a:r>
              </a:p>
              <a:p>
                <a:pPr>
                  <a:lnSpc>
                    <a:spcPct val="100000"/>
                  </a:lnSpc>
                </a:pPr>
                <a:endParaRPr lang="en-US" sz="2400"/>
              </a:p>
              <a:p>
                <a:pPr>
                  <a:lnSpc>
                    <a:spcPct val="100000"/>
                  </a:lnSpc>
                </a:pPr>
                <a:r>
                  <a:rPr lang="en-US" sz="2400"/>
                  <a:t>Inputs:</a:t>
                </a:r>
              </a:p>
              <a:p>
                <a:pPr marL="234950">
                  <a:lnSpc>
                    <a:spcPct val="100000"/>
                  </a:lnSpc>
                </a:pPr>
                <a:r>
                  <a:rPr lang="en-US" sz="2000"/>
                  <a:t>Game history up to </a:t>
                </a:r>
                <a14:m>
                  <m:oMath xmlns:m="http://schemas.openxmlformats.org/officeDocument/2006/math">
                    <m:r>
                      <a:rPr lang="en-US" sz="2000" b="0" i="1" smtClean="0">
                        <a:latin typeface="Cambria Math" panose="02040503050406030204" pitchFamily="18" charset="0"/>
                      </a:rPr>
                      <m:t>𝑡</m:t>
                    </m:r>
                    <m:r>
                      <a:rPr lang="en-US" sz="2000" b="0" i="1" smtClean="0">
                        <a:latin typeface="Cambria Math" panose="02040503050406030204" pitchFamily="18" charset="0"/>
                      </a:rPr>
                      <m:t>=0</m:t>
                    </m:r>
                  </m:oMath>
                </a14:m>
                <a:endParaRPr lang="en-US" sz="2000"/>
              </a:p>
              <a:p>
                <a:pPr marL="234950">
                  <a:lnSpc>
                    <a:spcPct val="100000"/>
                  </a:lnSpc>
                </a:pPr>
                <a:r>
                  <a:rPr lang="en-US" sz="2000"/>
                  <a:t>World state grid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𝑊</m:t>
                        </m:r>
                      </m:e>
                      <m:sup>
                        <m:r>
                          <a:rPr lang="en-US" sz="2000" b="0" i="1" smtClean="0">
                            <a:latin typeface="Cambria Math" panose="02040503050406030204" pitchFamily="18" charset="0"/>
                          </a:rPr>
                          <m:t>(0)</m:t>
                        </m:r>
                      </m:sup>
                    </m:sSup>
                  </m:oMath>
                </a14:m>
                <a:endParaRPr lang="en-US" sz="2000"/>
              </a:p>
              <a:p>
                <a:pPr marL="234950">
                  <a:lnSpc>
                    <a:spcPct val="100000"/>
                  </a:lnSpc>
                </a:pPr>
                <a:endParaRPr lang="en-US" sz="2000" b="1"/>
              </a:p>
              <a:p>
                <a:pPr>
                  <a:lnSpc>
                    <a:spcPct val="100000"/>
                  </a:lnSpc>
                </a:pPr>
                <a:r>
                  <a:rPr lang="en-US" sz="2400"/>
                  <a:t>Predicts:</a:t>
                </a:r>
              </a:p>
              <a:p>
                <a:pPr marL="234950">
                  <a:lnSpc>
                    <a:spcPct val="100000"/>
                  </a:lnSpc>
                </a:pPr>
                <a:r>
                  <a:rPr lang="en-US" sz="2000"/>
                  <a:t>Sequence of </a:t>
                </a:r>
                <a:r>
                  <a:rPr lang="en-US" sz="2000" b="1"/>
                  <a:t>B </a:t>
                </a:r>
                <a:r>
                  <a:rPr lang="en-US" sz="2000"/>
                  <a:t>actions </a:t>
                </a:r>
                <a14:m>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0</m:t>
                        </m:r>
                        <m:r>
                          <a:rPr lang="en-US" sz="2000" b="1" i="1" smtClean="0">
                            <a:latin typeface="Cambria Math" panose="02040503050406030204" pitchFamily="18" charset="0"/>
                          </a:rPr>
                          <m:t>)</m:t>
                        </m:r>
                      </m:sup>
                    </m:sSup>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+1</m:t>
                        </m:r>
                        <m:r>
                          <a:rPr lang="en-US" sz="2000" b="1" i="1" smtClean="0">
                            <a:latin typeface="Cambria Math" panose="02040503050406030204" pitchFamily="18" charset="0"/>
                          </a:rPr>
                          <m:t>)</m:t>
                        </m:r>
                      </m:sup>
                    </m:sSup>
                  </m:oMath>
                </a14:m>
                <a:r>
                  <a:rPr lang="en-US" sz="1800" b="1"/>
                  <a:t> </a:t>
                </a:r>
                <a:r>
                  <a:rPr lang="en-US" sz="2000"/>
                  <a:t>with </a:t>
                </a:r>
                <a14:m>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0</m:t>
                        </m:r>
                        <m:r>
                          <a:rPr lang="en-US" sz="2000" b="1" i="1" smtClean="0">
                            <a:latin typeface="Cambria Math" panose="02040503050406030204" pitchFamily="18" charset="0"/>
                          </a:rPr>
                          <m:t>)</m:t>
                        </m:r>
                      </m:sup>
                    </m:sSup>
                  </m:oMath>
                </a14:m>
                <a:r>
                  <a:rPr lang="en-US" sz="2000"/>
                  <a:t> = </a:t>
                </a:r>
                <a:r>
                  <a:rPr lang="en-US" sz="2000">
                    <a:latin typeface="Consolas" panose="020B0609020204030204" pitchFamily="49" charset="0"/>
                    <a:cs typeface="Consolas" panose="020B0609020204030204" pitchFamily="49" charset="0"/>
                  </a:rPr>
                  <a:t>START </a:t>
                </a:r>
              </a:p>
              <a:p>
                <a:pPr marL="234950">
                  <a:lnSpc>
                    <a:spcPct val="100000"/>
                  </a:lnSpc>
                </a:pPr>
                <a:r>
                  <a:rPr lang="en-US" sz="2000"/>
                  <a:t>and </a:t>
                </a:r>
                <a14:m>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𝐚</m:t>
                        </m:r>
                      </m:e>
                      <m:sup>
                        <m:r>
                          <a:rPr lang="en-US" sz="2000" b="1"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+1</m:t>
                        </m:r>
                        <m:r>
                          <a:rPr lang="en-US" sz="2000" b="1" i="1" smtClean="0">
                            <a:latin typeface="Cambria Math" panose="02040503050406030204" pitchFamily="18" charset="0"/>
                          </a:rPr>
                          <m:t>)</m:t>
                        </m:r>
                      </m:sup>
                    </m:sSup>
                  </m:oMath>
                </a14:m>
                <a:r>
                  <a:rPr lang="en-US" sz="2000"/>
                  <a:t> = </a:t>
                </a:r>
                <a:r>
                  <a:rPr lang="en-US" sz="2000">
                    <a:latin typeface="Consolas" panose="020B0609020204030204" pitchFamily="49" charset="0"/>
                    <a:cs typeface="Consolas" panose="020B0609020204030204" pitchFamily="49" charset="0"/>
                  </a:rPr>
                  <a:t>STOP</a:t>
                </a:r>
                <a:endParaRPr lang="en-US" sz="2000" b="1"/>
              </a:p>
              <a:p>
                <a:pPr marL="234950">
                  <a:lnSpc>
                    <a:spcPct val="100000"/>
                  </a:lnSpc>
                </a:pPr>
                <a:endParaRPr lang="en-US" sz="1800" b="1"/>
              </a:p>
            </p:txBody>
          </p:sp>
        </mc:Choice>
        <mc:Fallback xmlns="">
          <p:sp>
            <p:nvSpPr>
              <p:cNvPr id="73" name="Text Placeholder 5">
                <a:extLst>
                  <a:ext uri="{FF2B5EF4-FFF2-40B4-BE49-F238E27FC236}">
                    <a16:creationId xmlns:a16="http://schemas.microsoft.com/office/drawing/2014/main" id="{86891A54-7335-9440-9BC2-843BE8D42036}"/>
                  </a:ext>
                </a:extLst>
              </p:cNvPr>
              <p:cNvSpPr>
                <a:spLocks noGrp="1" noRot="1" noChangeAspect="1" noMove="1" noResize="1" noEditPoints="1" noAdjustHandles="1" noChangeArrowheads="1" noChangeShapeType="1" noTextEdit="1"/>
              </p:cNvSpPr>
              <p:nvPr>
                <p:ph type="body" sz="half" idx="2"/>
              </p:nvPr>
            </p:nvSpPr>
            <p:spPr>
              <a:xfrm>
                <a:off x="598209" y="1418739"/>
                <a:ext cx="4461949" cy="5302735"/>
              </a:xfrm>
              <a:blipFill>
                <a:blip r:embed="rId7"/>
                <a:stretch>
                  <a:fillRect l="-2049" t="-920"/>
                </a:stretch>
              </a:blipFill>
            </p:spPr>
            <p:txBody>
              <a:bodyPr/>
              <a:lstStyle/>
              <a:p>
                <a:r>
                  <a:rPr lang="en-US">
                    <a:noFill/>
                  </a:rPr>
                  <a:t> </a:t>
                </a:r>
              </a:p>
            </p:txBody>
          </p:sp>
        </mc:Fallback>
      </mc:AlternateContent>
    </p:spTree>
    <p:extLst>
      <p:ext uri="{BB962C8B-B14F-4D97-AF65-F5344CB8AC3E}">
        <p14:creationId xmlns:p14="http://schemas.microsoft.com/office/powerpoint/2010/main" val="2130986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B9C6F2-DFC7-9946-94F6-E5C260999FE5}"/>
              </a:ext>
            </a:extLst>
          </p:cNvPr>
          <p:cNvSpPr>
            <a:spLocks noGrp="1"/>
          </p:cNvSpPr>
          <p:nvPr>
            <p:ph type="sldNum" sz="quarter" idx="12"/>
          </p:nvPr>
        </p:nvSpPr>
        <p:spPr/>
        <p:txBody>
          <a:bodyPr/>
          <a:lstStyle/>
          <a:p>
            <a:fld id="{B2DC25EE-239B-4C5F-AAD1-255A7D5F1EE2}" type="slidenum">
              <a:rPr lang="en-US" smtClean="0"/>
              <a:t>29</a:t>
            </a:fld>
            <a:endParaRPr lang="en-US"/>
          </a:p>
        </p:txBody>
      </p:sp>
      <p:sp>
        <p:nvSpPr>
          <p:cNvPr id="12" name="Rectangle: Rounded Corners 167">
            <a:extLst>
              <a:ext uri="{FF2B5EF4-FFF2-40B4-BE49-F238E27FC236}">
                <a16:creationId xmlns:a16="http://schemas.microsoft.com/office/drawing/2014/main" id="{3CB38364-C8B1-8749-B536-05BBEFFE2E3D}"/>
              </a:ext>
            </a:extLst>
          </p:cNvPr>
          <p:cNvSpPr/>
          <p:nvPr/>
        </p:nvSpPr>
        <p:spPr>
          <a:xfrm>
            <a:off x="7341737" y="361615"/>
            <a:ext cx="3479732" cy="6127801"/>
          </a:xfrm>
          <a:prstGeom prst="roundRect">
            <a:avLst>
              <a:gd name="adj" fmla="val 3442"/>
            </a:avLst>
          </a:prstGeom>
          <a:solidFill>
            <a:srgbClr val="FEF2CC"/>
          </a:solid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Action Sequence Decoder</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0BD04B7C-4C1F-594A-B4F1-B129942DF791}"/>
              </a:ext>
            </a:extLst>
          </p:cNvPr>
          <p:cNvGrpSpPr/>
          <p:nvPr/>
        </p:nvGrpSpPr>
        <p:grpSpPr>
          <a:xfrm>
            <a:off x="8948444" y="749994"/>
            <a:ext cx="1616784" cy="696140"/>
            <a:chOff x="7175358" y="731282"/>
            <a:chExt cx="1616784" cy="696140"/>
          </a:xfrm>
        </p:grpSpPr>
        <p:cxnSp>
          <p:nvCxnSpPr>
            <p:cNvPr id="16" name="Straight Arrow Connector 15">
              <a:extLst>
                <a:ext uri="{FF2B5EF4-FFF2-40B4-BE49-F238E27FC236}">
                  <a16:creationId xmlns:a16="http://schemas.microsoft.com/office/drawing/2014/main" id="{34BE7A95-A2FB-AF4F-8FF3-7B3C6D5AB2F5}"/>
                </a:ext>
              </a:extLst>
            </p:cNvPr>
            <p:cNvCxnSpPr>
              <a:cxnSpLocks/>
            </p:cNvCxnSpPr>
            <p:nvPr/>
          </p:nvCxnSpPr>
          <p:spPr>
            <a:xfrm>
              <a:off x="7175358" y="1092786"/>
              <a:ext cx="181624" cy="0"/>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21A156A-480C-4E44-A6F3-532A4F1151C5}"/>
                    </a:ext>
                  </a:extLst>
                </p:cNvPr>
                <p:cNvSpPr txBox="1"/>
                <p:nvPr/>
              </p:nvSpPr>
              <p:spPr>
                <a:xfrm>
                  <a:off x="7356979" y="923205"/>
                  <a:ext cx="444307" cy="291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b="1">
                                <a:latin typeface="Cambria Math" panose="02040503050406030204" pitchFamily="18" charset="0"/>
                              </a:rPr>
                              <m:t>𝐚</m:t>
                            </m:r>
                          </m:e>
                          <m:sup>
                            <m:r>
                              <a:rPr lang="en-US" sz="1600">
                                <a:latin typeface="Cambria Math" panose="02040503050406030204" pitchFamily="18" charset="0"/>
                              </a:rPr>
                              <m:t>(1)</m:t>
                            </m:r>
                          </m:sup>
                        </m:sSup>
                      </m:oMath>
                    </m:oMathPara>
                  </a14:m>
                  <a:endParaRPr lang="en-US" sz="1600" b="1">
                    <a:latin typeface="Calibri" panose="020F0502020204030204" pitchFamily="34" charset="0"/>
                    <a:cs typeface="Calibri" panose="020F0502020204030204" pitchFamily="34" charset="0"/>
                  </a:endParaRPr>
                </a:p>
              </p:txBody>
            </p:sp>
          </mc:Choice>
          <mc:Fallback xmlns="">
            <p:sp>
              <p:nvSpPr>
                <p:cNvPr id="17" name="TextBox 16">
                  <a:extLst>
                    <a:ext uri="{FF2B5EF4-FFF2-40B4-BE49-F238E27FC236}">
                      <a16:creationId xmlns:a16="http://schemas.microsoft.com/office/drawing/2014/main" id="{E21A156A-480C-4E44-A6F3-532A4F1151C5}"/>
                    </a:ext>
                  </a:extLst>
                </p:cNvPr>
                <p:cNvSpPr txBox="1">
                  <a:spLocks noRot="1" noChangeAspect="1" noMove="1" noResize="1" noEditPoints="1" noAdjustHandles="1" noChangeArrowheads="1" noChangeShapeType="1" noTextEdit="1"/>
                </p:cNvSpPr>
                <p:nvPr/>
              </p:nvSpPr>
              <p:spPr>
                <a:xfrm>
                  <a:off x="7356979" y="923205"/>
                  <a:ext cx="444307" cy="291177"/>
                </a:xfrm>
                <a:prstGeom prst="rect">
                  <a:avLst/>
                </a:prstGeom>
                <a:blipFill>
                  <a:blip r:embed="rId3"/>
                  <a:stretch>
                    <a:fillRect t="-4255"/>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C80E225-4CEB-EE4E-A08A-66472B2C14B0}"/>
                </a:ext>
              </a:extLst>
            </p:cNvPr>
            <p:cNvCxnSpPr>
              <a:cxnSpLocks/>
            </p:cNvCxnSpPr>
            <p:nvPr/>
          </p:nvCxnSpPr>
          <p:spPr>
            <a:xfrm>
              <a:off x="7777619" y="1093848"/>
              <a:ext cx="181624" cy="0"/>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sp>
          <p:nvSpPr>
            <p:cNvPr id="19" name="Cube 18">
              <a:extLst>
                <a:ext uri="{FF2B5EF4-FFF2-40B4-BE49-F238E27FC236}">
                  <a16:creationId xmlns:a16="http://schemas.microsoft.com/office/drawing/2014/main" id="{0AF91179-326C-194E-87FC-BD70EBD13BF3}"/>
                </a:ext>
              </a:extLst>
            </p:cNvPr>
            <p:cNvSpPr/>
            <p:nvPr/>
          </p:nvSpPr>
          <p:spPr>
            <a:xfrm>
              <a:off x="8039214" y="731282"/>
              <a:ext cx="752928" cy="696140"/>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42FA928-B658-2442-BA6F-CF42BFC09907}"/>
                    </a:ext>
                  </a:extLst>
                </p:cNvPr>
                <p:cNvSpPr txBox="1"/>
                <p:nvPr/>
              </p:nvSpPr>
              <p:spPr>
                <a:xfrm>
                  <a:off x="8056368" y="1030353"/>
                  <a:ext cx="549592" cy="291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b="1" i="1">
                                <a:latin typeface="Cambria Math" panose="02040503050406030204" pitchFamily="18" charset="0"/>
                              </a:rPr>
                              <m:t>𝑾</m:t>
                            </m:r>
                          </m:e>
                          <m:sup>
                            <m:r>
                              <a:rPr lang="en-US" sz="1600">
                                <a:latin typeface="Cambria Math" panose="02040503050406030204" pitchFamily="18" charset="0"/>
                              </a:rPr>
                              <m:t>(1)</m:t>
                            </m:r>
                          </m:sup>
                        </m:sSup>
                      </m:oMath>
                    </m:oMathPara>
                  </a14:m>
                  <a:endParaRPr lang="en-US" sz="1600" b="1">
                    <a:latin typeface="Calibri" panose="020F0502020204030204" pitchFamily="34" charset="0"/>
                    <a:cs typeface="Calibri" panose="020F0502020204030204" pitchFamily="34" charset="0"/>
                  </a:endParaRPr>
                </a:p>
              </p:txBody>
            </p:sp>
          </mc:Choice>
          <mc:Fallback xmlns="">
            <p:sp>
              <p:nvSpPr>
                <p:cNvPr id="20" name="TextBox 19">
                  <a:extLst>
                    <a:ext uri="{FF2B5EF4-FFF2-40B4-BE49-F238E27FC236}">
                      <a16:creationId xmlns:a16="http://schemas.microsoft.com/office/drawing/2014/main" id="{242FA928-B658-2442-BA6F-CF42BFC09907}"/>
                    </a:ext>
                  </a:extLst>
                </p:cNvPr>
                <p:cNvSpPr txBox="1">
                  <a:spLocks noRot="1" noChangeAspect="1" noMove="1" noResize="1" noEditPoints="1" noAdjustHandles="1" noChangeArrowheads="1" noChangeShapeType="1" noTextEdit="1"/>
                </p:cNvSpPr>
                <p:nvPr/>
              </p:nvSpPr>
              <p:spPr>
                <a:xfrm>
                  <a:off x="8056368" y="1030353"/>
                  <a:ext cx="549592" cy="291177"/>
                </a:xfrm>
                <a:prstGeom prst="rect">
                  <a:avLst/>
                </a:prstGeom>
                <a:blipFill>
                  <a:blip r:embed="rId4"/>
                  <a:stretch>
                    <a:fillRect t="-4167"/>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046208B0-9388-544C-BC9A-A1EAB42C60F6}"/>
              </a:ext>
            </a:extLst>
          </p:cNvPr>
          <p:cNvGrpSpPr/>
          <p:nvPr/>
        </p:nvGrpSpPr>
        <p:grpSpPr>
          <a:xfrm>
            <a:off x="7450307" y="1806303"/>
            <a:ext cx="1868727" cy="2929304"/>
            <a:chOff x="5677221" y="1787591"/>
            <a:chExt cx="1868727" cy="2929304"/>
          </a:xfrm>
        </p:grpSpPr>
        <p:sp>
          <p:nvSpPr>
            <p:cNvPr id="22" name="Rounded Rectangle 155">
              <a:extLst>
                <a:ext uri="{FF2B5EF4-FFF2-40B4-BE49-F238E27FC236}">
                  <a16:creationId xmlns:a16="http://schemas.microsoft.com/office/drawing/2014/main" id="{5283F7F5-492C-614F-9F10-5B5544A41DA4}"/>
                </a:ext>
              </a:extLst>
            </p:cNvPr>
            <p:cNvSpPr/>
            <p:nvPr/>
          </p:nvSpPr>
          <p:spPr>
            <a:xfrm>
              <a:off x="5677221" y="1787591"/>
              <a:ext cx="1868727" cy="2929304"/>
            </a:xfrm>
            <a:prstGeom prst="roundRect">
              <a:avLst>
                <a:gd name="adj" fmla="val 9122"/>
              </a:avLst>
            </a:prstGeom>
            <a:solidFill>
              <a:schemeClr val="accent6">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050" b="1">
                  <a:solidFill>
                    <a:schemeClr val="tx1"/>
                  </a:solidFill>
                  <a:latin typeface="Calibri" panose="020F0502020204030204" pitchFamily="34" charset="0"/>
                  <a:cs typeface="Calibri" panose="020F0502020204030204" pitchFamily="34" charset="0"/>
                </a:rPr>
                <a:t>Action </a:t>
              </a:r>
              <a:br>
                <a:rPr lang="en-US" sz="1050" b="1">
                  <a:solidFill>
                    <a:schemeClr val="tx1"/>
                  </a:solidFill>
                  <a:latin typeface="Calibri" panose="020F0502020204030204" pitchFamily="34" charset="0"/>
                  <a:cs typeface="Calibri" panose="020F0502020204030204" pitchFamily="34" charset="0"/>
                </a:rPr>
              </a:br>
              <a:r>
                <a:rPr lang="en-US" sz="1050" b="1">
                  <a:solidFill>
                    <a:schemeClr val="tx1"/>
                  </a:solidFill>
                  <a:latin typeface="Calibri" panose="020F0502020204030204" pitchFamily="34" charset="0"/>
                  <a:cs typeface="Calibri" panose="020F0502020204030204" pitchFamily="34" charset="0"/>
                </a:rPr>
                <a:t>Predictor</a:t>
              </a:r>
            </a:p>
          </p:txBody>
        </p:sp>
        <p:sp>
          <p:nvSpPr>
            <p:cNvPr id="23" name="Rectangle 22">
              <a:extLst>
                <a:ext uri="{FF2B5EF4-FFF2-40B4-BE49-F238E27FC236}">
                  <a16:creationId xmlns:a16="http://schemas.microsoft.com/office/drawing/2014/main" id="{1361C9A4-525A-FA46-810D-7EF014A01B2F}"/>
                </a:ext>
              </a:extLst>
            </p:cNvPr>
            <p:cNvSpPr/>
            <p:nvPr/>
          </p:nvSpPr>
          <p:spPr>
            <a:xfrm>
              <a:off x="6100358" y="2334089"/>
              <a:ext cx="1326175" cy="803032"/>
            </a:xfrm>
            <a:prstGeom prst="rect">
              <a:avLst/>
            </a:prstGeom>
            <a:solidFill>
              <a:schemeClr val="accent6">
                <a:lumMod val="60000"/>
                <a:lumOff val="40000"/>
              </a:schemeClr>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3BF1386C-E85C-C848-97B6-4FD9E9C070E5}"/>
                </a:ext>
              </a:extLst>
            </p:cNvPr>
            <p:cNvSpPr/>
            <p:nvPr/>
          </p:nvSpPr>
          <p:spPr>
            <a:xfrm>
              <a:off x="6095997" y="3471693"/>
              <a:ext cx="1326175" cy="803032"/>
            </a:xfrm>
            <a:prstGeom prst="rect">
              <a:avLst/>
            </a:prstGeom>
            <a:solidFill>
              <a:schemeClr val="accent6">
                <a:lumMod val="60000"/>
                <a:lumOff val="40000"/>
              </a:schemeClr>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4EDA8215-3D03-F842-A662-00E52840E085}"/>
                </a:ext>
              </a:extLst>
            </p:cNvPr>
            <p:cNvSpPr>
              <a:spLocks noChangeAspect="1"/>
            </p:cNvSpPr>
            <p:nvPr/>
          </p:nvSpPr>
          <p:spPr>
            <a:xfrm>
              <a:off x="6620271" y="4388445"/>
              <a:ext cx="304005" cy="295532"/>
            </a:xfrm>
            <a:prstGeom prst="ellipse">
              <a:avLst/>
            </a:prstGeom>
            <a:solidFill>
              <a:schemeClr val="bg1"/>
            </a:solidFill>
            <a:ln w="12700">
              <a:solidFill>
                <a:schemeClr val="tx1"/>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173736" tIns="73152" rIns="164592" bIns="81195" numCol="1" spcCol="0" rtlCol="0" fromWordArt="0" anchor="ctr" anchorCtr="0" forceAA="0" compatLnSpc="1">
              <a:prstTxWarp prst="textNoShape">
                <a:avLst/>
              </a:prstTxWarp>
              <a:noAutofit/>
            </a:bodyPr>
            <a:lstStyle/>
            <a:p>
              <a:pPr algn="ctr"/>
              <a:r>
                <a:rPr lang="en-US" sz="2000">
                  <a:latin typeface="Calibri" panose="020F0502020204030204" pitchFamily="34" charset="0"/>
                  <a:cs typeface="Calibri" panose="020F0502020204030204" pitchFamily="34" charset="0"/>
                </a:rPr>
                <a:t>+</a:t>
              </a:r>
            </a:p>
          </p:txBody>
        </p:sp>
        <p:sp>
          <p:nvSpPr>
            <p:cNvPr id="26" name="TextBox 25">
              <a:extLst>
                <a:ext uri="{FF2B5EF4-FFF2-40B4-BE49-F238E27FC236}">
                  <a16:creationId xmlns:a16="http://schemas.microsoft.com/office/drawing/2014/main" id="{3792B7D4-491D-7248-9747-077887D46980}"/>
                </a:ext>
              </a:extLst>
            </p:cNvPr>
            <p:cNvSpPr txBox="1"/>
            <p:nvPr/>
          </p:nvSpPr>
          <p:spPr>
            <a:xfrm>
              <a:off x="6572260" y="3195165"/>
              <a:ext cx="433176" cy="224935"/>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505330AD-D044-504B-B1BC-10C628786EAE}"/>
                    </a:ext>
                  </a:extLst>
                </p:cNvPr>
                <p:cNvSpPr/>
                <p:nvPr/>
              </p:nvSpPr>
              <p:spPr>
                <a:xfrm>
                  <a:off x="6180233" y="1903781"/>
                  <a:ext cx="1175464" cy="2733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27" name="Rectangle 26">
                  <a:extLst>
                    <a:ext uri="{FF2B5EF4-FFF2-40B4-BE49-F238E27FC236}">
                      <a16:creationId xmlns:a16="http://schemas.microsoft.com/office/drawing/2014/main" id="{505330AD-D044-504B-B1BC-10C628786EAE}"/>
                    </a:ext>
                  </a:extLst>
                </p:cNvPr>
                <p:cNvSpPr>
                  <a:spLocks noRot="1" noChangeAspect="1" noMove="1" noResize="1" noEditPoints="1" noAdjustHandles="1" noChangeArrowheads="1" noChangeShapeType="1" noTextEdit="1"/>
                </p:cNvSpPr>
                <p:nvPr/>
              </p:nvSpPr>
              <p:spPr>
                <a:xfrm>
                  <a:off x="6180233" y="1903781"/>
                  <a:ext cx="1175464" cy="273390"/>
                </a:xfrm>
                <a:prstGeom prst="rect">
                  <a:avLst/>
                </a:prstGeom>
                <a:blipFill>
                  <a:blip r:embed="rId5"/>
                  <a:stretch>
                    <a:fillRect b="-14894"/>
                  </a:stretch>
                </a:blipFill>
                <a:ln>
                  <a:solidFill>
                    <a:schemeClr val="tx1"/>
                  </a:solidFill>
                </a:ln>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46D5FBAB-A5C9-2746-AD4B-A76FE80B2FAD}"/>
                </a:ext>
              </a:extLst>
            </p:cNvPr>
            <p:cNvCxnSpPr>
              <a:cxnSpLocks/>
              <a:stCxn id="25" idx="0"/>
              <a:endCxn id="38" idx="2"/>
            </p:cNvCxnSpPr>
            <p:nvPr/>
          </p:nvCxnSpPr>
          <p:spPr>
            <a:xfrm flipV="1">
              <a:off x="6772274" y="4215441"/>
              <a:ext cx="0" cy="1730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29" name="Group 28">
              <a:extLst>
                <a:ext uri="{FF2B5EF4-FFF2-40B4-BE49-F238E27FC236}">
                  <a16:creationId xmlns:a16="http://schemas.microsoft.com/office/drawing/2014/main" id="{254EB8B7-3DBC-384A-A829-219EEB61527E}"/>
                </a:ext>
              </a:extLst>
            </p:cNvPr>
            <p:cNvGrpSpPr/>
            <p:nvPr/>
          </p:nvGrpSpPr>
          <p:grpSpPr>
            <a:xfrm>
              <a:off x="6180232" y="2177171"/>
              <a:ext cx="1175464" cy="896260"/>
              <a:chOff x="4613554" y="3589981"/>
              <a:chExt cx="1002217" cy="789460"/>
            </a:xfrm>
          </p:grpSpPr>
          <p:sp>
            <p:nvSpPr>
              <p:cNvPr id="39" name="Rectangle 38">
                <a:extLst>
                  <a:ext uri="{FF2B5EF4-FFF2-40B4-BE49-F238E27FC236}">
                    <a16:creationId xmlns:a16="http://schemas.microsoft.com/office/drawing/2014/main" id="{A44E6B27-11A4-0B4D-A84F-9AC68419D29E}"/>
                  </a:ext>
                </a:extLst>
              </p:cNvPr>
              <p:cNvSpPr/>
              <p:nvPr/>
            </p:nvSpPr>
            <p:spPr>
              <a:xfrm>
                <a:off x="4827650" y="3774802"/>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40" name="Straight Arrow Connector 39">
                <a:extLst>
                  <a:ext uri="{FF2B5EF4-FFF2-40B4-BE49-F238E27FC236}">
                    <a16:creationId xmlns:a16="http://schemas.microsoft.com/office/drawing/2014/main" id="{A908FCCD-6D55-CC4E-8330-7E036A6290DB}"/>
                  </a:ext>
                </a:extLst>
              </p:cNvPr>
              <p:cNvCxnSpPr>
                <a:cxnSpLocks/>
                <a:stCxn id="39" idx="0"/>
                <a:endCxn id="27" idx="2"/>
              </p:cNvCxnSpPr>
              <p:nvPr/>
            </p:nvCxnSpPr>
            <p:spPr>
              <a:xfrm flipV="1">
                <a:off x="5114663" y="3589981"/>
                <a:ext cx="1" cy="184821"/>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CD00C679-B9EF-0A42-8D90-7CA358A64210}"/>
                  </a:ext>
                </a:extLst>
              </p:cNvPr>
              <p:cNvCxnSpPr>
                <a:cxnSpLocks/>
              </p:cNvCxnSpPr>
              <p:nvPr/>
            </p:nvCxnSpPr>
            <p:spPr>
              <a:xfrm flipH="1" flipV="1">
                <a:off x="5114663" y="399671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EC74955E-CF6C-9144-8053-7A0514A25341}"/>
                      </a:ext>
                    </a:extLst>
                  </p:cNvPr>
                  <p:cNvSpPr/>
                  <p:nvPr/>
                </p:nvSpPr>
                <p:spPr>
                  <a:xfrm>
                    <a:off x="4613554" y="4138629"/>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42" name="Rectangle 41">
                    <a:extLst>
                      <a:ext uri="{FF2B5EF4-FFF2-40B4-BE49-F238E27FC236}">
                        <a16:creationId xmlns:a16="http://schemas.microsoft.com/office/drawing/2014/main" id="{EC74955E-CF6C-9144-8053-7A0514A25341}"/>
                      </a:ext>
                    </a:extLst>
                  </p:cNvPr>
                  <p:cNvSpPr>
                    <a:spLocks noRot="1" noChangeAspect="1" noMove="1" noResize="1" noEditPoints="1" noAdjustHandles="1" noChangeArrowheads="1" noChangeShapeType="1" noTextEdit="1"/>
                  </p:cNvSpPr>
                  <p:nvPr/>
                </p:nvSpPr>
                <p:spPr>
                  <a:xfrm>
                    <a:off x="4613554" y="4138629"/>
                    <a:ext cx="1002217" cy="240812"/>
                  </a:xfrm>
                  <a:prstGeom prst="rect">
                    <a:avLst/>
                  </a:prstGeom>
                  <a:blipFill>
                    <a:blip r:embed="rId5"/>
                    <a:stretch>
                      <a:fillRect b="-14894"/>
                    </a:stretch>
                  </a:blipFill>
                  <a:ln>
                    <a:solidFill>
                      <a:schemeClr val="tx1"/>
                    </a:solidFill>
                  </a:ln>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5E46499A-B7D1-A14D-8EE4-3811F48244D4}"/>
                </a:ext>
              </a:extLst>
            </p:cNvPr>
            <p:cNvGrpSpPr/>
            <p:nvPr/>
          </p:nvGrpSpPr>
          <p:grpSpPr>
            <a:xfrm>
              <a:off x="6184541" y="3393937"/>
              <a:ext cx="1175464" cy="821505"/>
              <a:chOff x="4613554" y="3655828"/>
              <a:chExt cx="1002217" cy="723613"/>
            </a:xfrm>
          </p:grpSpPr>
          <p:sp>
            <p:nvSpPr>
              <p:cNvPr id="35" name="Rectangle 34">
                <a:extLst>
                  <a:ext uri="{FF2B5EF4-FFF2-40B4-BE49-F238E27FC236}">
                    <a16:creationId xmlns:a16="http://schemas.microsoft.com/office/drawing/2014/main" id="{994CC507-4184-364D-8C43-2715BDEA87F6}"/>
                  </a:ext>
                </a:extLst>
              </p:cNvPr>
              <p:cNvSpPr/>
              <p:nvPr/>
            </p:nvSpPr>
            <p:spPr>
              <a:xfrm>
                <a:off x="4827650" y="3774802"/>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4A7F4A8F-739B-7048-910D-A4C160648739}"/>
                  </a:ext>
                </a:extLst>
              </p:cNvPr>
              <p:cNvCxnSpPr>
                <a:cxnSpLocks/>
                <a:stCxn id="35" idx="0"/>
              </p:cNvCxnSpPr>
              <p:nvPr/>
            </p:nvCxnSpPr>
            <p:spPr>
              <a:xfrm flipV="1">
                <a:off x="5114663" y="3655828"/>
                <a:ext cx="0" cy="118974"/>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E9F31856-121F-604C-91B6-0B2D89A68FE4}"/>
                  </a:ext>
                </a:extLst>
              </p:cNvPr>
              <p:cNvCxnSpPr>
                <a:cxnSpLocks/>
              </p:cNvCxnSpPr>
              <p:nvPr/>
            </p:nvCxnSpPr>
            <p:spPr>
              <a:xfrm flipH="1" flipV="1">
                <a:off x="5114663" y="399671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61167661-DA8D-FD49-9C7B-57CF86D2956B}"/>
                      </a:ext>
                    </a:extLst>
                  </p:cNvPr>
                  <p:cNvSpPr/>
                  <p:nvPr/>
                </p:nvSpPr>
                <p:spPr>
                  <a:xfrm>
                    <a:off x="4613554" y="4138629"/>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38" name="Rectangle 37">
                    <a:extLst>
                      <a:ext uri="{FF2B5EF4-FFF2-40B4-BE49-F238E27FC236}">
                        <a16:creationId xmlns:a16="http://schemas.microsoft.com/office/drawing/2014/main" id="{61167661-DA8D-FD49-9C7B-57CF86D2956B}"/>
                      </a:ext>
                    </a:extLst>
                  </p:cNvPr>
                  <p:cNvSpPr>
                    <a:spLocks noRot="1" noChangeAspect="1" noMove="1" noResize="1" noEditPoints="1" noAdjustHandles="1" noChangeArrowheads="1" noChangeShapeType="1" noTextEdit="1"/>
                  </p:cNvSpPr>
                  <p:nvPr/>
                </p:nvSpPr>
                <p:spPr>
                  <a:xfrm>
                    <a:off x="4613554" y="4138629"/>
                    <a:ext cx="1002217" cy="240812"/>
                  </a:xfrm>
                  <a:prstGeom prst="rect">
                    <a:avLst/>
                  </a:prstGeom>
                  <a:blipFill>
                    <a:blip r:embed="rId6"/>
                    <a:stretch>
                      <a:fillRect b="-14894"/>
                    </a:stretch>
                  </a:blipFill>
                  <a:ln>
                    <a:solidFill>
                      <a:schemeClr val="tx1"/>
                    </a:solidFill>
                  </a:ln>
                </p:spPr>
                <p:txBody>
                  <a:bodyPr/>
                  <a:lstStyle/>
                  <a:p>
                    <a:r>
                      <a:rPr lang="en-US">
                        <a:noFill/>
                      </a:rPr>
                      <a:t> </a:t>
                    </a:r>
                  </a:p>
                </p:txBody>
              </p:sp>
            </mc:Fallback>
          </mc:AlternateContent>
        </p:grpSp>
        <p:cxnSp>
          <p:nvCxnSpPr>
            <p:cNvPr id="31" name="Straight Arrow Connector 30">
              <a:extLst>
                <a:ext uri="{FF2B5EF4-FFF2-40B4-BE49-F238E27FC236}">
                  <a16:creationId xmlns:a16="http://schemas.microsoft.com/office/drawing/2014/main" id="{7A4CFAFA-4CB3-5F40-9CEA-8A1BE628E0B8}"/>
                </a:ext>
              </a:extLst>
            </p:cNvPr>
            <p:cNvCxnSpPr>
              <a:cxnSpLocks/>
              <a:endCxn id="42" idx="2"/>
            </p:cNvCxnSpPr>
            <p:nvPr/>
          </p:nvCxnSpPr>
          <p:spPr>
            <a:xfrm flipH="1" flipV="1">
              <a:off x="6767965" y="3073430"/>
              <a:ext cx="1217" cy="134735"/>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32" name="Group 31">
              <a:extLst>
                <a:ext uri="{FF2B5EF4-FFF2-40B4-BE49-F238E27FC236}">
                  <a16:creationId xmlns:a16="http://schemas.microsoft.com/office/drawing/2014/main" id="{206BAF4B-1C5E-DA4D-BE41-D3F2A6907482}"/>
                </a:ext>
              </a:extLst>
            </p:cNvPr>
            <p:cNvGrpSpPr/>
            <p:nvPr/>
          </p:nvGrpSpPr>
          <p:grpSpPr>
            <a:xfrm>
              <a:off x="5708348" y="2328233"/>
              <a:ext cx="345707" cy="1950145"/>
              <a:chOff x="3993619" y="3738781"/>
              <a:chExt cx="294755" cy="1717762"/>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FBD8EE6-A14A-6C4A-B6C5-E01A42547A1F}"/>
                      </a:ext>
                    </a:extLst>
                  </p:cNvPr>
                  <p:cNvSpPr txBox="1"/>
                  <p:nvPr/>
                </p:nvSpPr>
                <p:spPr>
                  <a:xfrm rot="16200000">
                    <a:off x="3875213" y="4525912"/>
                    <a:ext cx="421478"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𝑛</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33" name="TextBox 32">
                    <a:extLst>
                      <a:ext uri="{FF2B5EF4-FFF2-40B4-BE49-F238E27FC236}">
                        <a16:creationId xmlns:a16="http://schemas.microsoft.com/office/drawing/2014/main" id="{AFBD8EE6-A14A-6C4A-B6C5-E01A42547A1F}"/>
                      </a:ext>
                    </a:extLst>
                  </p:cNvPr>
                  <p:cNvSpPr txBox="1">
                    <a:spLocks noRot="1" noChangeAspect="1" noMove="1" noResize="1" noEditPoints="1" noAdjustHandles="1" noChangeArrowheads="1" noChangeShapeType="1" noTextEdit="1"/>
                  </p:cNvSpPr>
                  <p:nvPr/>
                </p:nvSpPr>
                <p:spPr>
                  <a:xfrm rot="16200000">
                    <a:off x="3875213" y="4525912"/>
                    <a:ext cx="421478" cy="184666"/>
                  </a:xfrm>
                  <a:prstGeom prst="rect">
                    <a:avLst/>
                  </a:prstGeom>
                  <a:blipFill>
                    <a:blip r:embed="rId7"/>
                    <a:stretch>
                      <a:fillRect/>
                    </a:stretch>
                  </a:blipFill>
                </p:spPr>
                <p:txBody>
                  <a:bodyPr/>
                  <a:lstStyle/>
                  <a:p>
                    <a:r>
                      <a:rPr lang="en-US">
                        <a:noFill/>
                      </a:rPr>
                      <a:t> </a:t>
                    </a:r>
                  </a:p>
                </p:txBody>
              </p:sp>
            </mc:Fallback>
          </mc:AlternateContent>
          <p:sp>
            <p:nvSpPr>
              <p:cNvPr id="34" name="Left Brace 33">
                <a:extLst>
                  <a:ext uri="{FF2B5EF4-FFF2-40B4-BE49-F238E27FC236}">
                    <a16:creationId xmlns:a16="http://schemas.microsoft.com/office/drawing/2014/main" id="{76C19DDB-47EC-7248-9224-11F13D8D3D69}"/>
                  </a:ext>
                </a:extLst>
              </p:cNvPr>
              <p:cNvSpPr/>
              <p:nvPr/>
            </p:nvSpPr>
            <p:spPr>
              <a:xfrm>
                <a:off x="4164177" y="3738781"/>
                <a:ext cx="124197" cy="1717762"/>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grpSp>
        <p:nvGrpSpPr>
          <p:cNvPr id="43" name="Group 42">
            <a:extLst>
              <a:ext uri="{FF2B5EF4-FFF2-40B4-BE49-F238E27FC236}">
                <a16:creationId xmlns:a16="http://schemas.microsoft.com/office/drawing/2014/main" id="{0A098F87-65FD-5D48-92C8-2AB992B05B40}"/>
              </a:ext>
            </a:extLst>
          </p:cNvPr>
          <p:cNvGrpSpPr/>
          <p:nvPr/>
        </p:nvGrpSpPr>
        <p:grpSpPr>
          <a:xfrm>
            <a:off x="9401723" y="1806479"/>
            <a:ext cx="1317487" cy="2937077"/>
            <a:chOff x="7628637" y="1787767"/>
            <a:chExt cx="1317487" cy="2937077"/>
          </a:xfrm>
        </p:grpSpPr>
        <p:sp>
          <p:nvSpPr>
            <p:cNvPr id="44" name="Rounded Rectangle 156">
              <a:extLst>
                <a:ext uri="{FF2B5EF4-FFF2-40B4-BE49-F238E27FC236}">
                  <a16:creationId xmlns:a16="http://schemas.microsoft.com/office/drawing/2014/main" id="{76E515F7-02AE-AD43-A4C7-B149B9CD66E1}"/>
                </a:ext>
              </a:extLst>
            </p:cNvPr>
            <p:cNvSpPr/>
            <p:nvPr/>
          </p:nvSpPr>
          <p:spPr>
            <a:xfrm>
              <a:off x="7628637" y="1787767"/>
              <a:ext cx="1317487" cy="2937077"/>
            </a:xfrm>
            <a:prstGeom prst="roundRect">
              <a:avLst>
                <a:gd name="adj" fmla="val 9122"/>
              </a:avLst>
            </a:prstGeom>
            <a:solidFill>
              <a:schemeClr val="accent2">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100" b="1">
                  <a:solidFill>
                    <a:schemeClr val="tx1"/>
                  </a:solidFill>
                  <a:latin typeface="Calibri" panose="020F0502020204030204" pitchFamily="34" charset="0"/>
                  <a:cs typeface="Calibri" panose="020F0502020204030204" pitchFamily="34" charset="0"/>
                </a:rPr>
                <a:t>STOP Token</a:t>
              </a:r>
              <a:br>
                <a:rPr lang="en-US" sz="1100" b="1">
                  <a:solidFill>
                    <a:schemeClr val="tx1"/>
                  </a:solidFill>
                  <a:latin typeface="Calibri" panose="020F0502020204030204" pitchFamily="34" charset="0"/>
                  <a:cs typeface="Calibri" panose="020F0502020204030204" pitchFamily="34" charset="0"/>
                </a:rPr>
              </a:br>
              <a:r>
                <a:rPr lang="en-US" sz="1100" b="1">
                  <a:solidFill>
                    <a:schemeClr val="tx1"/>
                  </a:solidFill>
                  <a:latin typeface="Calibri" panose="020F0502020204030204" pitchFamily="34" charset="0"/>
                  <a:cs typeface="Calibri" panose="020F0502020204030204" pitchFamily="34" charset="0"/>
                </a:rPr>
                <a:t>Predictor</a:t>
              </a:r>
            </a:p>
          </p:txBody>
        </p:sp>
        <p:sp>
          <p:nvSpPr>
            <p:cNvPr id="45" name="Rectangle 44">
              <a:extLst>
                <a:ext uri="{FF2B5EF4-FFF2-40B4-BE49-F238E27FC236}">
                  <a16:creationId xmlns:a16="http://schemas.microsoft.com/office/drawing/2014/main" id="{10B2C57E-FE50-8A48-8964-C5CC0992914B}"/>
                </a:ext>
              </a:extLst>
            </p:cNvPr>
            <p:cNvSpPr/>
            <p:nvPr/>
          </p:nvSpPr>
          <p:spPr>
            <a:xfrm>
              <a:off x="7728250" y="2717031"/>
              <a:ext cx="807703" cy="807488"/>
            </a:xfrm>
            <a:prstGeom prst="rect">
              <a:avLst/>
            </a:prstGeom>
            <a:solidFill>
              <a:schemeClr val="accent2">
                <a:lumMod val="60000"/>
                <a:lumOff val="40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nvGrpSpPr>
            <p:cNvPr id="46" name="Group 45">
              <a:extLst>
                <a:ext uri="{FF2B5EF4-FFF2-40B4-BE49-F238E27FC236}">
                  <a16:creationId xmlns:a16="http://schemas.microsoft.com/office/drawing/2014/main" id="{A5B13A54-D06A-C742-AF88-72B6E177F590}"/>
                </a:ext>
              </a:extLst>
            </p:cNvPr>
            <p:cNvGrpSpPr/>
            <p:nvPr/>
          </p:nvGrpSpPr>
          <p:grpSpPr>
            <a:xfrm>
              <a:off x="7730625" y="1992227"/>
              <a:ext cx="864495" cy="1964840"/>
              <a:chOff x="5870253" y="3362596"/>
              <a:chExt cx="737080" cy="1730706"/>
            </a:xfrm>
          </p:grpSpPr>
          <p:sp>
            <p:nvSpPr>
              <p:cNvPr id="50" name="Rectangle 49">
                <a:extLst>
                  <a:ext uri="{FF2B5EF4-FFF2-40B4-BE49-F238E27FC236}">
                    <a16:creationId xmlns:a16="http://schemas.microsoft.com/office/drawing/2014/main" id="{23F4B529-7FE0-2748-BDE5-4CBDACE55897}"/>
                  </a:ext>
                </a:extLst>
              </p:cNvPr>
              <p:cNvSpPr/>
              <p:nvPr/>
            </p:nvSpPr>
            <p:spPr>
              <a:xfrm>
                <a:off x="6015138" y="4419209"/>
                <a:ext cx="401162"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latin typeface="Calibri" panose="020F0502020204030204" pitchFamily="34" charset="0"/>
                    <a:cs typeface="Calibri" panose="020F0502020204030204" pitchFamily="34" charset="0"/>
                  </a:rPr>
                  <a:t>FF</a:t>
                </a:r>
              </a:p>
            </p:txBody>
          </p:sp>
          <p:sp>
            <p:nvSpPr>
              <p:cNvPr id="51" name="Rectangle 50">
                <a:extLst>
                  <a:ext uri="{FF2B5EF4-FFF2-40B4-BE49-F238E27FC236}">
                    <a16:creationId xmlns:a16="http://schemas.microsoft.com/office/drawing/2014/main" id="{4294E6A0-44F9-774F-9475-89E5E4C8B214}"/>
                  </a:ext>
                </a:extLst>
              </p:cNvPr>
              <p:cNvSpPr/>
              <p:nvPr/>
            </p:nvSpPr>
            <p:spPr>
              <a:xfrm>
                <a:off x="6016278" y="3362596"/>
                <a:ext cx="401162"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latin typeface="Calibri" panose="020F0502020204030204" pitchFamily="34" charset="0"/>
                    <a:cs typeface="Calibri" panose="020F0502020204030204" pitchFamily="34" charset="0"/>
                  </a:rPr>
                  <a:t>FF</a:t>
                </a:r>
              </a:p>
            </p:txBody>
          </p:sp>
          <p:cxnSp>
            <p:nvCxnSpPr>
              <p:cNvPr id="52" name="Straight Arrow Connector 51">
                <a:extLst>
                  <a:ext uri="{FF2B5EF4-FFF2-40B4-BE49-F238E27FC236}">
                    <a16:creationId xmlns:a16="http://schemas.microsoft.com/office/drawing/2014/main" id="{2C285FEE-3440-5A46-8B6D-5FA9035F4409}"/>
                  </a:ext>
                </a:extLst>
              </p:cNvPr>
              <p:cNvCxnSpPr>
                <a:cxnSpLocks/>
                <a:endCxn id="51" idx="2"/>
              </p:cNvCxnSpPr>
              <p:nvPr/>
            </p:nvCxnSpPr>
            <p:spPr>
              <a:xfrm flipV="1">
                <a:off x="6216859" y="3603408"/>
                <a:ext cx="0" cy="132759"/>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53" name="TextBox 52">
                <a:extLst>
                  <a:ext uri="{FF2B5EF4-FFF2-40B4-BE49-F238E27FC236}">
                    <a16:creationId xmlns:a16="http://schemas.microsoft.com/office/drawing/2014/main" id="{4A8991D6-0422-FA47-B366-C4694E4C431E}"/>
                  </a:ext>
                </a:extLst>
              </p:cNvPr>
              <p:cNvSpPr txBox="1"/>
              <p:nvPr/>
            </p:nvSpPr>
            <p:spPr>
              <a:xfrm>
                <a:off x="6040976" y="3722746"/>
                <a:ext cx="369332" cy="19813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cxnSp>
            <p:nvCxnSpPr>
              <p:cNvPr id="54" name="Straight Arrow Connector 53">
                <a:extLst>
                  <a:ext uri="{FF2B5EF4-FFF2-40B4-BE49-F238E27FC236}">
                    <a16:creationId xmlns:a16="http://schemas.microsoft.com/office/drawing/2014/main" id="{35B7D0B2-FB63-0246-9393-D11B3C1A2A24}"/>
                  </a:ext>
                </a:extLst>
              </p:cNvPr>
              <p:cNvCxnSpPr>
                <a:cxnSpLocks/>
              </p:cNvCxnSpPr>
              <p:nvPr/>
            </p:nvCxnSpPr>
            <p:spPr>
              <a:xfrm flipV="1">
                <a:off x="6216858" y="4660021"/>
                <a:ext cx="0" cy="202246"/>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55" name="Group 54">
                <a:extLst>
                  <a:ext uri="{FF2B5EF4-FFF2-40B4-BE49-F238E27FC236}">
                    <a16:creationId xmlns:a16="http://schemas.microsoft.com/office/drawing/2014/main" id="{2516B2B5-6F71-A94F-B058-625905C52770}"/>
                  </a:ext>
                </a:extLst>
              </p:cNvPr>
              <p:cNvGrpSpPr/>
              <p:nvPr/>
            </p:nvGrpSpPr>
            <p:grpSpPr>
              <a:xfrm>
                <a:off x="5870253" y="4841262"/>
                <a:ext cx="737080" cy="252040"/>
                <a:chOff x="5955904" y="4965640"/>
                <a:chExt cx="737080" cy="252040"/>
              </a:xfrm>
            </p:grpSpPr>
            <p:sp>
              <p:nvSpPr>
                <p:cNvPr id="59" name="Terminator 196">
                  <a:extLst>
                    <a:ext uri="{FF2B5EF4-FFF2-40B4-BE49-F238E27FC236}">
                      <a16:creationId xmlns:a16="http://schemas.microsoft.com/office/drawing/2014/main" id="{4A7D93D2-E8B8-B645-861A-62C88B6F1C1D}"/>
                    </a:ext>
                  </a:extLst>
                </p:cNvPr>
                <p:cNvSpPr/>
                <p:nvPr/>
              </p:nvSpPr>
              <p:spPr>
                <a:xfrm>
                  <a:off x="5955904" y="4984684"/>
                  <a:ext cx="688659" cy="232996"/>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03DE1C8-ACEF-D94D-ACB2-F1FA388B4FAB}"/>
                    </a:ext>
                  </a:extLst>
                </p:cNvPr>
                <p:cNvSpPr txBox="1"/>
                <p:nvPr/>
              </p:nvSpPr>
              <p:spPr>
                <a:xfrm>
                  <a:off x="6015497" y="4965640"/>
                  <a:ext cx="677487" cy="237438"/>
                </a:xfrm>
                <a:prstGeom prst="rect">
                  <a:avLst/>
                </a:prstGeom>
                <a:noFill/>
              </p:spPr>
              <p:txBody>
                <a:bodyPr wrap="square" rtlCol="0">
                  <a:spAutoFit/>
                </a:bodyPr>
                <a:lstStyle/>
                <a:p>
                  <a:r>
                    <a:rPr lang="en-US" sz="1100" err="1">
                      <a:latin typeface="Calibri" panose="020F0502020204030204" pitchFamily="34" charset="0"/>
                      <a:cs typeface="Calibri" panose="020F0502020204030204" pitchFamily="34" charset="0"/>
                    </a:rPr>
                    <a:t>maxpool</a:t>
                  </a:r>
                  <a:endParaRPr lang="en-US" sz="1100">
                    <a:latin typeface="Calibri" panose="020F0502020204030204" pitchFamily="34" charset="0"/>
                    <a:cs typeface="Calibri" panose="020F0502020204030204" pitchFamily="34" charset="0"/>
                  </a:endParaRPr>
                </a:p>
              </p:txBody>
            </p:sp>
          </p:grpSp>
          <p:sp>
            <p:nvSpPr>
              <p:cNvPr id="56" name="Rectangle 55">
                <a:extLst>
                  <a:ext uri="{FF2B5EF4-FFF2-40B4-BE49-F238E27FC236}">
                    <a16:creationId xmlns:a16="http://schemas.microsoft.com/office/drawing/2014/main" id="{D4B771AC-8DCD-284C-98A6-3CD0276185E1}"/>
                  </a:ext>
                </a:extLst>
              </p:cNvPr>
              <p:cNvSpPr/>
              <p:nvPr/>
            </p:nvSpPr>
            <p:spPr>
              <a:xfrm>
                <a:off x="5929846" y="4061400"/>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57" name="Straight Arrow Connector 56">
                <a:extLst>
                  <a:ext uri="{FF2B5EF4-FFF2-40B4-BE49-F238E27FC236}">
                    <a16:creationId xmlns:a16="http://schemas.microsoft.com/office/drawing/2014/main" id="{923CB5B3-AB76-3041-BA15-36DB9D5AD16D}"/>
                  </a:ext>
                </a:extLst>
              </p:cNvPr>
              <p:cNvCxnSpPr>
                <a:cxnSpLocks/>
                <a:stCxn id="56" idx="0"/>
              </p:cNvCxnSpPr>
              <p:nvPr/>
            </p:nvCxnSpPr>
            <p:spPr>
              <a:xfrm flipV="1">
                <a:off x="6216859" y="3895744"/>
                <a:ext cx="0" cy="165656"/>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0BB3D5FE-7F21-0A46-A9E0-1A2DFB49AED8}"/>
                  </a:ext>
                </a:extLst>
              </p:cNvPr>
              <p:cNvCxnSpPr>
                <a:cxnSpLocks/>
              </p:cNvCxnSpPr>
              <p:nvPr/>
            </p:nvCxnSpPr>
            <p:spPr>
              <a:xfrm flipH="1" flipV="1">
                <a:off x="6216858" y="4282300"/>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grpSp>
          <p:nvGrpSpPr>
            <p:cNvPr id="47" name="Group 46">
              <a:extLst>
                <a:ext uri="{FF2B5EF4-FFF2-40B4-BE49-F238E27FC236}">
                  <a16:creationId xmlns:a16="http://schemas.microsoft.com/office/drawing/2014/main" id="{E6A205B3-CACA-F74F-B114-A50694BF9420}"/>
                </a:ext>
              </a:extLst>
            </p:cNvPr>
            <p:cNvGrpSpPr/>
            <p:nvPr/>
          </p:nvGrpSpPr>
          <p:grpSpPr>
            <a:xfrm flipH="1">
              <a:off x="8580433" y="2296701"/>
              <a:ext cx="345345" cy="1226078"/>
              <a:chOff x="6607869" y="3799218"/>
              <a:chExt cx="294446" cy="1079976"/>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2360F03-522B-994F-BE91-D8D45FEAF65C}"/>
                      </a:ext>
                    </a:extLst>
                  </p:cNvPr>
                  <p:cNvSpPr txBox="1"/>
                  <p:nvPr/>
                </p:nvSpPr>
                <p:spPr>
                  <a:xfrm rot="16200000">
                    <a:off x="6489463" y="4268405"/>
                    <a:ext cx="421478"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𝑙</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48" name="TextBox 47">
                    <a:extLst>
                      <a:ext uri="{FF2B5EF4-FFF2-40B4-BE49-F238E27FC236}">
                        <a16:creationId xmlns:a16="http://schemas.microsoft.com/office/drawing/2014/main" id="{F2360F03-522B-994F-BE91-D8D45FEAF65C}"/>
                      </a:ext>
                    </a:extLst>
                  </p:cNvPr>
                  <p:cNvSpPr txBox="1">
                    <a:spLocks noRot="1" noChangeAspect="1" noMove="1" noResize="1" noEditPoints="1" noAdjustHandles="1" noChangeArrowheads="1" noChangeShapeType="1" noTextEdit="1"/>
                  </p:cNvSpPr>
                  <p:nvPr/>
                </p:nvSpPr>
                <p:spPr>
                  <a:xfrm rot="16200000">
                    <a:off x="6489463" y="4268405"/>
                    <a:ext cx="421478" cy="184666"/>
                  </a:xfrm>
                  <a:prstGeom prst="rect">
                    <a:avLst/>
                  </a:prstGeom>
                  <a:blipFill>
                    <a:blip r:embed="rId8"/>
                    <a:stretch>
                      <a:fillRect/>
                    </a:stretch>
                  </a:blipFill>
                </p:spPr>
                <p:txBody>
                  <a:bodyPr/>
                  <a:lstStyle/>
                  <a:p>
                    <a:r>
                      <a:rPr lang="en-US">
                        <a:noFill/>
                      </a:rPr>
                      <a:t> </a:t>
                    </a:r>
                  </a:p>
                </p:txBody>
              </p:sp>
            </mc:Fallback>
          </mc:AlternateContent>
          <p:sp>
            <p:nvSpPr>
              <p:cNvPr id="49" name="Left Brace 48">
                <a:extLst>
                  <a:ext uri="{FF2B5EF4-FFF2-40B4-BE49-F238E27FC236}">
                    <a16:creationId xmlns:a16="http://schemas.microsoft.com/office/drawing/2014/main" id="{5A8C9B66-8F38-EE4D-B579-C2574DEAFB1F}"/>
                  </a:ext>
                </a:extLst>
              </p:cNvPr>
              <p:cNvSpPr/>
              <p:nvPr/>
            </p:nvSpPr>
            <p:spPr>
              <a:xfrm>
                <a:off x="6778118" y="3799218"/>
                <a:ext cx="124197" cy="1079976"/>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grpSp>
        <p:nvGrpSpPr>
          <p:cNvPr id="61" name="Group 60">
            <a:extLst>
              <a:ext uri="{FF2B5EF4-FFF2-40B4-BE49-F238E27FC236}">
                <a16:creationId xmlns:a16="http://schemas.microsoft.com/office/drawing/2014/main" id="{EDAD42DA-5BA8-5B41-9C81-C42975A57D70}"/>
              </a:ext>
            </a:extLst>
          </p:cNvPr>
          <p:cNvGrpSpPr/>
          <p:nvPr/>
        </p:nvGrpSpPr>
        <p:grpSpPr>
          <a:xfrm>
            <a:off x="8132701" y="984629"/>
            <a:ext cx="1777533" cy="1026310"/>
            <a:chOff x="6359615" y="965917"/>
            <a:chExt cx="1777533" cy="1026310"/>
          </a:xfrm>
        </p:grpSpPr>
        <p:cxnSp>
          <p:nvCxnSpPr>
            <p:cNvPr id="62" name="Straight Arrow Connector 61">
              <a:extLst>
                <a:ext uri="{FF2B5EF4-FFF2-40B4-BE49-F238E27FC236}">
                  <a16:creationId xmlns:a16="http://schemas.microsoft.com/office/drawing/2014/main" id="{0167AB92-6DB7-A448-BC27-FCDFFEFFC1FD}"/>
                </a:ext>
              </a:extLst>
            </p:cNvPr>
            <p:cNvCxnSpPr>
              <a:cxnSpLocks/>
              <a:stCxn id="63" idx="0"/>
              <a:endCxn id="64" idx="2"/>
            </p:cNvCxnSpPr>
            <p:nvPr/>
          </p:nvCxnSpPr>
          <p:spPr>
            <a:xfrm flipH="1" flipV="1">
              <a:off x="6770324" y="1239310"/>
              <a:ext cx="1" cy="113454"/>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63" name="Oval 62">
              <a:extLst>
                <a:ext uri="{FF2B5EF4-FFF2-40B4-BE49-F238E27FC236}">
                  <a16:creationId xmlns:a16="http://schemas.microsoft.com/office/drawing/2014/main" id="{43426FC0-EA6D-1046-A75F-90B886CA1B1E}"/>
                </a:ext>
              </a:extLst>
            </p:cNvPr>
            <p:cNvSpPr>
              <a:spLocks noChangeAspect="1"/>
            </p:cNvSpPr>
            <p:nvPr/>
          </p:nvSpPr>
          <p:spPr>
            <a:xfrm>
              <a:off x="6618322" y="1352761"/>
              <a:ext cx="304005" cy="295532"/>
            </a:xfrm>
            <a:prstGeom prst="ellipse">
              <a:avLst/>
            </a:prstGeom>
            <a:solidFill>
              <a:schemeClr val="bg1"/>
            </a:solidFill>
            <a:ln w="12700">
              <a:solidFill>
                <a:schemeClr val="tx1"/>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173736" tIns="73152" rIns="164592" bIns="81195" numCol="1" spcCol="0" rtlCol="0" fromWordArt="0" anchor="ctr" anchorCtr="0" forceAA="0" compatLnSpc="1">
              <a:prstTxWarp prst="textNoShape">
                <a:avLst/>
              </a:prstTxWarp>
              <a:noAutofit/>
            </a:bodyPr>
            <a:lstStyle/>
            <a:p>
              <a:pPr algn="ctr"/>
              <a:r>
                <a:rPr lang="en-US" sz="2000">
                  <a:latin typeface="Calibri" panose="020F0502020204030204" pitchFamily="34" charset="0"/>
                  <a:cs typeface="Calibri" panose="020F0502020204030204" pitchFamily="34" charset="0"/>
                </a:rPr>
                <a:t>+</a:t>
              </a:r>
            </a:p>
          </p:txBody>
        </p:sp>
        <p:sp>
          <p:nvSpPr>
            <p:cNvPr id="64" name="Rectangle 63">
              <a:extLst>
                <a:ext uri="{FF2B5EF4-FFF2-40B4-BE49-F238E27FC236}">
                  <a16:creationId xmlns:a16="http://schemas.microsoft.com/office/drawing/2014/main" id="{D6D2DA80-939C-4948-A95F-6D175BABD619}"/>
                </a:ext>
              </a:extLst>
            </p:cNvPr>
            <p:cNvSpPr/>
            <p:nvPr/>
          </p:nvSpPr>
          <p:spPr>
            <a:xfrm>
              <a:off x="6359615" y="965917"/>
              <a:ext cx="821410" cy="2733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softmax</a:t>
              </a:r>
              <a:endParaRPr lang="en-US" sz="1200">
                <a:latin typeface="Calibri" panose="020F0502020204030204" pitchFamily="34" charset="0"/>
                <a:cs typeface="Calibri" panose="020F0502020204030204" pitchFamily="34" charset="0"/>
              </a:endParaRPr>
            </a:p>
          </p:txBody>
        </p:sp>
        <p:cxnSp>
          <p:nvCxnSpPr>
            <p:cNvPr id="65" name="Straight Arrow Connector 64">
              <a:extLst>
                <a:ext uri="{FF2B5EF4-FFF2-40B4-BE49-F238E27FC236}">
                  <a16:creationId xmlns:a16="http://schemas.microsoft.com/office/drawing/2014/main" id="{CCFC295E-0370-A541-8B5D-CBAA900F78C0}"/>
                </a:ext>
              </a:extLst>
            </p:cNvPr>
            <p:cNvCxnSpPr>
              <a:cxnSpLocks/>
              <a:stCxn id="27" idx="0"/>
              <a:endCxn id="63" idx="4"/>
            </p:cNvCxnSpPr>
            <p:nvPr/>
          </p:nvCxnSpPr>
          <p:spPr>
            <a:xfrm flipV="1">
              <a:off x="6767965" y="1648293"/>
              <a:ext cx="2360" cy="25548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C3B98C89-4E4D-174B-B177-732F5C37A6C9}"/>
                </a:ext>
              </a:extLst>
            </p:cNvPr>
            <p:cNvCxnSpPr>
              <a:cxnSpLocks/>
              <a:stCxn id="51" idx="0"/>
              <a:endCxn id="63" idx="6"/>
            </p:cNvCxnSpPr>
            <p:nvPr/>
          </p:nvCxnSpPr>
          <p:spPr>
            <a:xfrm flipH="1" flipV="1">
              <a:off x="6922327" y="1500527"/>
              <a:ext cx="1214821" cy="4917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67" name="Group 66">
            <a:extLst>
              <a:ext uri="{FF2B5EF4-FFF2-40B4-BE49-F238E27FC236}">
                <a16:creationId xmlns:a16="http://schemas.microsoft.com/office/drawing/2014/main" id="{06CC0BD4-4A5F-7D47-B713-FB0B970832A0}"/>
              </a:ext>
            </a:extLst>
          </p:cNvPr>
          <p:cNvGrpSpPr/>
          <p:nvPr/>
        </p:nvGrpSpPr>
        <p:grpSpPr>
          <a:xfrm>
            <a:off x="4916702" y="361616"/>
            <a:ext cx="2355913" cy="4066005"/>
            <a:chOff x="3143616" y="342904"/>
            <a:chExt cx="2355913" cy="4066005"/>
          </a:xfrm>
        </p:grpSpPr>
        <p:sp>
          <p:nvSpPr>
            <p:cNvPr id="68" name="Rectangle: Rounded Corners 167">
              <a:extLst>
                <a:ext uri="{FF2B5EF4-FFF2-40B4-BE49-F238E27FC236}">
                  <a16:creationId xmlns:a16="http://schemas.microsoft.com/office/drawing/2014/main" id="{2901BEE9-3BA1-C047-AB06-2E6CBC3BA599}"/>
                </a:ext>
              </a:extLst>
            </p:cNvPr>
            <p:cNvSpPr/>
            <p:nvPr/>
          </p:nvSpPr>
          <p:spPr>
            <a:xfrm>
              <a:off x="3143616" y="342904"/>
              <a:ext cx="2355913" cy="4066005"/>
            </a:xfrm>
            <a:prstGeom prst="roundRect">
              <a:avLst>
                <a:gd name="adj" fmla="val 6200"/>
              </a:avLst>
            </a:prstGeom>
            <a:solidFill>
              <a:srgbClr val="FBC8D6"/>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World State</a:t>
              </a:r>
            </a:p>
          </p:txBody>
        </p:sp>
        <p:grpSp>
          <p:nvGrpSpPr>
            <p:cNvPr id="69" name="Group 68">
              <a:extLst>
                <a:ext uri="{FF2B5EF4-FFF2-40B4-BE49-F238E27FC236}">
                  <a16:creationId xmlns:a16="http://schemas.microsoft.com/office/drawing/2014/main" id="{0C9A6DC1-00C9-9441-ADE7-E80E9D008C2B}"/>
                </a:ext>
              </a:extLst>
            </p:cNvPr>
            <p:cNvGrpSpPr/>
            <p:nvPr/>
          </p:nvGrpSpPr>
          <p:grpSpPr>
            <a:xfrm>
              <a:off x="3219125" y="731282"/>
              <a:ext cx="1766497" cy="3523771"/>
              <a:chOff x="3219125" y="731282"/>
              <a:chExt cx="1766497" cy="3523771"/>
            </a:xfrm>
          </p:grpSpPr>
          <p:sp>
            <p:nvSpPr>
              <p:cNvPr id="70" name="Rectangle 69">
                <a:extLst>
                  <a:ext uri="{FF2B5EF4-FFF2-40B4-BE49-F238E27FC236}">
                    <a16:creationId xmlns:a16="http://schemas.microsoft.com/office/drawing/2014/main" id="{663473E3-2247-374F-BB33-3DE543BC3A38}"/>
                  </a:ext>
                </a:extLst>
              </p:cNvPr>
              <p:cNvSpPr/>
              <p:nvPr/>
            </p:nvSpPr>
            <p:spPr>
              <a:xfrm>
                <a:off x="3653031" y="1570961"/>
                <a:ext cx="1332591" cy="1594057"/>
              </a:xfrm>
              <a:prstGeom prst="rect">
                <a:avLst/>
              </a:prstGeom>
              <a:solidFill>
                <a:srgbClr val="FFA7B9"/>
              </a:solidFill>
              <a:ln w="19050">
                <a:solidFill>
                  <a:srgbClr val="F8416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nvGrpSpPr>
              <p:cNvPr id="71" name="Group 70">
                <a:extLst>
                  <a:ext uri="{FF2B5EF4-FFF2-40B4-BE49-F238E27FC236}">
                    <a16:creationId xmlns:a16="http://schemas.microsoft.com/office/drawing/2014/main" id="{FD7580B4-4F36-AE44-8030-86A59142254F}"/>
                  </a:ext>
                </a:extLst>
              </p:cNvPr>
              <p:cNvGrpSpPr/>
              <p:nvPr/>
            </p:nvGrpSpPr>
            <p:grpSpPr>
              <a:xfrm>
                <a:off x="3219125" y="1543708"/>
                <a:ext cx="388048" cy="1941934"/>
                <a:chOff x="87849" y="1077646"/>
                <a:chExt cx="330855" cy="1710530"/>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7EBC071-5244-244A-AD0A-93301DE6029C}"/>
                        </a:ext>
                      </a:extLst>
                    </p:cNvPr>
                    <p:cNvSpPr txBox="1"/>
                    <p:nvPr/>
                  </p:nvSpPr>
                  <p:spPr>
                    <a:xfrm rot="16200000">
                      <a:off x="-37250" y="1840578"/>
                      <a:ext cx="43486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𝑚</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91" name="TextBox 90">
                      <a:extLst>
                        <a:ext uri="{FF2B5EF4-FFF2-40B4-BE49-F238E27FC236}">
                          <a16:creationId xmlns:a16="http://schemas.microsoft.com/office/drawing/2014/main" id="{E7EBC071-5244-244A-AD0A-93301DE6029C}"/>
                        </a:ext>
                      </a:extLst>
                    </p:cNvPr>
                    <p:cNvSpPr txBox="1">
                      <a:spLocks noRot="1" noChangeAspect="1" noMove="1" noResize="1" noEditPoints="1" noAdjustHandles="1" noChangeArrowheads="1" noChangeShapeType="1" noTextEdit="1"/>
                    </p:cNvSpPr>
                    <p:nvPr/>
                  </p:nvSpPr>
                  <p:spPr>
                    <a:xfrm rot="16200000">
                      <a:off x="-37250" y="1840578"/>
                      <a:ext cx="434863" cy="184666"/>
                    </a:xfrm>
                    <a:prstGeom prst="rect">
                      <a:avLst/>
                    </a:prstGeom>
                    <a:blipFill>
                      <a:blip r:embed="rId9"/>
                      <a:stretch>
                        <a:fillRect t="-1235"/>
                      </a:stretch>
                    </a:blipFill>
                  </p:spPr>
                  <p:txBody>
                    <a:bodyPr/>
                    <a:lstStyle/>
                    <a:p>
                      <a:r>
                        <a:rPr lang="en-US">
                          <a:noFill/>
                        </a:rPr>
                        <a:t> </a:t>
                      </a:r>
                    </a:p>
                  </p:txBody>
                </p:sp>
              </mc:Fallback>
            </mc:AlternateContent>
            <p:sp>
              <p:nvSpPr>
                <p:cNvPr id="92" name="Left Brace 91">
                  <a:extLst>
                    <a:ext uri="{FF2B5EF4-FFF2-40B4-BE49-F238E27FC236}">
                      <a16:creationId xmlns:a16="http://schemas.microsoft.com/office/drawing/2014/main" id="{A4732EF1-0180-9446-8D5F-3DCED88EFFDA}"/>
                    </a:ext>
                  </a:extLst>
                </p:cNvPr>
                <p:cNvSpPr/>
                <p:nvPr/>
              </p:nvSpPr>
              <p:spPr>
                <a:xfrm>
                  <a:off x="298781" y="1077646"/>
                  <a:ext cx="119923" cy="1710530"/>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nvGrpSpPr>
              <p:cNvPr id="72" name="Group 71">
                <a:extLst>
                  <a:ext uri="{FF2B5EF4-FFF2-40B4-BE49-F238E27FC236}">
                    <a16:creationId xmlns:a16="http://schemas.microsoft.com/office/drawing/2014/main" id="{9D985247-B0F6-314A-A416-6F19E91414AD}"/>
                  </a:ext>
                </a:extLst>
              </p:cNvPr>
              <p:cNvGrpSpPr/>
              <p:nvPr/>
            </p:nvGrpSpPr>
            <p:grpSpPr>
              <a:xfrm>
                <a:off x="3729884" y="731282"/>
                <a:ext cx="1183378" cy="3523771"/>
                <a:chOff x="523329" y="362030"/>
                <a:chExt cx="1008965" cy="3103873"/>
              </a:xfrm>
            </p:grpSpPr>
            <p:grpSp>
              <p:nvGrpSpPr>
                <p:cNvPr id="73" name="Group 72">
                  <a:extLst>
                    <a:ext uri="{FF2B5EF4-FFF2-40B4-BE49-F238E27FC236}">
                      <a16:creationId xmlns:a16="http://schemas.microsoft.com/office/drawing/2014/main" id="{06E1A397-6614-1646-A6C9-0D074B8DEB89}"/>
                    </a:ext>
                  </a:extLst>
                </p:cNvPr>
                <p:cNvGrpSpPr/>
                <p:nvPr/>
              </p:nvGrpSpPr>
              <p:grpSpPr>
                <a:xfrm>
                  <a:off x="523329" y="1131308"/>
                  <a:ext cx="1008965" cy="1320788"/>
                  <a:chOff x="2585195" y="3417367"/>
                  <a:chExt cx="1008965" cy="1320788"/>
                </a:xfrm>
              </p:grpSpPr>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EE0F4353-E658-FF4A-8EF3-C59B1C4BB60D}"/>
                          </a:ext>
                        </a:extLst>
                      </p:cNvPr>
                      <p:cNvSpPr/>
                      <p:nvPr/>
                    </p:nvSpPr>
                    <p:spPr>
                      <a:xfrm>
                        <a:off x="2585330" y="3417367"/>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oMath>
                        </a14:m>
                        <a:r>
                          <a:rPr lang="en-US" sz="1200">
                            <a:latin typeface="Calibri" panose="020F0502020204030204" pitchFamily="34" charset="0"/>
                            <a:cs typeface="Calibri" panose="020F0502020204030204" pitchFamily="34" charset="0"/>
                          </a:rPr>
                          <a:t> conv</a:t>
                        </a:r>
                      </a:p>
                    </p:txBody>
                  </p:sp>
                </mc:Choice>
                <mc:Fallback xmlns="">
                  <p:sp>
                    <p:nvSpPr>
                      <p:cNvPr id="84" name="Rectangle 83">
                        <a:extLst>
                          <a:ext uri="{FF2B5EF4-FFF2-40B4-BE49-F238E27FC236}">
                            <a16:creationId xmlns:a16="http://schemas.microsoft.com/office/drawing/2014/main" id="{EE0F4353-E658-FF4A-8EF3-C59B1C4BB60D}"/>
                          </a:ext>
                        </a:extLst>
                      </p:cNvPr>
                      <p:cNvSpPr>
                        <a:spLocks noRot="1" noChangeAspect="1" noMove="1" noResize="1" noEditPoints="1" noAdjustHandles="1" noChangeArrowheads="1" noChangeShapeType="1" noTextEdit="1"/>
                      </p:cNvSpPr>
                      <p:nvPr/>
                    </p:nvSpPr>
                    <p:spPr>
                      <a:xfrm>
                        <a:off x="2585330" y="3417367"/>
                        <a:ext cx="1002217" cy="240812"/>
                      </a:xfrm>
                      <a:prstGeom prst="rect">
                        <a:avLst/>
                      </a:prstGeom>
                      <a:blipFill>
                        <a:blip r:embed="rId10"/>
                        <a:stretch>
                          <a:fillRect b="-1489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1BACDAFE-9A64-6C43-925E-055E769300DA}"/>
                          </a:ext>
                        </a:extLst>
                      </p:cNvPr>
                      <p:cNvSpPr/>
                      <p:nvPr/>
                    </p:nvSpPr>
                    <p:spPr>
                      <a:xfrm>
                        <a:off x="2585195" y="4143149"/>
                        <a:ext cx="1008965"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a:latin typeface="Cambria Math" panose="02040503050406030204" pitchFamily="18" charset="0"/>
                              </a:rPr>
                              <m:t>1</m:t>
                            </m:r>
                            <m:r>
                              <a:rPr lang="en-US" sz="1200" i="1">
                                <a:latin typeface="Cambria Math" panose="02040503050406030204" pitchFamily="18" charset="0"/>
                              </a:rPr>
                              <m:t>×1×1</m:t>
                            </m:r>
                          </m:oMath>
                        </a14:m>
                        <a:r>
                          <a:rPr lang="en-US" sz="1200">
                            <a:latin typeface="Calibri" panose="020F0502020204030204" pitchFamily="34" charset="0"/>
                            <a:cs typeface="Calibri" panose="020F0502020204030204" pitchFamily="34" charset="0"/>
                          </a:rPr>
                          <a:t> conv</a:t>
                        </a:r>
                      </a:p>
                    </p:txBody>
                  </p:sp>
                </mc:Choice>
                <mc:Fallback xmlns="">
                  <p:sp>
                    <p:nvSpPr>
                      <p:cNvPr id="85" name="Rectangle 84">
                        <a:extLst>
                          <a:ext uri="{FF2B5EF4-FFF2-40B4-BE49-F238E27FC236}">
                            <a16:creationId xmlns:a16="http://schemas.microsoft.com/office/drawing/2014/main" id="{1BACDAFE-9A64-6C43-925E-055E769300DA}"/>
                          </a:ext>
                        </a:extLst>
                      </p:cNvPr>
                      <p:cNvSpPr>
                        <a:spLocks noRot="1" noChangeAspect="1" noMove="1" noResize="1" noEditPoints="1" noAdjustHandles="1" noChangeArrowheads="1" noChangeShapeType="1" noTextEdit="1"/>
                      </p:cNvSpPr>
                      <p:nvPr/>
                    </p:nvSpPr>
                    <p:spPr>
                      <a:xfrm>
                        <a:off x="2585195" y="4143149"/>
                        <a:ext cx="1008965" cy="240812"/>
                      </a:xfrm>
                      <a:prstGeom prst="rect">
                        <a:avLst/>
                      </a:prstGeom>
                      <a:blipFill>
                        <a:blip r:embed="rId11"/>
                        <a:stretch>
                          <a:fillRect b="-14894"/>
                        </a:stretch>
                      </a:blipFill>
                      <a:ln>
                        <a:solidFill>
                          <a:schemeClr val="tx1"/>
                        </a:solidFill>
                      </a:ln>
                    </p:spPr>
                    <p:txBody>
                      <a:bodyPr/>
                      <a:lstStyle/>
                      <a:p>
                        <a:r>
                          <a:rPr lang="en-US">
                            <a:noFill/>
                          </a:rPr>
                          <a:t> </a:t>
                        </a:r>
                      </a:p>
                    </p:txBody>
                  </p:sp>
                </mc:Fallback>
              </mc:AlternateContent>
              <p:sp>
                <p:nvSpPr>
                  <p:cNvPr id="86" name="Rectangle 85">
                    <a:extLst>
                      <a:ext uri="{FF2B5EF4-FFF2-40B4-BE49-F238E27FC236}">
                        <a16:creationId xmlns:a16="http://schemas.microsoft.com/office/drawing/2014/main" id="{CF8C2937-3E4B-9247-AA8B-1D22551CA085}"/>
                      </a:ext>
                    </a:extLst>
                  </p:cNvPr>
                  <p:cNvSpPr/>
                  <p:nvPr/>
                </p:nvSpPr>
                <p:spPr>
                  <a:xfrm>
                    <a:off x="2799425" y="3792811"/>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04F334E1-118E-F842-AD9A-670B86159CA4}"/>
                      </a:ext>
                    </a:extLst>
                  </p:cNvPr>
                  <p:cNvCxnSpPr>
                    <a:cxnSpLocks/>
                    <a:stCxn id="84" idx="2"/>
                  </p:cNvCxnSpPr>
                  <p:nvPr/>
                </p:nvCxnSpPr>
                <p:spPr>
                  <a:xfrm flipH="1">
                    <a:off x="3085401" y="365817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88" name="Straight Arrow Connector 87">
                    <a:extLst>
                      <a:ext uri="{FF2B5EF4-FFF2-40B4-BE49-F238E27FC236}">
                        <a16:creationId xmlns:a16="http://schemas.microsoft.com/office/drawing/2014/main" id="{6432F212-AC30-4249-9B32-C92910C4E388}"/>
                      </a:ext>
                    </a:extLst>
                  </p:cNvPr>
                  <p:cNvCxnSpPr>
                    <a:cxnSpLocks/>
                    <a:stCxn id="86" idx="2"/>
                    <a:endCxn id="85" idx="0"/>
                  </p:cNvCxnSpPr>
                  <p:nvPr/>
                </p:nvCxnSpPr>
                <p:spPr>
                  <a:xfrm>
                    <a:off x="3086438" y="4008960"/>
                    <a:ext cx="3240" cy="134189"/>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89" name="Rectangle 88">
                    <a:extLst>
                      <a:ext uri="{FF2B5EF4-FFF2-40B4-BE49-F238E27FC236}">
                        <a16:creationId xmlns:a16="http://schemas.microsoft.com/office/drawing/2014/main" id="{C5EED1F9-0E0E-784E-BC85-36F3E745833D}"/>
                      </a:ext>
                    </a:extLst>
                  </p:cNvPr>
                  <p:cNvSpPr/>
                  <p:nvPr/>
                </p:nvSpPr>
                <p:spPr>
                  <a:xfrm>
                    <a:off x="2802664" y="4522006"/>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90" name="Straight Arrow Connector 89">
                    <a:extLst>
                      <a:ext uri="{FF2B5EF4-FFF2-40B4-BE49-F238E27FC236}">
                        <a16:creationId xmlns:a16="http://schemas.microsoft.com/office/drawing/2014/main" id="{466A4D46-6408-E14D-8B48-FE8B09A6E808}"/>
                      </a:ext>
                    </a:extLst>
                  </p:cNvPr>
                  <p:cNvCxnSpPr>
                    <a:cxnSpLocks/>
                  </p:cNvCxnSpPr>
                  <p:nvPr/>
                </p:nvCxnSpPr>
                <p:spPr>
                  <a:xfrm flipH="1">
                    <a:off x="3089158" y="4387374"/>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FF54CBB7-4657-1F49-B89E-412E9BF53B25}"/>
                        </a:ext>
                      </a:extLst>
                    </p:cNvPr>
                    <p:cNvSpPr/>
                    <p:nvPr/>
                  </p:nvSpPr>
                  <p:spPr>
                    <a:xfrm>
                      <a:off x="525917" y="2877355"/>
                      <a:ext cx="1003789"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oMath>
                      </a14:m>
                      <a:r>
                        <a:rPr lang="en-US" sz="1200">
                          <a:latin typeface="Calibri" panose="020F0502020204030204" pitchFamily="34" charset="0"/>
                          <a:cs typeface="Calibri" panose="020F0502020204030204" pitchFamily="34" charset="0"/>
                        </a:rPr>
                        <a:t> conv</a:t>
                      </a:r>
                    </a:p>
                  </p:txBody>
                </p:sp>
              </mc:Choice>
              <mc:Fallback xmlns="">
                <p:sp>
                  <p:nvSpPr>
                    <p:cNvPr id="74" name="Rectangle 73">
                      <a:extLst>
                        <a:ext uri="{FF2B5EF4-FFF2-40B4-BE49-F238E27FC236}">
                          <a16:creationId xmlns:a16="http://schemas.microsoft.com/office/drawing/2014/main" id="{FF54CBB7-4657-1F49-B89E-412E9BF53B25}"/>
                        </a:ext>
                      </a:extLst>
                    </p:cNvPr>
                    <p:cNvSpPr>
                      <a:spLocks noRot="1" noChangeAspect="1" noMove="1" noResize="1" noEditPoints="1" noAdjustHandles="1" noChangeArrowheads="1" noChangeShapeType="1" noTextEdit="1"/>
                    </p:cNvSpPr>
                    <p:nvPr/>
                  </p:nvSpPr>
                  <p:spPr>
                    <a:xfrm>
                      <a:off x="525917" y="2877355"/>
                      <a:ext cx="1003789" cy="240812"/>
                    </a:xfrm>
                    <a:prstGeom prst="rect">
                      <a:avLst/>
                    </a:prstGeom>
                    <a:blipFill>
                      <a:blip r:embed="rId10"/>
                      <a:stretch>
                        <a:fillRect b="-14894"/>
                      </a:stretch>
                    </a:blipFill>
                    <a:ln>
                      <a:solidFill>
                        <a:schemeClr val="tx1"/>
                      </a:solidFill>
                    </a:ln>
                  </p:spPr>
                  <p:txBody>
                    <a:bodyPr/>
                    <a:lstStyle/>
                    <a:p>
                      <a:r>
                        <a:rPr lang="en-US">
                          <a:noFill/>
                        </a:rPr>
                        <a:t> </a:t>
                      </a:r>
                    </a:p>
                  </p:txBody>
                </p:sp>
              </mc:Fallback>
            </mc:AlternateContent>
            <p:cxnSp>
              <p:nvCxnSpPr>
                <p:cNvPr id="75" name="Straight Arrow Connector 74">
                  <a:extLst>
                    <a:ext uri="{FF2B5EF4-FFF2-40B4-BE49-F238E27FC236}">
                      <a16:creationId xmlns:a16="http://schemas.microsoft.com/office/drawing/2014/main" id="{EC0328DA-98C1-7644-9CFD-2E7406337F42}"/>
                    </a:ext>
                  </a:extLst>
                </p:cNvPr>
                <p:cNvCxnSpPr>
                  <a:cxnSpLocks/>
                </p:cNvCxnSpPr>
                <p:nvPr/>
              </p:nvCxnSpPr>
              <p:spPr>
                <a:xfrm>
                  <a:off x="1027811" y="2741837"/>
                  <a:ext cx="0" cy="135519"/>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76" name="Straight Arrow Connector 75">
                  <a:extLst>
                    <a:ext uri="{FF2B5EF4-FFF2-40B4-BE49-F238E27FC236}">
                      <a16:creationId xmlns:a16="http://schemas.microsoft.com/office/drawing/2014/main" id="{5262D643-7805-1449-B488-6649EB0F2A94}"/>
                    </a:ext>
                  </a:extLst>
                </p:cNvPr>
                <p:cNvCxnSpPr>
                  <a:cxnSpLocks/>
                  <a:stCxn id="89" idx="2"/>
                </p:cNvCxnSpPr>
                <p:nvPr/>
              </p:nvCxnSpPr>
              <p:spPr>
                <a:xfrm>
                  <a:off x="1027811" y="2452096"/>
                  <a:ext cx="1143" cy="141381"/>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77" name="Group 76">
                  <a:extLst>
                    <a:ext uri="{FF2B5EF4-FFF2-40B4-BE49-F238E27FC236}">
                      <a16:creationId xmlns:a16="http://schemas.microsoft.com/office/drawing/2014/main" id="{E5D6F533-497F-C14D-8897-1C68063D95EF}"/>
                    </a:ext>
                  </a:extLst>
                </p:cNvPr>
                <p:cNvGrpSpPr/>
                <p:nvPr/>
              </p:nvGrpSpPr>
              <p:grpSpPr>
                <a:xfrm>
                  <a:off x="706833" y="362030"/>
                  <a:ext cx="641957" cy="613187"/>
                  <a:chOff x="706833" y="362030"/>
                  <a:chExt cx="641957" cy="613187"/>
                </a:xfrm>
              </p:grpSpPr>
              <p:sp>
                <p:nvSpPr>
                  <p:cNvPr id="82" name="Cube 81">
                    <a:extLst>
                      <a:ext uri="{FF2B5EF4-FFF2-40B4-BE49-F238E27FC236}">
                        <a16:creationId xmlns:a16="http://schemas.microsoft.com/office/drawing/2014/main" id="{8E44F925-874F-DF4D-B4AD-EE5C13FF708E}"/>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23DE53D-6009-3E4A-882F-D7B5CA780A7E}"/>
                          </a:ext>
                        </a:extLst>
                      </p:cNvPr>
                      <p:cNvSpPr txBox="1"/>
                      <p:nvPr/>
                    </p:nvSpPr>
                    <p:spPr>
                      <a:xfrm>
                        <a:off x="722970" y="617480"/>
                        <a:ext cx="496354" cy="2724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(0)</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83" name="TextBox 82">
                        <a:extLst>
                          <a:ext uri="{FF2B5EF4-FFF2-40B4-BE49-F238E27FC236}">
                            <a16:creationId xmlns:a16="http://schemas.microsoft.com/office/drawing/2014/main" id="{423DE53D-6009-3E4A-882F-D7B5CA780A7E}"/>
                          </a:ext>
                        </a:extLst>
                      </p:cNvPr>
                      <p:cNvSpPr txBox="1">
                        <a:spLocks noRot="1" noChangeAspect="1" noMove="1" noResize="1" noEditPoints="1" noAdjustHandles="1" noChangeArrowheads="1" noChangeShapeType="1" noTextEdit="1"/>
                      </p:cNvSpPr>
                      <p:nvPr/>
                    </p:nvSpPr>
                    <p:spPr>
                      <a:xfrm>
                        <a:off x="722970" y="617480"/>
                        <a:ext cx="496354" cy="272447"/>
                      </a:xfrm>
                      <a:prstGeom prst="rect">
                        <a:avLst/>
                      </a:prstGeom>
                      <a:blipFill>
                        <a:blip r:embed="rId12"/>
                        <a:stretch>
                          <a:fillRect l="-1042" t="-6000"/>
                        </a:stretch>
                      </a:blipFill>
                    </p:spPr>
                    <p:txBody>
                      <a:bodyPr/>
                      <a:lstStyle/>
                      <a:p>
                        <a:r>
                          <a:rPr lang="en-US">
                            <a:noFill/>
                          </a:rPr>
                          <a:t> </a:t>
                        </a:r>
                      </a:p>
                    </p:txBody>
                  </p:sp>
                </mc:Fallback>
              </mc:AlternateContent>
            </p:grpSp>
            <p:cxnSp>
              <p:nvCxnSpPr>
                <p:cNvPr id="78" name="Straight Arrow Connector 77">
                  <a:extLst>
                    <a:ext uri="{FF2B5EF4-FFF2-40B4-BE49-F238E27FC236}">
                      <a16:creationId xmlns:a16="http://schemas.microsoft.com/office/drawing/2014/main" id="{BB5CA49B-3C36-DD40-B436-5CC197ABE867}"/>
                    </a:ext>
                  </a:extLst>
                </p:cNvPr>
                <p:cNvCxnSpPr>
                  <a:cxnSpLocks/>
                </p:cNvCxnSpPr>
                <p:nvPr/>
              </p:nvCxnSpPr>
              <p:spPr>
                <a:xfrm>
                  <a:off x="1023535" y="987347"/>
                  <a:ext cx="1675" cy="99079"/>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79" name="Rectangle 78">
                  <a:extLst>
                    <a:ext uri="{FF2B5EF4-FFF2-40B4-BE49-F238E27FC236}">
                      <a16:creationId xmlns:a16="http://schemas.microsoft.com/office/drawing/2014/main" id="{A158A1EB-B2CC-AC4B-83A7-1A4EB53AF533}"/>
                    </a:ext>
                  </a:extLst>
                </p:cNvPr>
                <p:cNvSpPr/>
                <p:nvPr/>
              </p:nvSpPr>
              <p:spPr>
                <a:xfrm>
                  <a:off x="740798" y="3249754"/>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80" name="Straight Arrow Connector 79">
                  <a:extLst>
                    <a:ext uri="{FF2B5EF4-FFF2-40B4-BE49-F238E27FC236}">
                      <a16:creationId xmlns:a16="http://schemas.microsoft.com/office/drawing/2014/main" id="{5B11D2ED-65C8-ED4F-A9D7-21E878A64391}"/>
                    </a:ext>
                  </a:extLst>
                </p:cNvPr>
                <p:cNvCxnSpPr>
                  <a:cxnSpLocks/>
                </p:cNvCxnSpPr>
                <p:nvPr/>
              </p:nvCxnSpPr>
              <p:spPr>
                <a:xfrm flipH="1">
                  <a:off x="1027292" y="3115121"/>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81" name="TextBox 80">
                  <a:extLst>
                    <a:ext uri="{FF2B5EF4-FFF2-40B4-BE49-F238E27FC236}">
                      <a16:creationId xmlns:a16="http://schemas.microsoft.com/office/drawing/2014/main" id="{F8A68F23-70F9-E642-A314-B168070095F8}"/>
                    </a:ext>
                  </a:extLst>
                </p:cNvPr>
                <p:cNvSpPr txBox="1"/>
                <p:nvPr/>
              </p:nvSpPr>
              <p:spPr>
                <a:xfrm>
                  <a:off x="856682" y="2574046"/>
                  <a:ext cx="369332" cy="19813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grpSp>
        </p:grpSp>
      </p:grpSp>
      <p:grpSp>
        <p:nvGrpSpPr>
          <p:cNvPr id="93" name="Group 92">
            <a:extLst>
              <a:ext uri="{FF2B5EF4-FFF2-40B4-BE49-F238E27FC236}">
                <a16:creationId xmlns:a16="http://schemas.microsoft.com/office/drawing/2014/main" id="{D77C48DC-9545-9C43-973B-00254913361A}"/>
              </a:ext>
            </a:extLst>
          </p:cNvPr>
          <p:cNvGrpSpPr/>
          <p:nvPr/>
        </p:nvGrpSpPr>
        <p:grpSpPr>
          <a:xfrm>
            <a:off x="4923315" y="4501671"/>
            <a:ext cx="2345370" cy="1987745"/>
            <a:chOff x="3150229" y="4482959"/>
            <a:chExt cx="2345370" cy="1987745"/>
          </a:xfrm>
        </p:grpSpPr>
        <p:sp>
          <p:nvSpPr>
            <p:cNvPr id="94" name="Rectangle: Rounded Corners 167">
              <a:extLst>
                <a:ext uri="{FF2B5EF4-FFF2-40B4-BE49-F238E27FC236}">
                  <a16:creationId xmlns:a16="http://schemas.microsoft.com/office/drawing/2014/main" id="{06C6B99C-3E5A-2B4A-A40E-F904A9AB773F}"/>
                </a:ext>
              </a:extLst>
            </p:cNvPr>
            <p:cNvSpPr/>
            <p:nvPr/>
          </p:nvSpPr>
          <p:spPr>
            <a:xfrm>
              <a:off x="3150229" y="4482959"/>
              <a:ext cx="2345370" cy="1987745"/>
            </a:xfrm>
            <a:prstGeom prst="roundRect">
              <a:avLst>
                <a:gd name="adj" fmla="val 6200"/>
              </a:avLst>
            </a:prstGeom>
            <a:solidFill>
              <a:schemeClr val="accent1">
                <a:lumMod val="20000"/>
                <a:lumOff val="80000"/>
              </a:schemeClr>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Game History</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cxnSp>
          <p:nvCxnSpPr>
            <p:cNvPr id="95" name="Straight Arrow Connector 94">
              <a:extLst>
                <a:ext uri="{FF2B5EF4-FFF2-40B4-BE49-F238E27FC236}">
                  <a16:creationId xmlns:a16="http://schemas.microsoft.com/office/drawing/2014/main" id="{0C2D0C90-87A9-EA4E-803C-1E71DBF14E13}"/>
                </a:ext>
              </a:extLst>
            </p:cNvPr>
            <p:cNvCxnSpPr>
              <a:cxnSpLocks/>
              <a:stCxn id="97" idx="3"/>
              <a:endCxn id="98" idx="1"/>
            </p:cNvCxnSpPr>
            <p:nvPr/>
          </p:nvCxnSpPr>
          <p:spPr>
            <a:xfrm>
              <a:off x="3792721" y="5093443"/>
              <a:ext cx="248586"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96" name="Straight Arrow Connector 95">
              <a:extLst>
                <a:ext uri="{FF2B5EF4-FFF2-40B4-BE49-F238E27FC236}">
                  <a16:creationId xmlns:a16="http://schemas.microsoft.com/office/drawing/2014/main" id="{C7F3EBB6-8228-2149-A1F1-83548A251CFD}"/>
                </a:ext>
              </a:extLst>
            </p:cNvPr>
            <p:cNvCxnSpPr>
              <a:cxnSpLocks/>
              <a:stCxn id="98" idx="3"/>
              <a:endCxn id="103" idx="1"/>
            </p:cNvCxnSpPr>
            <p:nvPr/>
          </p:nvCxnSpPr>
          <p:spPr>
            <a:xfrm>
              <a:off x="4523917" y="5093443"/>
              <a:ext cx="293001" cy="350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97" name="Rectangle 96">
              <a:extLst>
                <a:ext uri="{FF2B5EF4-FFF2-40B4-BE49-F238E27FC236}">
                  <a16:creationId xmlns:a16="http://schemas.microsoft.com/office/drawing/2014/main" id="{FCBA46BE-3D8F-0B43-B69F-8D5DA023CA0C}"/>
                </a:ext>
              </a:extLst>
            </p:cNvPr>
            <p:cNvSpPr/>
            <p:nvPr/>
          </p:nvSpPr>
          <p:spPr>
            <a:xfrm>
              <a:off x="3310111" y="485987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sp>
          <p:nvSpPr>
            <p:cNvPr id="98" name="Rectangle 97">
              <a:extLst>
                <a:ext uri="{FF2B5EF4-FFF2-40B4-BE49-F238E27FC236}">
                  <a16:creationId xmlns:a16="http://schemas.microsoft.com/office/drawing/2014/main" id="{88C92BF3-23CD-804B-B0C5-F3772BC46407}"/>
                </a:ext>
              </a:extLst>
            </p:cNvPr>
            <p:cNvSpPr/>
            <p:nvPr/>
          </p:nvSpPr>
          <p:spPr>
            <a:xfrm>
              <a:off x="4041307" y="485987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99" name="Group 98">
              <a:extLst>
                <a:ext uri="{FF2B5EF4-FFF2-40B4-BE49-F238E27FC236}">
                  <a16:creationId xmlns:a16="http://schemas.microsoft.com/office/drawing/2014/main" id="{76CDC165-6429-8E43-A3FC-AD21B9E61BE8}"/>
                </a:ext>
              </a:extLst>
            </p:cNvPr>
            <p:cNvGrpSpPr/>
            <p:nvPr/>
          </p:nvGrpSpPr>
          <p:grpSpPr>
            <a:xfrm>
              <a:off x="3270851" y="6099732"/>
              <a:ext cx="2222330" cy="297001"/>
              <a:chOff x="1934634" y="6934556"/>
              <a:chExt cx="1894790" cy="261610"/>
            </a:xfrm>
          </p:grpSpPr>
          <p:sp>
            <p:nvSpPr>
              <p:cNvPr id="115" name="TextBox 114">
                <a:extLst>
                  <a:ext uri="{FF2B5EF4-FFF2-40B4-BE49-F238E27FC236}">
                    <a16:creationId xmlns:a16="http://schemas.microsoft.com/office/drawing/2014/main" id="{4C263137-0AC1-1D48-B90A-46A41C4D6B44}"/>
                  </a:ext>
                </a:extLst>
              </p:cNvPr>
              <p:cNvSpPr txBox="1"/>
              <p:nvPr/>
            </p:nvSpPr>
            <p:spPr>
              <a:xfrm>
                <a:off x="1934634" y="6934556"/>
                <a:ext cx="492443"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make</a:t>
                </a:r>
              </a:p>
            </p:txBody>
          </p:sp>
          <p:sp>
            <p:nvSpPr>
              <p:cNvPr id="116" name="TextBox 115">
                <a:extLst>
                  <a:ext uri="{FF2B5EF4-FFF2-40B4-BE49-F238E27FC236}">
                    <a16:creationId xmlns:a16="http://schemas.microsoft.com/office/drawing/2014/main" id="{758DE4D6-3685-EE4A-9F07-560A6F04503B}"/>
                  </a:ext>
                </a:extLst>
              </p:cNvPr>
              <p:cNvSpPr txBox="1"/>
              <p:nvPr/>
            </p:nvSpPr>
            <p:spPr>
              <a:xfrm>
                <a:off x="2661000" y="6934556"/>
                <a:ext cx="261610"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a</a:t>
                </a:r>
              </a:p>
            </p:txBody>
          </p:sp>
          <p:sp>
            <p:nvSpPr>
              <p:cNvPr id="117" name="TextBox 116">
                <a:extLst>
                  <a:ext uri="{FF2B5EF4-FFF2-40B4-BE49-F238E27FC236}">
                    <a16:creationId xmlns:a16="http://schemas.microsoft.com/office/drawing/2014/main" id="{387E51B4-D65E-4845-B1DF-F81F4C992DB0}"/>
                  </a:ext>
                </a:extLst>
              </p:cNvPr>
              <p:cNvSpPr txBox="1"/>
              <p:nvPr/>
            </p:nvSpPr>
            <p:spPr>
              <a:xfrm>
                <a:off x="3131148" y="6934556"/>
                <a:ext cx="698276" cy="261610"/>
              </a:xfrm>
              <a:prstGeom prst="rect">
                <a:avLst/>
              </a:prstGeom>
              <a:noFill/>
            </p:spPr>
            <p:txBody>
              <a:bodyPr wrap="square" rtlCol="0">
                <a:spAutoFit/>
              </a:bodyPr>
              <a:lstStyle/>
              <a:p>
                <a:r>
                  <a:rPr lang="en-US" sz="1050" b="1">
                    <a:latin typeface="Dank Mono" pitchFamily="49" charset="77"/>
                    <a:cs typeface="Calibri" panose="020F0502020204030204" pitchFamily="34" charset="0"/>
                  </a:rPr>
                  <a:t>column</a:t>
                </a:r>
              </a:p>
            </p:txBody>
          </p:sp>
        </p:grpSp>
        <p:cxnSp>
          <p:nvCxnSpPr>
            <p:cNvPr id="100" name="Straight Arrow Connector 99">
              <a:extLst>
                <a:ext uri="{FF2B5EF4-FFF2-40B4-BE49-F238E27FC236}">
                  <a16:creationId xmlns:a16="http://schemas.microsoft.com/office/drawing/2014/main" id="{DEE2BAF5-0995-7C48-9390-54B0FF360E73}"/>
                </a:ext>
              </a:extLst>
            </p:cNvPr>
            <p:cNvCxnSpPr>
              <a:cxnSpLocks/>
            </p:cNvCxnSpPr>
            <p:nvPr/>
          </p:nvCxnSpPr>
          <p:spPr>
            <a:xfrm flipV="1">
              <a:off x="3551416" y="5812574"/>
              <a:ext cx="0" cy="2648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01" name="Straight Arrow Connector 100">
              <a:extLst>
                <a:ext uri="{FF2B5EF4-FFF2-40B4-BE49-F238E27FC236}">
                  <a16:creationId xmlns:a16="http://schemas.microsoft.com/office/drawing/2014/main" id="{C6CB8990-033D-7D40-BBDD-CFBB5C79BA8B}"/>
                </a:ext>
              </a:extLst>
            </p:cNvPr>
            <p:cNvCxnSpPr>
              <a:cxnSpLocks/>
            </p:cNvCxnSpPr>
            <p:nvPr/>
          </p:nvCxnSpPr>
          <p:spPr>
            <a:xfrm flipV="1">
              <a:off x="4282492" y="5811259"/>
              <a:ext cx="1" cy="26611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02" name="Straight Arrow Connector 101">
              <a:extLst>
                <a:ext uri="{FF2B5EF4-FFF2-40B4-BE49-F238E27FC236}">
                  <a16:creationId xmlns:a16="http://schemas.microsoft.com/office/drawing/2014/main" id="{E21DD676-078F-5C41-9FA8-08360264B265}"/>
                </a:ext>
              </a:extLst>
            </p:cNvPr>
            <p:cNvCxnSpPr>
              <a:cxnSpLocks/>
            </p:cNvCxnSpPr>
            <p:nvPr/>
          </p:nvCxnSpPr>
          <p:spPr>
            <a:xfrm flipV="1">
              <a:off x="5058223" y="5811215"/>
              <a:ext cx="0" cy="26616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03" name="Rectangle 102">
              <a:extLst>
                <a:ext uri="{FF2B5EF4-FFF2-40B4-BE49-F238E27FC236}">
                  <a16:creationId xmlns:a16="http://schemas.microsoft.com/office/drawing/2014/main" id="{20453A4E-2F80-B545-BAF0-CB4CBA1D6A66}"/>
                </a:ext>
              </a:extLst>
            </p:cNvPr>
            <p:cNvSpPr/>
            <p:nvPr/>
          </p:nvSpPr>
          <p:spPr>
            <a:xfrm>
              <a:off x="4816918" y="4863376"/>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104" name="Group 103">
              <a:extLst>
                <a:ext uri="{FF2B5EF4-FFF2-40B4-BE49-F238E27FC236}">
                  <a16:creationId xmlns:a16="http://schemas.microsoft.com/office/drawing/2014/main" id="{35CF8168-4F8B-1342-88D4-CF787B6FBD7B}"/>
                </a:ext>
              </a:extLst>
            </p:cNvPr>
            <p:cNvGrpSpPr/>
            <p:nvPr/>
          </p:nvGrpSpPr>
          <p:grpSpPr>
            <a:xfrm>
              <a:off x="3410874" y="5569232"/>
              <a:ext cx="281084" cy="243360"/>
              <a:chOff x="233471" y="4585986"/>
              <a:chExt cx="336985" cy="214361"/>
            </a:xfrm>
          </p:grpSpPr>
          <p:sp>
            <p:nvSpPr>
              <p:cNvPr id="113" name="Rectangle 112">
                <a:extLst>
                  <a:ext uri="{FF2B5EF4-FFF2-40B4-BE49-F238E27FC236}">
                    <a16:creationId xmlns:a16="http://schemas.microsoft.com/office/drawing/2014/main" id="{9769D5FD-BBFF-6A47-B30E-E950A77EB64F}"/>
                  </a:ext>
                </a:extLst>
              </p:cNvPr>
              <p:cNvSpPr/>
              <p:nvPr/>
            </p:nvSpPr>
            <p:spPr>
              <a:xfrm>
                <a:off x="233471" y="4585986"/>
                <a:ext cx="336985" cy="21436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1C1759F-327E-644E-ADC9-564A2F0F81A6}"/>
                      </a:ext>
                    </a:extLst>
                  </p:cNvPr>
                  <p:cNvSpPr txBox="1"/>
                  <p:nvPr/>
                </p:nvSpPr>
                <p:spPr>
                  <a:xfrm>
                    <a:off x="277387" y="4613605"/>
                    <a:ext cx="268859"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14" name="TextBox 113">
                    <a:extLst>
                      <a:ext uri="{FF2B5EF4-FFF2-40B4-BE49-F238E27FC236}">
                        <a16:creationId xmlns:a16="http://schemas.microsoft.com/office/drawing/2014/main" id="{A1C1759F-327E-644E-ADC9-564A2F0F81A6}"/>
                      </a:ext>
                    </a:extLst>
                  </p:cNvPr>
                  <p:cNvSpPr txBox="1">
                    <a:spLocks noRot="1" noChangeAspect="1" noMove="1" noResize="1" noEditPoints="1" noAdjustHandles="1" noChangeArrowheads="1" noChangeShapeType="1" noTextEdit="1"/>
                  </p:cNvSpPr>
                  <p:nvPr/>
                </p:nvSpPr>
                <p:spPr>
                  <a:xfrm>
                    <a:off x="277387" y="4613605"/>
                    <a:ext cx="268859" cy="161583"/>
                  </a:xfrm>
                  <a:prstGeom prst="rect">
                    <a:avLst/>
                  </a:prstGeom>
                  <a:blipFill>
                    <a:blip r:embed="rId13"/>
                    <a:stretch>
                      <a:fillRect l="-8108"/>
                    </a:stretch>
                  </a:blipFill>
                </p:spPr>
                <p:txBody>
                  <a:bodyPr/>
                  <a:lstStyle/>
                  <a:p>
                    <a:r>
                      <a:rPr lang="en-US">
                        <a:noFill/>
                      </a:rPr>
                      <a:t> </a:t>
                    </a:r>
                  </a:p>
                </p:txBody>
              </p:sp>
            </mc:Fallback>
          </mc:AlternateContent>
        </p:grpSp>
        <p:cxnSp>
          <p:nvCxnSpPr>
            <p:cNvPr id="105" name="Straight Arrow Connector 104">
              <a:extLst>
                <a:ext uri="{FF2B5EF4-FFF2-40B4-BE49-F238E27FC236}">
                  <a16:creationId xmlns:a16="http://schemas.microsoft.com/office/drawing/2014/main" id="{1C2C7611-8AC6-FF49-85D4-F896B67775C9}"/>
                </a:ext>
              </a:extLst>
            </p:cNvPr>
            <p:cNvCxnSpPr>
              <a:cxnSpLocks/>
              <a:stCxn id="113" idx="0"/>
              <a:endCxn id="97" idx="2"/>
            </p:cNvCxnSpPr>
            <p:nvPr/>
          </p:nvCxnSpPr>
          <p:spPr>
            <a:xfrm flipV="1">
              <a:off x="3551416" y="5327016"/>
              <a:ext cx="0" cy="24221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nvGrpSpPr>
            <p:cNvPr id="106" name="Group 105">
              <a:extLst>
                <a:ext uri="{FF2B5EF4-FFF2-40B4-BE49-F238E27FC236}">
                  <a16:creationId xmlns:a16="http://schemas.microsoft.com/office/drawing/2014/main" id="{586B3EF8-4134-314C-9FA4-B1C92A04DD0F}"/>
                </a:ext>
              </a:extLst>
            </p:cNvPr>
            <p:cNvGrpSpPr/>
            <p:nvPr/>
          </p:nvGrpSpPr>
          <p:grpSpPr>
            <a:xfrm>
              <a:off x="4141951" y="5567902"/>
              <a:ext cx="281084" cy="243360"/>
              <a:chOff x="233471" y="4585986"/>
              <a:chExt cx="336985" cy="214361"/>
            </a:xfrm>
          </p:grpSpPr>
          <p:sp>
            <p:nvSpPr>
              <p:cNvPr id="111" name="Rectangle 110">
                <a:extLst>
                  <a:ext uri="{FF2B5EF4-FFF2-40B4-BE49-F238E27FC236}">
                    <a16:creationId xmlns:a16="http://schemas.microsoft.com/office/drawing/2014/main" id="{06C72C6B-73B3-FF48-8E04-E925F6B19CDE}"/>
                  </a:ext>
                </a:extLst>
              </p:cNvPr>
              <p:cNvSpPr/>
              <p:nvPr/>
            </p:nvSpPr>
            <p:spPr>
              <a:xfrm>
                <a:off x="233471" y="4585986"/>
                <a:ext cx="336985" cy="21436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A29C32E5-9681-3A4E-A987-9238E8355F1A}"/>
                      </a:ext>
                    </a:extLst>
                  </p:cNvPr>
                  <p:cNvSpPr txBox="1"/>
                  <p:nvPr/>
                </p:nvSpPr>
                <p:spPr>
                  <a:xfrm>
                    <a:off x="277387" y="4613605"/>
                    <a:ext cx="268859"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12" name="TextBox 111">
                    <a:extLst>
                      <a:ext uri="{FF2B5EF4-FFF2-40B4-BE49-F238E27FC236}">
                        <a16:creationId xmlns:a16="http://schemas.microsoft.com/office/drawing/2014/main" id="{A29C32E5-9681-3A4E-A987-9238E8355F1A}"/>
                      </a:ext>
                    </a:extLst>
                  </p:cNvPr>
                  <p:cNvSpPr txBox="1">
                    <a:spLocks noRot="1" noChangeAspect="1" noMove="1" noResize="1" noEditPoints="1" noAdjustHandles="1" noChangeArrowheads="1" noChangeShapeType="1" noTextEdit="1"/>
                  </p:cNvSpPr>
                  <p:nvPr/>
                </p:nvSpPr>
                <p:spPr>
                  <a:xfrm>
                    <a:off x="277387" y="4613605"/>
                    <a:ext cx="268859" cy="161583"/>
                  </a:xfrm>
                  <a:prstGeom prst="rect">
                    <a:avLst/>
                  </a:prstGeom>
                  <a:blipFill>
                    <a:blip r:embed="rId13"/>
                    <a:stretch>
                      <a:fillRect l="-8108"/>
                    </a:stretch>
                  </a:blipFill>
                </p:spPr>
                <p:txBody>
                  <a:bodyPr/>
                  <a:lstStyle/>
                  <a:p>
                    <a:r>
                      <a:rPr lang="en-US">
                        <a:noFill/>
                      </a:rPr>
                      <a:t> </a:t>
                    </a:r>
                  </a:p>
                </p:txBody>
              </p:sp>
            </mc:Fallback>
          </mc:AlternateContent>
        </p:grpSp>
        <p:cxnSp>
          <p:nvCxnSpPr>
            <p:cNvPr id="107" name="Straight Arrow Connector 106">
              <a:extLst>
                <a:ext uri="{FF2B5EF4-FFF2-40B4-BE49-F238E27FC236}">
                  <a16:creationId xmlns:a16="http://schemas.microsoft.com/office/drawing/2014/main" id="{D129DE5C-46D7-A641-B70E-2C00C4E027F2}"/>
                </a:ext>
              </a:extLst>
            </p:cNvPr>
            <p:cNvCxnSpPr>
              <a:cxnSpLocks/>
              <a:stCxn id="111" idx="0"/>
              <a:endCxn id="98" idx="2"/>
            </p:cNvCxnSpPr>
            <p:nvPr/>
          </p:nvCxnSpPr>
          <p:spPr>
            <a:xfrm flipV="1">
              <a:off x="4282492" y="5327016"/>
              <a:ext cx="120" cy="24088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08" name="Rectangle 107">
              <a:extLst>
                <a:ext uri="{FF2B5EF4-FFF2-40B4-BE49-F238E27FC236}">
                  <a16:creationId xmlns:a16="http://schemas.microsoft.com/office/drawing/2014/main" id="{AFF6E62B-5821-2D44-9D8D-50F3FEF00912}"/>
                </a:ext>
              </a:extLst>
            </p:cNvPr>
            <p:cNvSpPr/>
            <p:nvPr/>
          </p:nvSpPr>
          <p:spPr>
            <a:xfrm>
              <a:off x="4919231" y="5570890"/>
              <a:ext cx="281084" cy="24336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8DEDA217-3502-5C4E-B9B7-B249265295D6}"/>
                    </a:ext>
                  </a:extLst>
                </p:cNvPr>
                <p:cNvSpPr txBox="1"/>
                <p:nvPr/>
              </p:nvSpPr>
              <p:spPr>
                <a:xfrm>
                  <a:off x="4955862" y="5602245"/>
                  <a:ext cx="224259" cy="1834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09" name="TextBox 108">
                  <a:extLst>
                    <a:ext uri="{FF2B5EF4-FFF2-40B4-BE49-F238E27FC236}">
                      <a16:creationId xmlns:a16="http://schemas.microsoft.com/office/drawing/2014/main" id="{8DEDA217-3502-5C4E-B9B7-B249265295D6}"/>
                    </a:ext>
                  </a:extLst>
                </p:cNvPr>
                <p:cNvSpPr txBox="1">
                  <a:spLocks noRot="1" noChangeAspect="1" noMove="1" noResize="1" noEditPoints="1" noAdjustHandles="1" noChangeArrowheads="1" noChangeShapeType="1" noTextEdit="1"/>
                </p:cNvSpPr>
                <p:nvPr/>
              </p:nvSpPr>
              <p:spPr>
                <a:xfrm>
                  <a:off x="4955862" y="5602245"/>
                  <a:ext cx="224259" cy="183442"/>
                </a:xfrm>
                <a:prstGeom prst="rect">
                  <a:avLst/>
                </a:prstGeom>
                <a:blipFill>
                  <a:blip r:embed="rId13"/>
                  <a:stretch>
                    <a:fillRect l="-8108"/>
                  </a:stretch>
                </a:blipFill>
              </p:spPr>
              <p:txBody>
                <a:bodyPr/>
                <a:lstStyle/>
                <a:p>
                  <a:r>
                    <a:rPr lang="en-US">
                      <a:noFill/>
                    </a:rPr>
                    <a:t> </a:t>
                  </a:r>
                </a:p>
              </p:txBody>
            </p:sp>
          </mc:Fallback>
        </mc:AlternateContent>
        <p:cxnSp>
          <p:nvCxnSpPr>
            <p:cNvPr id="110" name="Straight Arrow Connector 109">
              <a:extLst>
                <a:ext uri="{FF2B5EF4-FFF2-40B4-BE49-F238E27FC236}">
                  <a16:creationId xmlns:a16="http://schemas.microsoft.com/office/drawing/2014/main" id="{3CFEFA50-E6C0-EB4B-981E-B96F26DAA8DD}"/>
                </a:ext>
              </a:extLst>
            </p:cNvPr>
            <p:cNvCxnSpPr>
              <a:cxnSpLocks/>
              <a:stCxn id="108" idx="0"/>
              <a:endCxn id="103" idx="2"/>
            </p:cNvCxnSpPr>
            <p:nvPr/>
          </p:nvCxnSpPr>
          <p:spPr>
            <a:xfrm flipH="1" flipV="1">
              <a:off x="5058223" y="5330522"/>
              <a:ext cx="1549" cy="2403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cxnSp>
        <p:nvCxnSpPr>
          <p:cNvPr id="118" name="Curved Connector 175">
            <a:extLst>
              <a:ext uri="{FF2B5EF4-FFF2-40B4-BE49-F238E27FC236}">
                <a16:creationId xmlns:a16="http://schemas.microsoft.com/office/drawing/2014/main" id="{0A800D51-53A2-CE42-BC66-5A6E6C18E8F8}"/>
              </a:ext>
            </a:extLst>
          </p:cNvPr>
          <p:cNvCxnSpPr>
            <a:cxnSpLocks/>
            <a:stCxn id="146" idx="3"/>
            <a:endCxn id="25" idx="4"/>
          </p:cNvCxnSpPr>
          <p:nvPr/>
        </p:nvCxnSpPr>
        <p:spPr>
          <a:xfrm flipV="1">
            <a:off x="8196152" y="4702689"/>
            <a:ext cx="349208" cy="415743"/>
          </a:xfrm>
          <a:prstGeom prst="curvedConnector2">
            <a:avLst/>
          </a:prstGeom>
          <a:ln w="22225">
            <a:tailEnd type="triangle"/>
          </a:ln>
        </p:spPr>
        <p:style>
          <a:lnRef idx="1">
            <a:schemeClr val="dk1"/>
          </a:lnRef>
          <a:fillRef idx="0">
            <a:schemeClr val="dk1"/>
          </a:fillRef>
          <a:effectRef idx="0">
            <a:schemeClr val="dk1"/>
          </a:effectRef>
          <a:fontRef idx="minor">
            <a:schemeClr val="tx1"/>
          </a:fontRef>
        </p:style>
      </p:cxnSp>
      <p:grpSp>
        <p:nvGrpSpPr>
          <p:cNvPr id="119" name="Group 118">
            <a:extLst>
              <a:ext uri="{FF2B5EF4-FFF2-40B4-BE49-F238E27FC236}">
                <a16:creationId xmlns:a16="http://schemas.microsoft.com/office/drawing/2014/main" id="{52ABE347-FB5D-D241-B4F3-BCDEBE412FD2}"/>
              </a:ext>
            </a:extLst>
          </p:cNvPr>
          <p:cNvGrpSpPr/>
          <p:nvPr/>
        </p:nvGrpSpPr>
        <p:grpSpPr>
          <a:xfrm>
            <a:off x="8196152" y="4885604"/>
            <a:ext cx="2538734" cy="1562346"/>
            <a:chOff x="6423066" y="4866892"/>
            <a:chExt cx="2538734" cy="1562346"/>
          </a:xfrm>
        </p:grpSpPr>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F172491E-FED6-5844-9E3E-2CDB572BB786}"/>
                    </a:ext>
                  </a:extLst>
                </p:cNvPr>
                <p:cNvSpPr txBox="1"/>
                <p:nvPr/>
              </p:nvSpPr>
              <p:spPr>
                <a:xfrm>
                  <a:off x="7024006" y="6174530"/>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(1)</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120" name="TextBox 119">
                  <a:extLst>
                    <a:ext uri="{FF2B5EF4-FFF2-40B4-BE49-F238E27FC236}">
                      <a16:creationId xmlns:a16="http://schemas.microsoft.com/office/drawing/2014/main" id="{F172491E-FED6-5844-9E3E-2CDB572BB786}"/>
                    </a:ext>
                  </a:extLst>
                </p:cNvPr>
                <p:cNvSpPr txBox="1">
                  <a:spLocks noRot="1" noChangeAspect="1" noMove="1" noResize="1" noEditPoints="1" noAdjustHandles="1" noChangeArrowheads="1" noChangeShapeType="1" noTextEdit="1"/>
                </p:cNvSpPr>
                <p:nvPr/>
              </p:nvSpPr>
              <p:spPr>
                <a:xfrm>
                  <a:off x="7024006" y="6174530"/>
                  <a:ext cx="388505" cy="254708"/>
                </a:xfrm>
                <a:prstGeom prst="rect">
                  <a:avLst/>
                </a:prstGeom>
                <a:blipFill>
                  <a:blip r:embed="rId14"/>
                  <a:stretch>
                    <a:fillRect t="-7143" r="-1563"/>
                  </a:stretch>
                </a:blipFill>
              </p:spPr>
              <p:txBody>
                <a:bodyPr/>
                <a:lstStyle/>
                <a:p>
                  <a:r>
                    <a:rPr lang="en-US">
                      <a:noFill/>
                    </a:rPr>
                    <a:t> </a:t>
                  </a:r>
                </a:p>
              </p:txBody>
            </p:sp>
          </mc:Fallback>
        </mc:AlternateContent>
        <p:cxnSp>
          <p:nvCxnSpPr>
            <p:cNvPr id="121" name="Straight Arrow Connector 120">
              <a:extLst>
                <a:ext uri="{FF2B5EF4-FFF2-40B4-BE49-F238E27FC236}">
                  <a16:creationId xmlns:a16="http://schemas.microsoft.com/office/drawing/2014/main" id="{B44860D3-3629-694D-998F-EDDD52C2EC2D}"/>
                </a:ext>
              </a:extLst>
            </p:cNvPr>
            <p:cNvCxnSpPr>
              <a:cxnSpLocks/>
              <a:stCxn id="146" idx="3"/>
              <a:endCxn id="122" idx="1"/>
            </p:cNvCxnSpPr>
            <p:nvPr/>
          </p:nvCxnSpPr>
          <p:spPr>
            <a:xfrm>
              <a:off x="6423066" y="5099720"/>
              <a:ext cx="465278" cy="74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2" name="Rectangle 121">
              <a:extLst>
                <a:ext uri="{FF2B5EF4-FFF2-40B4-BE49-F238E27FC236}">
                  <a16:creationId xmlns:a16="http://schemas.microsoft.com/office/drawing/2014/main" id="{4D8CF79D-C81A-8E43-B7E8-AFA575EA01CD}"/>
                </a:ext>
              </a:extLst>
            </p:cNvPr>
            <p:cNvSpPr/>
            <p:nvPr/>
          </p:nvSpPr>
          <p:spPr>
            <a:xfrm>
              <a:off x="6888344" y="4866892"/>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123" name="Straight Arrow Connector 122">
              <a:extLst>
                <a:ext uri="{FF2B5EF4-FFF2-40B4-BE49-F238E27FC236}">
                  <a16:creationId xmlns:a16="http://schemas.microsoft.com/office/drawing/2014/main" id="{F086EF9D-6EE5-494A-9337-88E0B728E89F}"/>
                </a:ext>
              </a:extLst>
            </p:cNvPr>
            <p:cNvCxnSpPr>
              <a:cxnSpLocks/>
              <a:stCxn id="122" idx="3"/>
              <a:endCxn id="124" idx="1"/>
            </p:cNvCxnSpPr>
            <p:nvPr/>
          </p:nvCxnSpPr>
          <p:spPr>
            <a:xfrm>
              <a:off x="7370954" y="5100465"/>
              <a:ext cx="540952" cy="218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4" name="Rectangle 123">
              <a:extLst>
                <a:ext uri="{FF2B5EF4-FFF2-40B4-BE49-F238E27FC236}">
                  <a16:creationId xmlns:a16="http://schemas.microsoft.com/office/drawing/2014/main" id="{BD04C615-B379-2647-BC48-B18F80DD2C63}"/>
                </a:ext>
              </a:extLst>
            </p:cNvPr>
            <p:cNvSpPr/>
            <p:nvPr/>
          </p:nvSpPr>
          <p:spPr>
            <a:xfrm>
              <a:off x="7911906" y="4869077"/>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81CCD3CA-DC46-E548-B008-7383FE013FDE}"/>
                    </a:ext>
                  </a:extLst>
                </p:cNvPr>
                <p:cNvSpPr txBox="1"/>
                <p:nvPr/>
              </p:nvSpPr>
              <p:spPr>
                <a:xfrm>
                  <a:off x="8046706" y="6172886"/>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(2)</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125" name="TextBox 124">
                  <a:extLst>
                    <a:ext uri="{FF2B5EF4-FFF2-40B4-BE49-F238E27FC236}">
                      <a16:creationId xmlns:a16="http://schemas.microsoft.com/office/drawing/2014/main" id="{81CCD3CA-DC46-E548-B008-7383FE013FDE}"/>
                    </a:ext>
                  </a:extLst>
                </p:cNvPr>
                <p:cNvSpPr txBox="1">
                  <a:spLocks noRot="1" noChangeAspect="1" noMove="1" noResize="1" noEditPoints="1" noAdjustHandles="1" noChangeArrowheads="1" noChangeShapeType="1" noTextEdit="1"/>
                </p:cNvSpPr>
                <p:nvPr/>
              </p:nvSpPr>
              <p:spPr>
                <a:xfrm>
                  <a:off x="8046706" y="6172886"/>
                  <a:ext cx="388505" cy="254708"/>
                </a:xfrm>
                <a:prstGeom prst="rect">
                  <a:avLst/>
                </a:prstGeom>
                <a:blipFill>
                  <a:blip r:embed="rId15"/>
                  <a:stretch>
                    <a:fillRect t="-7317"/>
                  </a:stretch>
                </a:blipFill>
              </p:spPr>
              <p:txBody>
                <a:bodyPr/>
                <a:lstStyle/>
                <a:p>
                  <a:r>
                    <a:rPr lang="en-US">
                      <a:noFill/>
                    </a:rPr>
                    <a:t> </a:t>
                  </a:r>
                </a:p>
              </p:txBody>
            </p:sp>
          </mc:Fallback>
        </mc:AlternateContent>
        <p:cxnSp>
          <p:nvCxnSpPr>
            <p:cNvPr id="126" name="Straight Arrow Connector 125">
              <a:extLst>
                <a:ext uri="{FF2B5EF4-FFF2-40B4-BE49-F238E27FC236}">
                  <a16:creationId xmlns:a16="http://schemas.microsoft.com/office/drawing/2014/main" id="{D0E7227B-8364-044C-B770-1511517434D7}"/>
                </a:ext>
              </a:extLst>
            </p:cNvPr>
            <p:cNvCxnSpPr>
              <a:cxnSpLocks/>
              <a:stCxn id="124" idx="3"/>
            </p:cNvCxnSpPr>
            <p:nvPr/>
          </p:nvCxnSpPr>
          <p:spPr>
            <a:xfrm>
              <a:off x="8394516" y="5102650"/>
              <a:ext cx="321423"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7" name="TextBox 126">
              <a:extLst>
                <a:ext uri="{FF2B5EF4-FFF2-40B4-BE49-F238E27FC236}">
                  <a16:creationId xmlns:a16="http://schemas.microsoft.com/office/drawing/2014/main" id="{A9E50FF6-48F6-0746-A0CF-0EBE875218CB}"/>
                </a:ext>
              </a:extLst>
            </p:cNvPr>
            <p:cNvSpPr txBox="1"/>
            <p:nvPr/>
          </p:nvSpPr>
          <p:spPr>
            <a:xfrm rot="16200000">
              <a:off x="8635962" y="4970715"/>
              <a:ext cx="419296" cy="23238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cxnSp>
          <p:nvCxnSpPr>
            <p:cNvPr id="128" name="Straight Arrow Connector 127">
              <a:extLst>
                <a:ext uri="{FF2B5EF4-FFF2-40B4-BE49-F238E27FC236}">
                  <a16:creationId xmlns:a16="http://schemas.microsoft.com/office/drawing/2014/main" id="{62AE0450-C307-6145-BC3C-9B2E9FA735FB}"/>
                </a:ext>
              </a:extLst>
            </p:cNvPr>
            <p:cNvCxnSpPr>
              <a:cxnSpLocks/>
              <a:endCxn id="129" idx="2"/>
            </p:cNvCxnSpPr>
            <p:nvPr/>
          </p:nvCxnSpPr>
          <p:spPr>
            <a:xfrm flipV="1">
              <a:off x="7126245" y="6082621"/>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29" name="Rectangle 128">
              <a:extLst>
                <a:ext uri="{FF2B5EF4-FFF2-40B4-BE49-F238E27FC236}">
                  <a16:creationId xmlns:a16="http://schemas.microsoft.com/office/drawing/2014/main" id="{C70C771A-BD40-F04B-9CE4-12A8C8DD294A}"/>
                </a:ext>
              </a:extLst>
            </p:cNvPr>
            <p:cNvSpPr/>
            <p:nvPr/>
          </p:nvSpPr>
          <p:spPr>
            <a:xfrm>
              <a:off x="6954817" y="595025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30" name="Rectangle 129">
              <a:extLst>
                <a:ext uri="{FF2B5EF4-FFF2-40B4-BE49-F238E27FC236}">
                  <a16:creationId xmlns:a16="http://schemas.microsoft.com/office/drawing/2014/main" id="{7931A1CD-DDF0-9E45-89CE-628BAC911A4E}"/>
                </a:ext>
              </a:extLst>
            </p:cNvPr>
            <p:cNvSpPr/>
            <p:nvPr/>
          </p:nvSpPr>
          <p:spPr>
            <a:xfrm>
              <a:off x="6884336" y="566416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31" name="Straight Arrow Connector 130">
              <a:extLst>
                <a:ext uri="{FF2B5EF4-FFF2-40B4-BE49-F238E27FC236}">
                  <a16:creationId xmlns:a16="http://schemas.microsoft.com/office/drawing/2014/main" id="{0B7EDF2B-38CC-7D42-BC90-74540B5BE5E8}"/>
                </a:ext>
              </a:extLst>
            </p:cNvPr>
            <p:cNvCxnSpPr>
              <a:cxnSpLocks/>
              <a:stCxn id="130" idx="0"/>
            </p:cNvCxnSpPr>
            <p:nvPr/>
          </p:nvCxnSpPr>
          <p:spPr>
            <a:xfrm flipV="1">
              <a:off x="7123656" y="5549291"/>
              <a:ext cx="0" cy="11487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2" name="Straight Arrow Connector 131">
              <a:extLst>
                <a:ext uri="{FF2B5EF4-FFF2-40B4-BE49-F238E27FC236}">
                  <a16:creationId xmlns:a16="http://schemas.microsoft.com/office/drawing/2014/main" id="{1843F072-3493-2F4F-AC29-5D04C1E726A4}"/>
                </a:ext>
              </a:extLst>
            </p:cNvPr>
            <p:cNvCxnSpPr>
              <a:cxnSpLocks/>
              <a:stCxn id="129" idx="0"/>
              <a:endCxn id="130" idx="2"/>
            </p:cNvCxnSpPr>
            <p:nvPr/>
          </p:nvCxnSpPr>
          <p:spPr>
            <a:xfrm flipH="1" flipV="1">
              <a:off x="7123658" y="5831686"/>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3" name="Straight Arrow Connector 132">
              <a:extLst>
                <a:ext uri="{FF2B5EF4-FFF2-40B4-BE49-F238E27FC236}">
                  <a16:creationId xmlns:a16="http://schemas.microsoft.com/office/drawing/2014/main" id="{E28B0610-20F9-8940-9D62-4025E0494657}"/>
                </a:ext>
              </a:extLst>
            </p:cNvPr>
            <p:cNvCxnSpPr>
              <a:cxnSpLocks/>
              <a:endCxn id="134" idx="2"/>
            </p:cNvCxnSpPr>
            <p:nvPr/>
          </p:nvCxnSpPr>
          <p:spPr>
            <a:xfrm flipV="1">
              <a:off x="8158876" y="6082621"/>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34" name="Rectangle 133">
              <a:extLst>
                <a:ext uri="{FF2B5EF4-FFF2-40B4-BE49-F238E27FC236}">
                  <a16:creationId xmlns:a16="http://schemas.microsoft.com/office/drawing/2014/main" id="{01934787-972B-A24F-AE25-DF1E69C33F86}"/>
                </a:ext>
              </a:extLst>
            </p:cNvPr>
            <p:cNvSpPr/>
            <p:nvPr/>
          </p:nvSpPr>
          <p:spPr>
            <a:xfrm>
              <a:off x="7987448" y="595025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35" name="Rectangle 134">
              <a:extLst>
                <a:ext uri="{FF2B5EF4-FFF2-40B4-BE49-F238E27FC236}">
                  <a16:creationId xmlns:a16="http://schemas.microsoft.com/office/drawing/2014/main" id="{0CFE1081-4312-C54A-A753-0623CF6D3DE5}"/>
                </a:ext>
              </a:extLst>
            </p:cNvPr>
            <p:cNvSpPr/>
            <p:nvPr/>
          </p:nvSpPr>
          <p:spPr>
            <a:xfrm>
              <a:off x="7916967" y="566416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36" name="Straight Arrow Connector 135">
              <a:extLst>
                <a:ext uri="{FF2B5EF4-FFF2-40B4-BE49-F238E27FC236}">
                  <a16:creationId xmlns:a16="http://schemas.microsoft.com/office/drawing/2014/main" id="{26710AED-E9FC-4F42-B203-0C766A929CE5}"/>
                </a:ext>
              </a:extLst>
            </p:cNvPr>
            <p:cNvCxnSpPr>
              <a:cxnSpLocks/>
              <a:stCxn id="135" idx="0"/>
            </p:cNvCxnSpPr>
            <p:nvPr/>
          </p:nvCxnSpPr>
          <p:spPr>
            <a:xfrm flipV="1">
              <a:off x="8156288" y="5549291"/>
              <a:ext cx="0" cy="11487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7" name="Straight Arrow Connector 136">
              <a:extLst>
                <a:ext uri="{FF2B5EF4-FFF2-40B4-BE49-F238E27FC236}">
                  <a16:creationId xmlns:a16="http://schemas.microsoft.com/office/drawing/2014/main" id="{0F3E544F-2E5C-2349-8E3E-BF61F5FC3F33}"/>
                </a:ext>
              </a:extLst>
            </p:cNvPr>
            <p:cNvCxnSpPr>
              <a:cxnSpLocks/>
              <a:stCxn id="134" idx="0"/>
              <a:endCxn id="135" idx="2"/>
            </p:cNvCxnSpPr>
            <p:nvPr/>
          </p:nvCxnSpPr>
          <p:spPr>
            <a:xfrm flipH="1" flipV="1">
              <a:off x="8156290" y="5831686"/>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38" name="TextBox 137">
              <a:extLst>
                <a:ext uri="{FF2B5EF4-FFF2-40B4-BE49-F238E27FC236}">
                  <a16:creationId xmlns:a16="http://schemas.microsoft.com/office/drawing/2014/main" id="{FFC43E24-984A-2449-A1B5-E99D0E16580B}"/>
                </a:ext>
              </a:extLst>
            </p:cNvPr>
            <p:cNvSpPr txBox="1"/>
            <p:nvPr/>
          </p:nvSpPr>
          <p:spPr>
            <a:xfrm>
              <a:off x="6947421" y="5410830"/>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39" name="Straight Arrow Connector 138">
              <a:extLst>
                <a:ext uri="{FF2B5EF4-FFF2-40B4-BE49-F238E27FC236}">
                  <a16:creationId xmlns:a16="http://schemas.microsoft.com/office/drawing/2014/main" id="{C9245AF6-83E5-9C4E-87AD-C5802F5A82EA}"/>
                </a:ext>
              </a:extLst>
            </p:cNvPr>
            <p:cNvCxnSpPr>
              <a:cxnSpLocks/>
            </p:cNvCxnSpPr>
            <p:nvPr/>
          </p:nvCxnSpPr>
          <p:spPr>
            <a:xfrm flipV="1">
              <a:off x="7128628" y="5340142"/>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40" name="TextBox 139">
              <a:extLst>
                <a:ext uri="{FF2B5EF4-FFF2-40B4-BE49-F238E27FC236}">
                  <a16:creationId xmlns:a16="http://schemas.microsoft.com/office/drawing/2014/main" id="{5CB1C474-5EAB-484F-A1A0-B984F868C0B0}"/>
                </a:ext>
              </a:extLst>
            </p:cNvPr>
            <p:cNvSpPr txBox="1"/>
            <p:nvPr/>
          </p:nvSpPr>
          <p:spPr>
            <a:xfrm>
              <a:off x="7977355" y="5419195"/>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41" name="Straight Arrow Connector 140">
              <a:extLst>
                <a:ext uri="{FF2B5EF4-FFF2-40B4-BE49-F238E27FC236}">
                  <a16:creationId xmlns:a16="http://schemas.microsoft.com/office/drawing/2014/main" id="{565535B6-3633-0D4C-9B21-5FD69A8C4CC2}"/>
                </a:ext>
              </a:extLst>
            </p:cNvPr>
            <p:cNvCxnSpPr>
              <a:cxnSpLocks/>
            </p:cNvCxnSpPr>
            <p:nvPr/>
          </p:nvCxnSpPr>
          <p:spPr>
            <a:xfrm flipV="1">
              <a:off x="8158562" y="5338347"/>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grpSp>
        <p:nvGrpSpPr>
          <p:cNvPr id="8" name="Group 7">
            <a:extLst>
              <a:ext uri="{FF2B5EF4-FFF2-40B4-BE49-F238E27FC236}">
                <a16:creationId xmlns:a16="http://schemas.microsoft.com/office/drawing/2014/main" id="{A7D2F137-E830-8147-8819-B27973609352}"/>
              </a:ext>
            </a:extLst>
          </p:cNvPr>
          <p:cNvGrpSpPr/>
          <p:nvPr/>
        </p:nvGrpSpPr>
        <p:grpSpPr>
          <a:xfrm>
            <a:off x="7646050" y="4884859"/>
            <a:ext cx="955623" cy="1528548"/>
            <a:chOff x="7646050" y="4884859"/>
            <a:chExt cx="955623" cy="1528548"/>
          </a:xfrm>
        </p:grpSpPr>
        <p:sp>
          <p:nvSpPr>
            <p:cNvPr id="143" name="Rectangle 142">
              <a:extLst>
                <a:ext uri="{FF2B5EF4-FFF2-40B4-BE49-F238E27FC236}">
                  <a16:creationId xmlns:a16="http://schemas.microsoft.com/office/drawing/2014/main" id="{E4900EB0-C714-A346-978D-A05244DE9184}"/>
                </a:ext>
              </a:extLst>
            </p:cNvPr>
            <p:cNvSpPr/>
            <p:nvPr/>
          </p:nvSpPr>
          <p:spPr>
            <a:xfrm>
              <a:off x="7646050" y="5632885"/>
              <a:ext cx="610172" cy="492491"/>
            </a:xfrm>
            <a:prstGeom prst="rect">
              <a:avLst/>
            </a:prstGeom>
            <a:solidFill>
              <a:schemeClr val="accent4">
                <a:lumMod val="40000"/>
                <a:lumOff val="60000"/>
              </a:schemeClr>
            </a:solidFill>
            <a:ln w="1905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145" name="TextBox 144">
              <a:extLst>
                <a:ext uri="{FF2B5EF4-FFF2-40B4-BE49-F238E27FC236}">
                  <a16:creationId xmlns:a16="http://schemas.microsoft.com/office/drawing/2014/main" id="{1AF83A0B-2483-6C40-A6C3-E38055DA302C}"/>
                </a:ext>
              </a:extLst>
            </p:cNvPr>
            <p:cNvSpPr txBox="1"/>
            <p:nvPr/>
          </p:nvSpPr>
          <p:spPr>
            <a:xfrm>
              <a:off x="7722200" y="6229965"/>
              <a:ext cx="451225" cy="183442"/>
            </a:xfrm>
            <a:prstGeom prst="rect">
              <a:avLst/>
            </a:prstGeom>
            <a:noFill/>
          </p:spPr>
          <p:txBody>
            <a:bodyPr wrap="none" lIns="0" tIns="0" rIns="0" bIns="0" rtlCol="0">
              <a:spAutoFit/>
            </a:bodyPr>
            <a:lstStyle/>
            <a:p>
              <a:r>
                <a:rPr lang="en-US" sz="1050" b="1">
                  <a:latin typeface="Dank Mono" pitchFamily="49" charset="77"/>
                  <a:cs typeface="Calibri" panose="020F0502020204030204" pitchFamily="34" charset="0"/>
                </a:rPr>
                <a:t>START</a:t>
              </a:r>
            </a:p>
          </p:txBody>
        </p:sp>
        <p:sp>
          <p:nvSpPr>
            <p:cNvPr id="146" name="Rectangle 145">
              <a:extLst>
                <a:ext uri="{FF2B5EF4-FFF2-40B4-BE49-F238E27FC236}">
                  <a16:creationId xmlns:a16="http://schemas.microsoft.com/office/drawing/2014/main" id="{F7CAC61B-E857-2C40-90D1-67F704BBFEBE}"/>
                </a:ext>
              </a:extLst>
            </p:cNvPr>
            <p:cNvSpPr/>
            <p:nvPr/>
          </p:nvSpPr>
          <p:spPr>
            <a:xfrm>
              <a:off x="7713542" y="4884859"/>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147" name="Straight Arrow Connector 146">
              <a:extLst>
                <a:ext uri="{FF2B5EF4-FFF2-40B4-BE49-F238E27FC236}">
                  <a16:creationId xmlns:a16="http://schemas.microsoft.com/office/drawing/2014/main" id="{74941706-909E-5748-A87B-C70A972B5382}"/>
                </a:ext>
              </a:extLst>
            </p:cNvPr>
            <p:cNvCxnSpPr>
              <a:cxnSpLocks/>
              <a:endCxn id="148" idx="2"/>
            </p:cNvCxnSpPr>
            <p:nvPr/>
          </p:nvCxnSpPr>
          <p:spPr>
            <a:xfrm flipV="1">
              <a:off x="7947774" y="6096092"/>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48" name="Rectangle 147">
              <a:extLst>
                <a:ext uri="{FF2B5EF4-FFF2-40B4-BE49-F238E27FC236}">
                  <a16:creationId xmlns:a16="http://schemas.microsoft.com/office/drawing/2014/main" id="{F40F38E5-C7BE-B948-B268-21BDF0F20F66}"/>
                </a:ext>
              </a:extLst>
            </p:cNvPr>
            <p:cNvSpPr/>
            <p:nvPr/>
          </p:nvSpPr>
          <p:spPr>
            <a:xfrm>
              <a:off x="7776345" y="5963723"/>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49" name="Rectangle 148">
              <a:extLst>
                <a:ext uri="{FF2B5EF4-FFF2-40B4-BE49-F238E27FC236}">
                  <a16:creationId xmlns:a16="http://schemas.microsoft.com/office/drawing/2014/main" id="{0B9D5001-675A-314A-9FB3-3775A86E8B16}"/>
                </a:ext>
              </a:extLst>
            </p:cNvPr>
            <p:cNvSpPr/>
            <p:nvPr/>
          </p:nvSpPr>
          <p:spPr>
            <a:xfrm>
              <a:off x="7705865" y="5677641"/>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50" name="Straight Arrow Connector 149">
              <a:extLst>
                <a:ext uri="{FF2B5EF4-FFF2-40B4-BE49-F238E27FC236}">
                  <a16:creationId xmlns:a16="http://schemas.microsoft.com/office/drawing/2014/main" id="{2740EE6C-B0C4-6444-A66D-3A517588DFC3}"/>
                </a:ext>
              </a:extLst>
            </p:cNvPr>
            <p:cNvCxnSpPr>
              <a:cxnSpLocks/>
              <a:stCxn id="149" idx="0"/>
            </p:cNvCxnSpPr>
            <p:nvPr/>
          </p:nvCxnSpPr>
          <p:spPr>
            <a:xfrm flipV="1">
              <a:off x="7945185" y="5568003"/>
              <a:ext cx="0" cy="10963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51" name="Straight Arrow Connector 150">
              <a:extLst>
                <a:ext uri="{FF2B5EF4-FFF2-40B4-BE49-F238E27FC236}">
                  <a16:creationId xmlns:a16="http://schemas.microsoft.com/office/drawing/2014/main" id="{850BC9DE-3C61-4943-B6A0-DA1530DB887A}"/>
                </a:ext>
              </a:extLst>
            </p:cNvPr>
            <p:cNvCxnSpPr>
              <a:cxnSpLocks/>
              <a:stCxn id="148" idx="0"/>
              <a:endCxn id="149" idx="2"/>
            </p:cNvCxnSpPr>
            <p:nvPr/>
          </p:nvCxnSpPr>
          <p:spPr>
            <a:xfrm flipH="1" flipV="1">
              <a:off x="7945187" y="5845157"/>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52" name="TextBox 151">
              <a:extLst>
                <a:ext uri="{FF2B5EF4-FFF2-40B4-BE49-F238E27FC236}">
                  <a16:creationId xmlns:a16="http://schemas.microsoft.com/office/drawing/2014/main" id="{1AC6EEF2-8E01-1D43-9EF1-180DC34ACEB8}"/>
                </a:ext>
              </a:extLst>
            </p:cNvPr>
            <p:cNvSpPr txBox="1"/>
            <p:nvPr/>
          </p:nvSpPr>
          <p:spPr>
            <a:xfrm>
              <a:off x="7771538" y="5432853"/>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53" name="Straight Arrow Connector 152">
              <a:extLst>
                <a:ext uri="{FF2B5EF4-FFF2-40B4-BE49-F238E27FC236}">
                  <a16:creationId xmlns:a16="http://schemas.microsoft.com/office/drawing/2014/main" id="{1BA9B679-CA94-4A42-860D-2DDBDDA9C2BA}"/>
                </a:ext>
              </a:extLst>
            </p:cNvPr>
            <p:cNvCxnSpPr>
              <a:cxnSpLocks/>
              <a:endCxn id="146" idx="2"/>
            </p:cNvCxnSpPr>
            <p:nvPr/>
          </p:nvCxnSpPr>
          <p:spPr>
            <a:xfrm flipV="1">
              <a:off x="7952745" y="5352004"/>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40F4BB9F-8234-3745-A4C4-82C7FDA425A6}"/>
                    </a:ext>
                  </a:extLst>
                </p:cNvPr>
                <p:cNvSpPr txBox="1"/>
                <p:nvPr/>
              </p:nvSpPr>
              <p:spPr>
                <a:xfrm rot="5400000" flipH="1">
                  <a:off x="8177296" y="5693152"/>
                  <a:ext cx="659240" cy="1895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𝑗</m:t>
                        </m:r>
                      </m:oMath>
                    </m:oMathPara>
                  </a14:m>
                  <a:endParaRPr lang="en-US" sz="1400">
                    <a:latin typeface="Calibri" panose="020F0502020204030204" pitchFamily="34" charset="0"/>
                    <a:cs typeface="Calibri" panose="020F0502020204030204" pitchFamily="34" charset="0"/>
                  </a:endParaRPr>
                </a:p>
              </p:txBody>
            </p:sp>
          </mc:Choice>
          <mc:Fallback xmlns="">
            <p:sp>
              <p:nvSpPr>
                <p:cNvPr id="154" name="TextBox 153">
                  <a:extLst>
                    <a:ext uri="{FF2B5EF4-FFF2-40B4-BE49-F238E27FC236}">
                      <a16:creationId xmlns:a16="http://schemas.microsoft.com/office/drawing/2014/main" id="{40F4BB9F-8234-3745-A4C4-82C7FDA425A6}"/>
                    </a:ext>
                  </a:extLst>
                </p:cNvPr>
                <p:cNvSpPr txBox="1">
                  <a:spLocks noRot="1" noChangeAspect="1" noMove="1" noResize="1" noEditPoints="1" noAdjustHandles="1" noChangeArrowheads="1" noChangeShapeType="1" noTextEdit="1"/>
                </p:cNvSpPr>
                <p:nvPr/>
              </p:nvSpPr>
              <p:spPr>
                <a:xfrm rot="5400000" flipH="1">
                  <a:off x="8177296" y="5693152"/>
                  <a:ext cx="659240" cy="189515"/>
                </a:xfrm>
                <a:prstGeom prst="rect">
                  <a:avLst/>
                </a:prstGeom>
                <a:blipFill>
                  <a:blip r:embed="rId16"/>
                  <a:stretch>
                    <a:fillRect l="-16129"/>
                  </a:stretch>
                </a:blipFill>
              </p:spPr>
              <p:txBody>
                <a:bodyPr/>
                <a:lstStyle/>
                <a:p>
                  <a:r>
                    <a:rPr lang="en-US">
                      <a:noFill/>
                    </a:rPr>
                    <a:t> </a:t>
                  </a:r>
                </a:p>
              </p:txBody>
            </p:sp>
          </mc:Fallback>
        </mc:AlternateContent>
        <p:sp>
          <p:nvSpPr>
            <p:cNvPr id="155" name="Left Brace 154">
              <a:extLst>
                <a:ext uri="{FF2B5EF4-FFF2-40B4-BE49-F238E27FC236}">
                  <a16:creationId xmlns:a16="http://schemas.microsoft.com/office/drawing/2014/main" id="{8650FA9B-4BBA-5F41-9CFD-1D794B4B443A}"/>
                </a:ext>
              </a:extLst>
            </p:cNvPr>
            <p:cNvSpPr/>
            <p:nvPr/>
          </p:nvSpPr>
          <p:spPr>
            <a:xfrm flipH="1">
              <a:off x="8286682" y="5422692"/>
              <a:ext cx="109497" cy="702683"/>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cxnSp>
        <p:nvCxnSpPr>
          <p:cNvPr id="144" name="Straight Arrow Connector 143">
            <a:extLst>
              <a:ext uri="{FF2B5EF4-FFF2-40B4-BE49-F238E27FC236}">
                <a16:creationId xmlns:a16="http://schemas.microsoft.com/office/drawing/2014/main" id="{BA2B4146-3FCE-AE4A-BF73-CB3D066396D3}"/>
              </a:ext>
            </a:extLst>
          </p:cNvPr>
          <p:cNvCxnSpPr>
            <a:cxnSpLocks/>
            <a:stCxn id="103" idx="3"/>
            <a:endCxn id="146" idx="1"/>
          </p:cNvCxnSpPr>
          <p:nvPr/>
        </p:nvCxnSpPr>
        <p:spPr>
          <a:xfrm>
            <a:off x="7072614" y="5115661"/>
            <a:ext cx="640928" cy="2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Curved Connector 176">
            <a:extLst>
              <a:ext uri="{FF2B5EF4-FFF2-40B4-BE49-F238E27FC236}">
                <a16:creationId xmlns:a16="http://schemas.microsoft.com/office/drawing/2014/main" id="{DC59DB48-0DCA-CE41-96C3-CC8B6AEF5555}"/>
              </a:ext>
            </a:extLst>
          </p:cNvPr>
          <p:cNvCxnSpPr>
            <a:cxnSpLocks/>
            <a:stCxn id="39" idx="3"/>
            <a:endCxn id="60" idx="2"/>
          </p:cNvCxnSpPr>
          <p:nvPr/>
        </p:nvCxnSpPr>
        <p:spPr>
          <a:xfrm>
            <a:off x="8877677" y="2528402"/>
            <a:ext cx="1093229" cy="1430799"/>
          </a:xfrm>
          <a:prstGeom prst="curvedConnector4">
            <a:avLst>
              <a:gd name="adj1" fmla="val 31829"/>
              <a:gd name="adj2" fmla="val 115977"/>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Curved Connector 174">
            <a:extLst>
              <a:ext uri="{FF2B5EF4-FFF2-40B4-BE49-F238E27FC236}">
                <a16:creationId xmlns:a16="http://schemas.microsoft.com/office/drawing/2014/main" id="{1FD687F0-925C-734C-84BB-9BA900E8FAE4}"/>
              </a:ext>
            </a:extLst>
          </p:cNvPr>
          <p:cNvCxnSpPr>
            <a:cxnSpLocks/>
            <a:stCxn id="79" idx="2"/>
            <a:endCxn id="25" idx="3"/>
          </p:cNvCxnSpPr>
          <p:nvPr/>
        </p:nvCxnSpPr>
        <p:spPr>
          <a:xfrm rot="16200000" flipH="1">
            <a:off x="7073445" y="3294976"/>
            <a:ext cx="385644" cy="2343220"/>
          </a:xfrm>
          <a:prstGeom prst="curvedConnector3">
            <a:avLst>
              <a:gd name="adj1" fmla="val 137292"/>
            </a:avLst>
          </a:prstGeom>
          <a:ln w="22225">
            <a:solidFill>
              <a:schemeClr val="tx1">
                <a:alpha val="7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5" name="Text Placeholder 5">
            <a:extLst>
              <a:ext uri="{FF2B5EF4-FFF2-40B4-BE49-F238E27FC236}">
                <a16:creationId xmlns:a16="http://schemas.microsoft.com/office/drawing/2014/main" id="{D7CF60DC-08C3-7949-99AE-D7307E8BE24C}"/>
              </a:ext>
            </a:extLst>
          </p:cNvPr>
          <p:cNvSpPr txBox="1">
            <a:spLocks/>
          </p:cNvSpPr>
          <p:nvPr/>
        </p:nvSpPr>
        <p:spPr>
          <a:xfrm>
            <a:off x="604860" y="2440519"/>
            <a:ext cx="4361047" cy="45901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a:t>Encodes the game history </a:t>
            </a:r>
            <a:br>
              <a:rPr lang="en-US" sz="2400"/>
            </a:br>
            <a:r>
              <a:rPr lang="en-US" sz="2400"/>
              <a:t>as a flat sequence of tokens</a:t>
            </a:r>
          </a:p>
        </p:txBody>
      </p:sp>
      <p:sp>
        <p:nvSpPr>
          <p:cNvPr id="10" name="TextBox 9">
            <a:extLst>
              <a:ext uri="{FF2B5EF4-FFF2-40B4-BE49-F238E27FC236}">
                <a16:creationId xmlns:a16="http://schemas.microsoft.com/office/drawing/2014/main" id="{C90504B4-536D-1544-A490-91EC760F76AF}"/>
              </a:ext>
            </a:extLst>
          </p:cNvPr>
          <p:cNvSpPr txBox="1"/>
          <p:nvPr/>
        </p:nvSpPr>
        <p:spPr>
          <a:xfrm>
            <a:off x="504958" y="3520354"/>
            <a:ext cx="4207373" cy="646331"/>
          </a:xfrm>
          <a:prstGeom prst="rect">
            <a:avLst/>
          </a:prstGeom>
          <a:noFill/>
        </p:spPr>
        <p:txBody>
          <a:bodyPr wrap="square" rtlCol="0">
            <a:spAutoFit/>
          </a:bodyPr>
          <a:lstStyle/>
          <a:p>
            <a:r>
              <a:rPr lang="en-US" b="1">
                <a:latin typeface="Consolas" panose="020B0609020204030204" pitchFamily="49" charset="0"/>
                <a:cs typeface="Consolas" panose="020B0609020204030204" pitchFamily="49" charset="0"/>
              </a:rPr>
              <a:t>&lt;A&gt; </a:t>
            </a:r>
            <a:r>
              <a:rPr lang="en-US">
                <a:latin typeface="Consolas" panose="020B0609020204030204" pitchFamily="49" charset="0"/>
                <a:cs typeface="Consolas" panose="020B0609020204030204" pitchFamily="49" charset="0"/>
              </a:rPr>
              <a:t>place a red block on the ground </a:t>
            </a:r>
            <a:r>
              <a:rPr lang="en-US" b="1">
                <a:latin typeface="Consolas" panose="020B0609020204030204" pitchFamily="49" charset="0"/>
                <a:cs typeface="Consolas" panose="020B0609020204030204" pitchFamily="49" charset="0"/>
              </a:rPr>
              <a:t>&lt;/A&gt; &lt;B&gt; </a:t>
            </a:r>
            <a:r>
              <a:rPr lang="en-US">
                <a:latin typeface="Consolas" panose="020B0609020204030204" pitchFamily="49" charset="0"/>
                <a:cs typeface="Consolas" panose="020B0609020204030204" pitchFamily="49" charset="0"/>
              </a:rPr>
              <a:t>like this ? </a:t>
            </a:r>
            <a:r>
              <a:rPr lang="en-US" b="1">
                <a:latin typeface="Consolas" panose="020B0609020204030204" pitchFamily="49" charset="0"/>
                <a:cs typeface="Consolas" panose="020B0609020204030204" pitchFamily="49" charset="0"/>
              </a:rPr>
              <a:t>&lt;/B&gt;</a:t>
            </a:r>
          </a:p>
        </p:txBody>
      </p:sp>
      <p:sp>
        <p:nvSpPr>
          <p:cNvPr id="167" name="Title 1">
            <a:extLst>
              <a:ext uri="{FF2B5EF4-FFF2-40B4-BE49-F238E27FC236}">
                <a16:creationId xmlns:a16="http://schemas.microsoft.com/office/drawing/2014/main" id="{C02709BB-0F55-D94E-AA64-F2ACFAE1438A}"/>
              </a:ext>
            </a:extLst>
          </p:cNvPr>
          <p:cNvSpPr txBox="1">
            <a:spLocks/>
          </p:cNvSpPr>
          <p:nvPr/>
        </p:nvSpPr>
        <p:spPr>
          <a:xfrm>
            <a:off x="605804" y="1269379"/>
            <a:ext cx="4221632" cy="116566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a:lstStyle>
          <a:p>
            <a:r>
              <a:rPr lang="en-US" sz="3200"/>
              <a:t>Game history</a:t>
            </a:r>
            <a:br>
              <a:rPr lang="en-US" sz="3200"/>
            </a:br>
            <a:r>
              <a:rPr lang="en-US" sz="3200"/>
              <a:t>GRU encoder</a:t>
            </a:r>
          </a:p>
        </p:txBody>
      </p:sp>
      <p:sp>
        <p:nvSpPr>
          <p:cNvPr id="175" name="Rectangle 174">
            <a:extLst>
              <a:ext uri="{FF2B5EF4-FFF2-40B4-BE49-F238E27FC236}">
                <a16:creationId xmlns:a16="http://schemas.microsoft.com/office/drawing/2014/main" id="{18485F9E-E8E6-3442-BC75-C55AD295777D}"/>
              </a:ext>
            </a:extLst>
          </p:cNvPr>
          <p:cNvSpPr/>
          <p:nvPr/>
        </p:nvSpPr>
        <p:spPr>
          <a:xfrm>
            <a:off x="4814888" y="257175"/>
            <a:ext cx="6098645" cy="421593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A7E1264-49A7-394A-912B-237B37DEF60B}"/>
              </a:ext>
            </a:extLst>
          </p:cNvPr>
          <p:cNvSpPr/>
          <p:nvPr/>
        </p:nvSpPr>
        <p:spPr>
          <a:xfrm>
            <a:off x="7321200" y="4470755"/>
            <a:ext cx="3592334" cy="211517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77A29-5A66-6E4C-AF7A-C404205E28E9}"/>
              </a:ext>
            </a:extLst>
          </p:cNvPr>
          <p:cNvSpPr>
            <a:spLocks noGrp="1"/>
          </p:cNvSpPr>
          <p:nvPr>
            <p:ph type="title"/>
          </p:nvPr>
        </p:nvSpPr>
        <p:spPr>
          <a:xfrm>
            <a:off x="838200" y="837066"/>
            <a:ext cx="10515600" cy="1325563"/>
          </a:xfrm>
        </p:spPr>
        <p:txBody>
          <a:bodyPr>
            <a:normAutofit fontScale="90000"/>
          </a:bodyPr>
          <a:lstStyle/>
          <a:p>
            <a:r>
              <a:rPr lang="en-US"/>
              <a:t>The Minecraft Collaborative Building Task</a:t>
            </a:r>
            <a:br>
              <a:rPr lang="en-US"/>
            </a:br>
            <a:r>
              <a:rPr lang="en-US" sz="2400"/>
              <a:t>(Narayan-Chen, </a:t>
            </a:r>
            <a:r>
              <a:rPr lang="en-US" sz="2400" err="1"/>
              <a:t>Jayannavar</a:t>
            </a:r>
            <a:r>
              <a:rPr lang="en-US" sz="2400"/>
              <a:t> &amp; </a:t>
            </a:r>
            <a:r>
              <a:rPr lang="en-US" sz="2400" err="1"/>
              <a:t>Hockenmaier</a:t>
            </a:r>
            <a:r>
              <a:rPr lang="en-US" sz="2400"/>
              <a:t>, 2019)</a:t>
            </a:r>
          </a:p>
        </p:txBody>
      </p:sp>
      <p:sp>
        <p:nvSpPr>
          <p:cNvPr id="3" name="Content Placeholder 2">
            <a:extLst>
              <a:ext uri="{FF2B5EF4-FFF2-40B4-BE49-F238E27FC236}">
                <a16:creationId xmlns:a16="http://schemas.microsoft.com/office/drawing/2014/main" id="{89009D6D-422D-7F4C-BA54-4AE22F2ED233}"/>
              </a:ext>
            </a:extLst>
          </p:cNvPr>
          <p:cNvSpPr>
            <a:spLocks noGrp="1"/>
          </p:cNvSpPr>
          <p:nvPr>
            <p:ph idx="1"/>
          </p:nvPr>
        </p:nvSpPr>
        <p:spPr>
          <a:xfrm>
            <a:off x="838200" y="2415949"/>
            <a:ext cx="10243252" cy="4558846"/>
          </a:xfrm>
        </p:spPr>
        <p:txBody>
          <a:bodyPr vert="horz" lIns="91440" tIns="45720" rIns="91440" bIns="45720" rtlCol="0" anchor="t">
            <a:normAutofit/>
          </a:bodyPr>
          <a:lstStyle/>
          <a:p>
            <a:pPr marL="0" indent="0">
              <a:lnSpc>
                <a:spcPct val="100000"/>
              </a:lnSpc>
              <a:buNone/>
            </a:pPr>
            <a:r>
              <a:rPr lang="en-US" sz="2600">
                <a:cs typeface="Calibri Light"/>
              </a:rPr>
              <a:t>Two-player game between </a:t>
            </a:r>
            <a:r>
              <a:rPr lang="en-US" sz="2600" b="1">
                <a:cs typeface="Calibri Light"/>
              </a:rPr>
              <a:t>Architect (A) </a:t>
            </a:r>
            <a:r>
              <a:rPr lang="en-US" sz="2600">
                <a:cs typeface="Calibri Light"/>
              </a:rPr>
              <a:t>and </a:t>
            </a:r>
            <a:r>
              <a:rPr lang="en-US" sz="2600" b="1">
                <a:cs typeface="Calibri Light"/>
              </a:rPr>
              <a:t>Builder (B)</a:t>
            </a:r>
          </a:p>
          <a:p>
            <a:pPr marL="457200" lvl="1" indent="0">
              <a:lnSpc>
                <a:spcPct val="100000"/>
              </a:lnSpc>
              <a:buNone/>
            </a:pPr>
            <a:r>
              <a:rPr lang="en-US" b="1">
                <a:cs typeface="Calibri Light"/>
              </a:rPr>
              <a:t>A </a:t>
            </a:r>
            <a:r>
              <a:rPr lang="en-US">
                <a:cs typeface="Calibri Light"/>
              </a:rPr>
              <a:t>is shown a target structure </a:t>
            </a:r>
          </a:p>
          <a:p>
            <a:pPr marL="457200" lvl="1" indent="0">
              <a:lnSpc>
                <a:spcPct val="100000"/>
              </a:lnSpc>
              <a:buNone/>
            </a:pPr>
            <a:r>
              <a:rPr lang="en-US" b="1">
                <a:cs typeface="Calibri Light"/>
              </a:rPr>
              <a:t>A</a:t>
            </a:r>
            <a:r>
              <a:rPr lang="en-US">
                <a:cs typeface="Calibri Light"/>
              </a:rPr>
              <a:t> instructs </a:t>
            </a:r>
            <a:r>
              <a:rPr lang="en-US" b="1">
                <a:cs typeface="Calibri Light"/>
              </a:rPr>
              <a:t>B </a:t>
            </a:r>
            <a:r>
              <a:rPr lang="en-US">
                <a:cs typeface="Calibri Light"/>
              </a:rPr>
              <a:t>how to build the target</a:t>
            </a:r>
            <a:endParaRPr lang="en-US"/>
          </a:p>
          <a:p>
            <a:pPr marL="457200" lvl="1" indent="0">
              <a:lnSpc>
                <a:spcPct val="100000"/>
              </a:lnSpc>
              <a:buNone/>
            </a:pPr>
            <a:r>
              <a:rPr lang="en-US" b="1">
                <a:cs typeface="Calibri Light"/>
              </a:rPr>
              <a:t>B </a:t>
            </a:r>
            <a:r>
              <a:rPr lang="en-US">
                <a:cs typeface="Calibri Light"/>
              </a:rPr>
              <a:t>has an inventory of 120 colored blocks (6 colors)</a:t>
            </a:r>
          </a:p>
          <a:p>
            <a:pPr marL="457200" lvl="1" indent="0">
              <a:lnSpc>
                <a:spcPct val="100000"/>
              </a:lnSpc>
              <a:buNone/>
            </a:pPr>
            <a:r>
              <a:rPr lang="en-US" b="1">
                <a:cs typeface="Calibri Light"/>
              </a:rPr>
              <a:t>A </a:t>
            </a:r>
            <a:r>
              <a:rPr lang="en-US">
                <a:cs typeface="Calibri Light"/>
              </a:rPr>
              <a:t>and </a:t>
            </a:r>
            <a:r>
              <a:rPr lang="en-US" b="1">
                <a:cs typeface="Calibri Light"/>
              </a:rPr>
              <a:t>B </a:t>
            </a:r>
            <a:r>
              <a:rPr lang="en-US">
                <a:cs typeface="Calibri Light"/>
              </a:rPr>
              <a:t>communicate via a text interface </a:t>
            </a:r>
          </a:p>
          <a:p>
            <a:pPr marL="457200" lvl="1" indent="0">
              <a:lnSpc>
                <a:spcPct val="100000"/>
              </a:lnSpc>
              <a:buNone/>
            </a:pPr>
            <a:endParaRPr lang="en-US" sz="2000">
              <a:cs typeface="Calibri Light"/>
            </a:endParaRPr>
          </a:p>
          <a:p>
            <a:pPr marL="0" indent="0">
              <a:lnSpc>
                <a:spcPct val="100000"/>
              </a:lnSpc>
              <a:buNone/>
            </a:pPr>
            <a:r>
              <a:rPr lang="en-US" sz="2600">
                <a:cs typeface="Calibri Light"/>
              </a:rPr>
              <a:t>The task is complete when the </a:t>
            </a:r>
            <a:r>
              <a:rPr lang="en-US" sz="2600" b="1">
                <a:cs typeface="Calibri Light"/>
              </a:rPr>
              <a:t>built structure matches the target</a:t>
            </a:r>
            <a:r>
              <a:rPr lang="en-US" sz="2600">
                <a:cs typeface="Calibri Light"/>
              </a:rPr>
              <a:t>, </a:t>
            </a:r>
            <a:br>
              <a:rPr lang="en-US" sz="2600"/>
            </a:br>
            <a:r>
              <a:rPr lang="en-US" sz="2600">
                <a:cs typeface="Calibri Light"/>
              </a:rPr>
              <a:t>modulo translations and rotations</a:t>
            </a:r>
            <a:endParaRPr lang="en-US" sz="2600"/>
          </a:p>
          <a:p>
            <a:pPr marL="0" indent="0">
              <a:lnSpc>
                <a:spcPct val="100000"/>
              </a:lnSpc>
              <a:buNone/>
            </a:pPr>
            <a:endParaRPr lang="en-US" sz="2400"/>
          </a:p>
        </p:txBody>
      </p:sp>
      <p:sp>
        <p:nvSpPr>
          <p:cNvPr id="4" name="Slide Number Placeholder 3">
            <a:extLst>
              <a:ext uri="{FF2B5EF4-FFF2-40B4-BE49-F238E27FC236}">
                <a16:creationId xmlns:a16="http://schemas.microsoft.com/office/drawing/2014/main" id="{5E7EC24E-8DDB-D149-A7EC-2741A9C63375}"/>
              </a:ext>
            </a:extLst>
          </p:cNvPr>
          <p:cNvSpPr>
            <a:spLocks noGrp="1"/>
          </p:cNvSpPr>
          <p:nvPr>
            <p:ph type="sldNum" sz="quarter" idx="12"/>
          </p:nvPr>
        </p:nvSpPr>
        <p:spPr/>
        <p:txBody>
          <a:bodyPr/>
          <a:lstStyle/>
          <a:p>
            <a:fld id="{B2DC25EE-239B-4C5F-AAD1-255A7D5F1EE2}" type="slidenum">
              <a:rPr lang="en-US" smtClean="0"/>
              <a:t>3</a:t>
            </a:fld>
            <a:endParaRPr lang="en-US"/>
          </a:p>
        </p:txBody>
      </p:sp>
    </p:spTree>
    <p:extLst>
      <p:ext uri="{BB962C8B-B14F-4D97-AF65-F5344CB8AC3E}">
        <p14:creationId xmlns:p14="http://schemas.microsoft.com/office/powerpoint/2010/main" val="5743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4C1BB-C15C-E64E-8D35-62ECFAC2A390}"/>
              </a:ext>
            </a:extLst>
          </p:cNvPr>
          <p:cNvSpPr>
            <a:spLocks noGrp="1"/>
          </p:cNvSpPr>
          <p:nvPr>
            <p:ph type="title"/>
          </p:nvPr>
        </p:nvSpPr>
        <p:spPr>
          <a:xfrm>
            <a:off x="838200" y="136525"/>
            <a:ext cx="10515600" cy="2172535"/>
          </a:xfrm>
        </p:spPr>
        <p:txBody>
          <a:bodyPr>
            <a:normAutofit/>
          </a:bodyPr>
          <a:lstStyle/>
          <a:p>
            <a:r>
              <a:rPr lang="en-US" sz="4000"/>
              <a:t>Encoding game history: </a:t>
            </a:r>
            <a:br>
              <a:rPr lang="en-US" sz="4000"/>
            </a:br>
            <a:r>
              <a:rPr lang="en-US" sz="4000"/>
              <a:t>Scheme </a:t>
            </a:r>
            <a:r>
              <a:rPr lang="en-US" sz="4000" b="1"/>
              <a:t>H1</a:t>
            </a:r>
          </a:p>
        </p:txBody>
      </p:sp>
      <p:sp>
        <p:nvSpPr>
          <p:cNvPr id="3" name="Content Placeholder 2">
            <a:extLst>
              <a:ext uri="{FF2B5EF4-FFF2-40B4-BE49-F238E27FC236}">
                <a16:creationId xmlns:a16="http://schemas.microsoft.com/office/drawing/2014/main" id="{C1BB4E41-BDC5-2A45-A1F6-8E16669FCFCC}"/>
              </a:ext>
            </a:extLst>
          </p:cNvPr>
          <p:cNvSpPr>
            <a:spLocks noGrp="1"/>
          </p:cNvSpPr>
          <p:nvPr>
            <p:ph idx="1"/>
          </p:nvPr>
        </p:nvSpPr>
        <p:spPr>
          <a:xfrm>
            <a:off x="838200" y="2220410"/>
            <a:ext cx="5257800" cy="3951790"/>
          </a:xfrm>
        </p:spPr>
        <p:txBody>
          <a:bodyPr>
            <a:normAutofit/>
          </a:bodyPr>
          <a:lstStyle/>
          <a:p>
            <a:pPr marL="0" indent="0">
              <a:lnSpc>
                <a:spcPct val="100000"/>
              </a:lnSpc>
              <a:buNone/>
            </a:pPr>
            <a:r>
              <a:rPr lang="en-US" b="1"/>
              <a:t>A</a:t>
            </a:r>
            <a:r>
              <a:rPr lang="en-US"/>
              <a:t>’s last utterance </a:t>
            </a:r>
            <a:br>
              <a:rPr lang="en-US"/>
            </a:br>
            <a:r>
              <a:rPr lang="en-US"/>
              <a:t>and any following </a:t>
            </a:r>
            <a:r>
              <a:rPr lang="en-US" b="1"/>
              <a:t>B</a:t>
            </a:r>
            <a:r>
              <a:rPr lang="en-US"/>
              <a:t> utterances</a:t>
            </a:r>
          </a:p>
          <a:p>
            <a:pPr marL="0" indent="0">
              <a:lnSpc>
                <a:spcPct val="100000"/>
              </a:lnSpc>
              <a:buNone/>
            </a:pPr>
            <a:endParaRPr lang="en-US" b="1"/>
          </a:p>
        </p:txBody>
      </p:sp>
      <p:sp>
        <p:nvSpPr>
          <p:cNvPr id="4" name="Slide Number Placeholder 3">
            <a:extLst>
              <a:ext uri="{FF2B5EF4-FFF2-40B4-BE49-F238E27FC236}">
                <a16:creationId xmlns:a16="http://schemas.microsoft.com/office/drawing/2014/main" id="{B0B768D2-67B5-0A40-88EB-F3E44FBC5B91}"/>
              </a:ext>
            </a:extLst>
          </p:cNvPr>
          <p:cNvSpPr>
            <a:spLocks noGrp="1"/>
          </p:cNvSpPr>
          <p:nvPr>
            <p:ph type="sldNum" sz="quarter" idx="12"/>
          </p:nvPr>
        </p:nvSpPr>
        <p:spPr/>
        <p:txBody>
          <a:bodyPr/>
          <a:lstStyle/>
          <a:p>
            <a:fld id="{B2DC25EE-239B-4C5F-AAD1-255A7D5F1EE2}" type="slidenum">
              <a:rPr lang="en-US" smtClean="0"/>
              <a:t>30</a:t>
            </a:fld>
            <a:endParaRPr lang="en-US"/>
          </a:p>
        </p:txBody>
      </p:sp>
      <p:grpSp>
        <p:nvGrpSpPr>
          <p:cNvPr id="8" name="Group 7">
            <a:extLst>
              <a:ext uri="{FF2B5EF4-FFF2-40B4-BE49-F238E27FC236}">
                <a16:creationId xmlns:a16="http://schemas.microsoft.com/office/drawing/2014/main" id="{DBB5FCB7-6C19-8A4F-B738-269BAEAC8015}"/>
              </a:ext>
            </a:extLst>
          </p:cNvPr>
          <p:cNvGrpSpPr/>
          <p:nvPr/>
        </p:nvGrpSpPr>
        <p:grpSpPr>
          <a:xfrm>
            <a:off x="6796750" y="2220410"/>
            <a:ext cx="4486946" cy="4209403"/>
            <a:chOff x="6796750" y="2220410"/>
            <a:chExt cx="4486946" cy="4209403"/>
          </a:xfrm>
        </p:grpSpPr>
        <p:pic>
          <p:nvPicPr>
            <p:cNvPr id="6" name="Picture 5" descr="A picture containing text, toy&#10;&#10;Description automatically generated">
              <a:extLst>
                <a:ext uri="{FF2B5EF4-FFF2-40B4-BE49-F238E27FC236}">
                  <a16:creationId xmlns:a16="http://schemas.microsoft.com/office/drawing/2014/main" id="{DAEFC2D0-0B1A-814C-AF96-FF84D3D18F8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796750" y="2220410"/>
              <a:ext cx="4486946" cy="4209403"/>
            </a:xfrm>
            <a:prstGeom prst="rect">
              <a:avLst/>
            </a:prstGeom>
          </p:spPr>
        </p:pic>
        <p:pic>
          <p:nvPicPr>
            <p:cNvPr id="7" name="Picture 6" descr="A picture containing text, toy&#10;&#10;Description automatically generated">
              <a:extLst>
                <a:ext uri="{FF2B5EF4-FFF2-40B4-BE49-F238E27FC236}">
                  <a16:creationId xmlns:a16="http://schemas.microsoft.com/office/drawing/2014/main" id="{502B4A5C-C483-2E46-82D2-84A5A22EDDD6}"/>
                </a:ext>
              </a:extLst>
            </p:cNvPr>
            <p:cNvPicPr>
              <a:picLocks noChangeAspect="1"/>
            </p:cNvPicPr>
            <p:nvPr/>
          </p:nvPicPr>
          <p:blipFill rotWithShape="1">
            <a:blip r:embed="rId5"/>
            <a:srcRect r="55098" b="65199"/>
            <a:stretch/>
          </p:blipFill>
          <p:spPr>
            <a:xfrm>
              <a:off x="6796750" y="2220410"/>
              <a:ext cx="2014741" cy="1464899"/>
            </a:xfrm>
            <a:prstGeom prst="rect">
              <a:avLst/>
            </a:prstGeom>
          </p:spPr>
        </p:pic>
      </p:grpSp>
      <p:sp>
        <p:nvSpPr>
          <p:cNvPr id="9" name="TextBox 8">
            <a:extLst>
              <a:ext uri="{FF2B5EF4-FFF2-40B4-BE49-F238E27FC236}">
                <a16:creationId xmlns:a16="http://schemas.microsoft.com/office/drawing/2014/main" id="{BC4E613E-F734-6F4A-9AA6-D07DFD17F16C}"/>
              </a:ext>
            </a:extLst>
          </p:cNvPr>
          <p:cNvSpPr txBox="1"/>
          <p:nvPr/>
        </p:nvSpPr>
        <p:spPr>
          <a:xfrm>
            <a:off x="6662055" y="5571776"/>
            <a:ext cx="2149436" cy="461666"/>
          </a:xfrm>
          <a:prstGeom prst="rect">
            <a:avLst/>
          </a:prstGeom>
          <a:solidFill>
            <a:schemeClr val="bg1"/>
          </a:solidFill>
          <a:ln>
            <a:solidFill>
              <a:schemeClr val="tx1"/>
            </a:solidFill>
          </a:ln>
        </p:spPr>
        <p:txBody>
          <a:bodyPr wrap="none" rtlCol="0">
            <a:spAutoFit/>
          </a:bodyPr>
          <a:lstStyle/>
          <a:p>
            <a:r>
              <a:rPr lang="en-US" sz="2400" b="1">
                <a:latin typeface="Avenir Next LT Pro" panose="020B0504020202020204" pitchFamily="34" charset="77"/>
              </a:rPr>
              <a:t>Ground Truth</a:t>
            </a:r>
          </a:p>
        </p:txBody>
      </p:sp>
      <p:grpSp>
        <p:nvGrpSpPr>
          <p:cNvPr id="12" name="Group 11">
            <a:extLst>
              <a:ext uri="{FF2B5EF4-FFF2-40B4-BE49-F238E27FC236}">
                <a16:creationId xmlns:a16="http://schemas.microsoft.com/office/drawing/2014/main" id="{00A57D79-FC0A-A94B-BC14-7DA1F8125FC6}"/>
              </a:ext>
            </a:extLst>
          </p:cNvPr>
          <p:cNvGrpSpPr/>
          <p:nvPr/>
        </p:nvGrpSpPr>
        <p:grpSpPr>
          <a:xfrm>
            <a:off x="1108783" y="3640984"/>
            <a:ext cx="4716633" cy="1110642"/>
            <a:chOff x="1115568" y="3860800"/>
            <a:chExt cx="4716633" cy="1110642"/>
          </a:xfrm>
        </p:grpSpPr>
        <p:sp>
          <p:nvSpPr>
            <p:cNvPr id="11" name="Rectangle 10">
              <a:extLst>
                <a:ext uri="{FF2B5EF4-FFF2-40B4-BE49-F238E27FC236}">
                  <a16:creationId xmlns:a16="http://schemas.microsoft.com/office/drawing/2014/main" id="{F1C48B7E-1FDA-1E46-860E-ACF9BC8A8AE6}"/>
                </a:ext>
              </a:extLst>
            </p:cNvPr>
            <p:cNvSpPr/>
            <p:nvPr/>
          </p:nvSpPr>
          <p:spPr>
            <a:xfrm>
              <a:off x="1115568" y="3860800"/>
              <a:ext cx="4716633" cy="932873"/>
            </a:xfrm>
            <a:prstGeom prst="rect">
              <a:avLst/>
            </a:prstGeom>
            <a:solidFill>
              <a:schemeClr val="tx2">
                <a:lumMod val="25000"/>
                <a:lumOff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en-US" sz="2400" b="1">
                  <a:latin typeface="Avenir Next LT Pro" panose="020B0504020202020204" pitchFamily="34" charset="77"/>
                </a:rPr>
                <a:t>H1</a:t>
              </a:r>
            </a:p>
          </p:txBody>
        </p:sp>
        <p:sp>
          <p:nvSpPr>
            <p:cNvPr id="10" name="TextBox 9">
              <a:extLst>
                <a:ext uri="{FF2B5EF4-FFF2-40B4-BE49-F238E27FC236}">
                  <a16:creationId xmlns:a16="http://schemas.microsoft.com/office/drawing/2014/main" id="{38716F2A-9D18-934D-BA06-039E542412AC}"/>
                </a:ext>
              </a:extLst>
            </p:cNvPr>
            <p:cNvSpPr txBox="1"/>
            <p:nvPr/>
          </p:nvSpPr>
          <p:spPr>
            <a:xfrm>
              <a:off x="1115568" y="4325111"/>
              <a:ext cx="4594528" cy="646331"/>
            </a:xfrm>
            <a:prstGeom prst="rect">
              <a:avLst/>
            </a:prstGeom>
            <a:noFill/>
          </p:spPr>
          <p:txBody>
            <a:bodyPr wrap="none" rtlCol="0">
              <a:spAutoFit/>
            </a:bodyPr>
            <a:lstStyle/>
            <a:p>
              <a:r>
                <a:rPr lang="en-US" b="1" i="1">
                  <a:latin typeface="Avenir Next LT Pro" panose="020B0504020202020204" pitchFamily="34" charset="77"/>
                </a:rPr>
                <a:t>&lt;A&gt;</a:t>
              </a:r>
              <a:r>
                <a:rPr lang="en-US" i="1">
                  <a:latin typeface="Avenir Next LT Pro" panose="020B0504020202020204" pitchFamily="34" charset="77"/>
                </a:rPr>
                <a:t> and the same thing on the other side</a:t>
              </a:r>
            </a:p>
            <a:p>
              <a:endParaRPr lang="en-US">
                <a:latin typeface="Avenir Next LT Pro" panose="020B0504020202020204" pitchFamily="34" charset="77"/>
              </a:endParaRPr>
            </a:p>
          </p:txBody>
        </p:sp>
      </p:grpSp>
    </p:spTree>
    <p:extLst>
      <p:ext uri="{BB962C8B-B14F-4D97-AF65-F5344CB8AC3E}">
        <p14:creationId xmlns:p14="http://schemas.microsoft.com/office/powerpoint/2010/main" val="649338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768D2-67B5-0A40-88EB-F3E44FBC5B91}"/>
              </a:ext>
            </a:extLst>
          </p:cNvPr>
          <p:cNvSpPr>
            <a:spLocks noGrp="1"/>
          </p:cNvSpPr>
          <p:nvPr>
            <p:ph type="sldNum" sz="quarter" idx="12"/>
          </p:nvPr>
        </p:nvSpPr>
        <p:spPr/>
        <p:txBody>
          <a:bodyPr/>
          <a:lstStyle/>
          <a:p>
            <a:fld id="{B2DC25EE-239B-4C5F-AAD1-255A7D5F1EE2}" type="slidenum">
              <a:rPr lang="en-US" smtClean="0"/>
              <a:t>31</a:t>
            </a:fld>
            <a:endParaRPr lang="en-US"/>
          </a:p>
        </p:txBody>
      </p:sp>
      <p:grpSp>
        <p:nvGrpSpPr>
          <p:cNvPr id="8" name="Group 7">
            <a:extLst>
              <a:ext uri="{FF2B5EF4-FFF2-40B4-BE49-F238E27FC236}">
                <a16:creationId xmlns:a16="http://schemas.microsoft.com/office/drawing/2014/main" id="{DBB5FCB7-6C19-8A4F-B738-269BAEAC8015}"/>
              </a:ext>
            </a:extLst>
          </p:cNvPr>
          <p:cNvGrpSpPr/>
          <p:nvPr/>
        </p:nvGrpSpPr>
        <p:grpSpPr>
          <a:xfrm>
            <a:off x="6796750" y="2220410"/>
            <a:ext cx="4486946" cy="4209403"/>
            <a:chOff x="6796750" y="2220410"/>
            <a:chExt cx="4486946" cy="4209403"/>
          </a:xfrm>
        </p:grpSpPr>
        <p:pic>
          <p:nvPicPr>
            <p:cNvPr id="6" name="Picture 5" descr="A picture containing text, toy&#10;&#10;Description automatically generated">
              <a:extLst>
                <a:ext uri="{FF2B5EF4-FFF2-40B4-BE49-F238E27FC236}">
                  <a16:creationId xmlns:a16="http://schemas.microsoft.com/office/drawing/2014/main" id="{DAEFC2D0-0B1A-814C-AF96-FF84D3D18F8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796750" y="2220410"/>
              <a:ext cx="4486946" cy="4209403"/>
            </a:xfrm>
            <a:prstGeom prst="rect">
              <a:avLst/>
            </a:prstGeom>
          </p:spPr>
        </p:pic>
        <p:pic>
          <p:nvPicPr>
            <p:cNvPr id="7" name="Picture 6" descr="A picture containing text, toy&#10;&#10;Description automatically generated">
              <a:extLst>
                <a:ext uri="{FF2B5EF4-FFF2-40B4-BE49-F238E27FC236}">
                  <a16:creationId xmlns:a16="http://schemas.microsoft.com/office/drawing/2014/main" id="{502B4A5C-C483-2E46-82D2-84A5A22EDDD6}"/>
                </a:ext>
              </a:extLst>
            </p:cNvPr>
            <p:cNvPicPr>
              <a:picLocks noChangeAspect="1"/>
            </p:cNvPicPr>
            <p:nvPr/>
          </p:nvPicPr>
          <p:blipFill rotWithShape="1">
            <a:blip r:embed="rId5"/>
            <a:srcRect r="55098" b="65199"/>
            <a:stretch/>
          </p:blipFill>
          <p:spPr>
            <a:xfrm>
              <a:off x="6796750" y="2220410"/>
              <a:ext cx="2014741" cy="1464899"/>
            </a:xfrm>
            <a:prstGeom prst="rect">
              <a:avLst/>
            </a:prstGeom>
          </p:spPr>
        </p:pic>
      </p:grpSp>
      <p:sp>
        <p:nvSpPr>
          <p:cNvPr id="9" name="TextBox 8">
            <a:extLst>
              <a:ext uri="{FF2B5EF4-FFF2-40B4-BE49-F238E27FC236}">
                <a16:creationId xmlns:a16="http://schemas.microsoft.com/office/drawing/2014/main" id="{BC4E613E-F734-6F4A-9AA6-D07DFD17F16C}"/>
              </a:ext>
            </a:extLst>
          </p:cNvPr>
          <p:cNvSpPr txBox="1"/>
          <p:nvPr/>
        </p:nvSpPr>
        <p:spPr>
          <a:xfrm>
            <a:off x="6662055" y="5571776"/>
            <a:ext cx="2149436" cy="461666"/>
          </a:xfrm>
          <a:prstGeom prst="rect">
            <a:avLst/>
          </a:prstGeom>
          <a:solidFill>
            <a:schemeClr val="bg1"/>
          </a:solidFill>
          <a:ln>
            <a:solidFill>
              <a:schemeClr val="tx1"/>
            </a:solidFill>
          </a:ln>
        </p:spPr>
        <p:txBody>
          <a:bodyPr wrap="none" rtlCol="0">
            <a:spAutoFit/>
          </a:bodyPr>
          <a:lstStyle/>
          <a:p>
            <a:r>
              <a:rPr lang="en-US" sz="2400" b="1">
                <a:latin typeface="Avenir Next LT Pro" panose="020B0504020202020204" pitchFamily="34" charset="77"/>
              </a:rPr>
              <a:t>Ground Truth</a:t>
            </a:r>
          </a:p>
        </p:txBody>
      </p:sp>
      <p:grpSp>
        <p:nvGrpSpPr>
          <p:cNvPr id="5" name="Group 4">
            <a:extLst>
              <a:ext uri="{FF2B5EF4-FFF2-40B4-BE49-F238E27FC236}">
                <a16:creationId xmlns:a16="http://schemas.microsoft.com/office/drawing/2014/main" id="{CBCFDFDB-9B1D-EF4A-B624-770CB85DCB0E}"/>
              </a:ext>
            </a:extLst>
          </p:cNvPr>
          <p:cNvGrpSpPr/>
          <p:nvPr/>
        </p:nvGrpSpPr>
        <p:grpSpPr>
          <a:xfrm>
            <a:off x="1106155" y="3640066"/>
            <a:ext cx="4736233" cy="1927477"/>
            <a:chOff x="1115568" y="3860800"/>
            <a:chExt cx="4736233" cy="1927477"/>
          </a:xfrm>
        </p:grpSpPr>
        <p:sp>
          <p:nvSpPr>
            <p:cNvPr id="11" name="Rectangle 10">
              <a:extLst>
                <a:ext uri="{FF2B5EF4-FFF2-40B4-BE49-F238E27FC236}">
                  <a16:creationId xmlns:a16="http://schemas.microsoft.com/office/drawing/2014/main" id="{F1C48B7E-1FDA-1E46-860E-ACF9BC8A8AE6}"/>
                </a:ext>
              </a:extLst>
            </p:cNvPr>
            <p:cNvSpPr/>
            <p:nvPr/>
          </p:nvSpPr>
          <p:spPr>
            <a:xfrm>
              <a:off x="1115568" y="3860800"/>
              <a:ext cx="4716633" cy="1710976"/>
            </a:xfrm>
            <a:prstGeom prst="rect">
              <a:avLst/>
            </a:prstGeom>
            <a:solidFill>
              <a:schemeClr val="accent3">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en-US" sz="2400" b="1">
                  <a:latin typeface="Avenir Next LT Pro" panose="020B0504020202020204" pitchFamily="34" charset="77"/>
                </a:rPr>
                <a:t>H2</a:t>
              </a:r>
            </a:p>
          </p:txBody>
        </p:sp>
        <p:sp>
          <p:nvSpPr>
            <p:cNvPr id="10" name="TextBox 9">
              <a:extLst>
                <a:ext uri="{FF2B5EF4-FFF2-40B4-BE49-F238E27FC236}">
                  <a16:creationId xmlns:a16="http://schemas.microsoft.com/office/drawing/2014/main" id="{38716F2A-9D18-934D-BA06-039E542412AC}"/>
                </a:ext>
              </a:extLst>
            </p:cNvPr>
            <p:cNvSpPr txBox="1"/>
            <p:nvPr/>
          </p:nvSpPr>
          <p:spPr>
            <a:xfrm>
              <a:off x="1115568" y="4310949"/>
              <a:ext cx="4736233" cy="1477328"/>
            </a:xfrm>
            <a:prstGeom prst="rect">
              <a:avLst/>
            </a:prstGeom>
            <a:noFill/>
          </p:spPr>
          <p:txBody>
            <a:bodyPr wrap="none" rtlCol="0">
              <a:spAutoFit/>
            </a:bodyPr>
            <a:lstStyle/>
            <a:p>
              <a:r>
                <a:rPr lang="en-US" b="1" i="1">
                  <a:solidFill>
                    <a:srgbClr val="FF0000"/>
                  </a:solidFill>
                  <a:latin typeface="Avenir Next LT Pro" panose="020B0504020202020204" pitchFamily="34" charset="77"/>
                </a:rPr>
                <a:t>&lt;A&gt; </a:t>
              </a:r>
              <a:r>
                <a:rPr lang="en-US" i="1">
                  <a:solidFill>
                    <a:srgbClr val="FF0000"/>
                  </a:solidFill>
                  <a:latin typeface="Avenir Next LT Pro" panose="020B0504020202020204" pitchFamily="34" charset="77"/>
                </a:rPr>
                <a:t>on the same plane facing you, leave a </a:t>
              </a:r>
              <a:br>
                <a:rPr lang="en-US" i="1">
                  <a:solidFill>
                    <a:srgbClr val="FF0000"/>
                  </a:solidFill>
                  <a:latin typeface="Avenir Next LT Pro" panose="020B0504020202020204" pitchFamily="34" charset="77"/>
                </a:rPr>
              </a:br>
              <a:r>
                <a:rPr lang="en-US" i="1">
                  <a:solidFill>
                    <a:srgbClr val="FF0000"/>
                  </a:solidFill>
                  <a:latin typeface="Avenir Next LT Pro" panose="020B0504020202020204" pitchFamily="34" charset="77"/>
                </a:rPr>
                <a:t>         space and then put 2 red blocks down </a:t>
              </a:r>
              <a:br>
                <a:rPr lang="en-US" i="1">
                  <a:solidFill>
                    <a:srgbClr val="FF0000"/>
                  </a:solidFill>
                  <a:latin typeface="Avenir Next LT Pro" panose="020B0504020202020204" pitchFamily="34" charset="77"/>
                </a:rPr>
              </a:br>
              <a:r>
                <a:rPr lang="en-US" i="1">
                  <a:solidFill>
                    <a:srgbClr val="FF0000"/>
                  </a:solidFill>
                  <a:latin typeface="Avenir Next LT Pro" panose="020B0504020202020204" pitchFamily="34" charset="77"/>
                </a:rPr>
                <a:t>         in a row</a:t>
              </a:r>
              <a:endParaRPr lang="en-US" b="1" i="1">
                <a:solidFill>
                  <a:srgbClr val="FF0000"/>
                </a:solidFill>
                <a:latin typeface="Avenir Next LT Pro" panose="020B0504020202020204" pitchFamily="34" charset="77"/>
              </a:endParaRPr>
            </a:p>
            <a:p>
              <a:r>
                <a:rPr lang="en-US" b="1" i="1">
                  <a:latin typeface="Avenir Next LT Pro" panose="020B0504020202020204" pitchFamily="34" charset="77"/>
                </a:rPr>
                <a:t>&lt;A&gt;</a:t>
              </a:r>
              <a:r>
                <a:rPr lang="en-US" i="1">
                  <a:latin typeface="Avenir Next LT Pro" panose="020B0504020202020204" pitchFamily="34" charset="77"/>
                </a:rPr>
                <a:t> and the same thing on the other side</a:t>
              </a:r>
            </a:p>
            <a:p>
              <a:endParaRPr lang="en-US">
                <a:latin typeface="Avenir Next LT Pro" panose="020B0504020202020204" pitchFamily="34" charset="77"/>
              </a:endParaRPr>
            </a:p>
          </p:txBody>
        </p:sp>
      </p:grpSp>
      <p:sp>
        <p:nvSpPr>
          <p:cNvPr id="20" name="Title 1">
            <a:extLst>
              <a:ext uri="{FF2B5EF4-FFF2-40B4-BE49-F238E27FC236}">
                <a16:creationId xmlns:a16="http://schemas.microsoft.com/office/drawing/2014/main" id="{71F5F3A6-CFAF-E046-8ED6-05ABDB0C8395}"/>
              </a:ext>
            </a:extLst>
          </p:cNvPr>
          <p:cNvSpPr>
            <a:spLocks noGrp="1"/>
          </p:cNvSpPr>
          <p:nvPr>
            <p:ph type="title"/>
          </p:nvPr>
        </p:nvSpPr>
        <p:spPr>
          <a:xfrm>
            <a:off x="838200" y="136525"/>
            <a:ext cx="10515600" cy="2172535"/>
          </a:xfrm>
        </p:spPr>
        <p:txBody>
          <a:bodyPr>
            <a:normAutofit/>
          </a:bodyPr>
          <a:lstStyle/>
          <a:p>
            <a:r>
              <a:rPr lang="en-US" sz="4000"/>
              <a:t>Encoding game history: </a:t>
            </a:r>
            <a:br>
              <a:rPr lang="en-US" sz="4000"/>
            </a:br>
            <a:r>
              <a:rPr lang="en-US" sz="4000"/>
              <a:t>Scheme </a:t>
            </a:r>
            <a:r>
              <a:rPr lang="en-US" sz="4000" b="1"/>
              <a:t>H2</a:t>
            </a:r>
          </a:p>
        </p:txBody>
      </p:sp>
      <p:sp>
        <p:nvSpPr>
          <p:cNvPr id="21" name="Content Placeholder 2">
            <a:extLst>
              <a:ext uri="{FF2B5EF4-FFF2-40B4-BE49-F238E27FC236}">
                <a16:creationId xmlns:a16="http://schemas.microsoft.com/office/drawing/2014/main" id="{81DE23CB-89E1-6241-97D2-358ED31EF375}"/>
              </a:ext>
            </a:extLst>
          </p:cNvPr>
          <p:cNvSpPr txBox="1">
            <a:spLocks/>
          </p:cNvSpPr>
          <p:nvPr/>
        </p:nvSpPr>
        <p:spPr>
          <a:xfrm>
            <a:off x="838200" y="2220410"/>
            <a:ext cx="5455024" cy="39517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t>All utterances after</a:t>
            </a:r>
            <a:br>
              <a:rPr lang="en-US"/>
            </a:br>
            <a:r>
              <a:rPr lang="en-US" b="1"/>
              <a:t>B</a:t>
            </a:r>
            <a:r>
              <a:rPr lang="en-US"/>
              <a:t>’s penultimate action sequence</a:t>
            </a:r>
            <a:endParaRPr lang="en-US" b="1"/>
          </a:p>
          <a:p>
            <a:pPr marL="0" indent="0">
              <a:lnSpc>
                <a:spcPct val="100000"/>
              </a:lnSpc>
              <a:buFont typeface="Arial" panose="020B0604020202020204" pitchFamily="34" charset="0"/>
              <a:buNone/>
            </a:pPr>
            <a:endParaRPr lang="en-US" b="1"/>
          </a:p>
        </p:txBody>
      </p:sp>
    </p:spTree>
    <p:extLst>
      <p:ext uri="{BB962C8B-B14F-4D97-AF65-F5344CB8AC3E}">
        <p14:creationId xmlns:p14="http://schemas.microsoft.com/office/powerpoint/2010/main" val="737194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F163AB32-AE6E-0743-8957-A5B0FA3C5CF3}"/>
              </a:ext>
            </a:extLst>
          </p:cNvPr>
          <p:cNvSpPr txBox="1">
            <a:spLocks/>
          </p:cNvSpPr>
          <p:nvPr/>
        </p:nvSpPr>
        <p:spPr>
          <a:xfrm>
            <a:off x="838200" y="2220410"/>
            <a:ext cx="5455024" cy="39517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a:t>H2 </a:t>
            </a:r>
            <a:r>
              <a:rPr lang="en-US"/>
              <a:t>interleaved with</a:t>
            </a:r>
            <a:br>
              <a:rPr lang="en-US"/>
            </a:br>
            <a:r>
              <a:rPr lang="en-US"/>
              <a:t>a token representation</a:t>
            </a:r>
            <a:br>
              <a:rPr lang="en-US"/>
            </a:br>
            <a:r>
              <a:rPr lang="en-US"/>
              <a:t>of </a:t>
            </a:r>
            <a:r>
              <a:rPr lang="en-US" b="1"/>
              <a:t>B</a:t>
            </a:r>
            <a:r>
              <a:rPr lang="en-US"/>
              <a:t>’s last action sequence</a:t>
            </a:r>
            <a:endParaRPr lang="en-US" b="1"/>
          </a:p>
          <a:p>
            <a:pPr marL="0" indent="0">
              <a:lnSpc>
                <a:spcPct val="100000"/>
              </a:lnSpc>
              <a:buFont typeface="Arial" panose="020B0604020202020204" pitchFamily="34" charset="0"/>
              <a:buNone/>
            </a:pPr>
            <a:endParaRPr lang="en-US" b="1"/>
          </a:p>
        </p:txBody>
      </p:sp>
      <p:sp>
        <p:nvSpPr>
          <p:cNvPr id="21" name="Title 1">
            <a:extLst>
              <a:ext uri="{FF2B5EF4-FFF2-40B4-BE49-F238E27FC236}">
                <a16:creationId xmlns:a16="http://schemas.microsoft.com/office/drawing/2014/main" id="{FB8E3D48-75A8-B241-B81E-B8D65182320D}"/>
              </a:ext>
            </a:extLst>
          </p:cNvPr>
          <p:cNvSpPr>
            <a:spLocks noGrp="1"/>
          </p:cNvSpPr>
          <p:nvPr>
            <p:ph type="title"/>
          </p:nvPr>
        </p:nvSpPr>
        <p:spPr>
          <a:xfrm>
            <a:off x="838200" y="136525"/>
            <a:ext cx="10515600" cy="2172535"/>
          </a:xfrm>
        </p:spPr>
        <p:txBody>
          <a:bodyPr>
            <a:normAutofit/>
          </a:bodyPr>
          <a:lstStyle/>
          <a:p>
            <a:r>
              <a:rPr lang="en-US" sz="4000"/>
              <a:t>Encoding game history: </a:t>
            </a:r>
            <a:br>
              <a:rPr lang="en-US" sz="4000"/>
            </a:br>
            <a:r>
              <a:rPr lang="en-US" sz="4000"/>
              <a:t>Scheme </a:t>
            </a:r>
            <a:r>
              <a:rPr lang="en-US" sz="4000" b="1"/>
              <a:t>H3</a:t>
            </a:r>
          </a:p>
        </p:txBody>
      </p:sp>
      <p:sp>
        <p:nvSpPr>
          <p:cNvPr id="4" name="Slide Number Placeholder 3">
            <a:extLst>
              <a:ext uri="{FF2B5EF4-FFF2-40B4-BE49-F238E27FC236}">
                <a16:creationId xmlns:a16="http://schemas.microsoft.com/office/drawing/2014/main" id="{B0B768D2-67B5-0A40-88EB-F3E44FBC5B91}"/>
              </a:ext>
            </a:extLst>
          </p:cNvPr>
          <p:cNvSpPr>
            <a:spLocks noGrp="1"/>
          </p:cNvSpPr>
          <p:nvPr>
            <p:ph type="sldNum" sz="quarter" idx="12"/>
          </p:nvPr>
        </p:nvSpPr>
        <p:spPr/>
        <p:txBody>
          <a:bodyPr/>
          <a:lstStyle/>
          <a:p>
            <a:fld id="{B2DC25EE-239B-4C5F-AAD1-255A7D5F1EE2}" type="slidenum">
              <a:rPr lang="en-US" smtClean="0"/>
              <a:t>32</a:t>
            </a:fld>
            <a:endParaRPr lang="en-US"/>
          </a:p>
        </p:txBody>
      </p:sp>
      <p:grpSp>
        <p:nvGrpSpPr>
          <p:cNvPr id="5" name="Group 4">
            <a:extLst>
              <a:ext uri="{FF2B5EF4-FFF2-40B4-BE49-F238E27FC236}">
                <a16:creationId xmlns:a16="http://schemas.microsoft.com/office/drawing/2014/main" id="{0982B0F7-3250-334C-833E-0DBB7EC47E88}"/>
              </a:ext>
            </a:extLst>
          </p:cNvPr>
          <p:cNvGrpSpPr/>
          <p:nvPr/>
        </p:nvGrpSpPr>
        <p:grpSpPr>
          <a:xfrm>
            <a:off x="8822881" y="3155015"/>
            <a:ext cx="3514850" cy="3201335"/>
            <a:chOff x="6662055" y="2220410"/>
            <a:chExt cx="4621641" cy="4209403"/>
          </a:xfrm>
        </p:grpSpPr>
        <p:grpSp>
          <p:nvGrpSpPr>
            <p:cNvPr id="8" name="Group 7">
              <a:extLst>
                <a:ext uri="{FF2B5EF4-FFF2-40B4-BE49-F238E27FC236}">
                  <a16:creationId xmlns:a16="http://schemas.microsoft.com/office/drawing/2014/main" id="{DBB5FCB7-6C19-8A4F-B738-269BAEAC8015}"/>
                </a:ext>
              </a:extLst>
            </p:cNvPr>
            <p:cNvGrpSpPr/>
            <p:nvPr/>
          </p:nvGrpSpPr>
          <p:grpSpPr>
            <a:xfrm>
              <a:off x="6796750" y="2220410"/>
              <a:ext cx="4486946" cy="4209403"/>
              <a:chOff x="6796750" y="2220410"/>
              <a:chExt cx="4486946" cy="4209403"/>
            </a:xfrm>
          </p:grpSpPr>
          <p:pic>
            <p:nvPicPr>
              <p:cNvPr id="6" name="Picture 5" descr="A picture containing text, toy&#10;&#10;Description automatically generated">
                <a:extLst>
                  <a:ext uri="{FF2B5EF4-FFF2-40B4-BE49-F238E27FC236}">
                    <a16:creationId xmlns:a16="http://schemas.microsoft.com/office/drawing/2014/main" id="{DAEFC2D0-0B1A-814C-AF96-FF84D3D18F8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796750" y="2220410"/>
                <a:ext cx="4486946" cy="4209403"/>
              </a:xfrm>
              <a:prstGeom prst="rect">
                <a:avLst/>
              </a:prstGeom>
            </p:spPr>
          </p:pic>
          <p:pic>
            <p:nvPicPr>
              <p:cNvPr id="7" name="Picture 6" descr="A picture containing text, toy&#10;&#10;Description automatically generated">
                <a:extLst>
                  <a:ext uri="{FF2B5EF4-FFF2-40B4-BE49-F238E27FC236}">
                    <a16:creationId xmlns:a16="http://schemas.microsoft.com/office/drawing/2014/main" id="{502B4A5C-C483-2E46-82D2-84A5A22EDDD6}"/>
                  </a:ext>
                </a:extLst>
              </p:cNvPr>
              <p:cNvPicPr>
                <a:picLocks noChangeAspect="1"/>
              </p:cNvPicPr>
              <p:nvPr/>
            </p:nvPicPr>
            <p:blipFill rotWithShape="1">
              <a:blip r:embed="rId5"/>
              <a:srcRect r="55098" b="65199"/>
              <a:stretch/>
            </p:blipFill>
            <p:spPr>
              <a:xfrm>
                <a:off x="6796750" y="2220410"/>
                <a:ext cx="2014741" cy="1464899"/>
              </a:xfrm>
              <a:prstGeom prst="rect">
                <a:avLst/>
              </a:prstGeom>
            </p:spPr>
          </p:pic>
        </p:grpSp>
        <p:sp>
          <p:nvSpPr>
            <p:cNvPr id="9" name="TextBox 8">
              <a:extLst>
                <a:ext uri="{FF2B5EF4-FFF2-40B4-BE49-F238E27FC236}">
                  <a16:creationId xmlns:a16="http://schemas.microsoft.com/office/drawing/2014/main" id="{BC4E613E-F734-6F4A-9AA6-D07DFD17F16C}"/>
                </a:ext>
              </a:extLst>
            </p:cNvPr>
            <p:cNvSpPr txBox="1"/>
            <p:nvPr/>
          </p:nvSpPr>
          <p:spPr>
            <a:xfrm>
              <a:off x="6662055" y="5571776"/>
              <a:ext cx="2394683" cy="526101"/>
            </a:xfrm>
            <a:prstGeom prst="rect">
              <a:avLst/>
            </a:prstGeom>
            <a:solidFill>
              <a:schemeClr val="bg1"/>
            </a:solidFill>
            <a:ln>
              <a:solidFill>
                <a:schemeClr val="tx1"/>
              </a:solidFill>
            </a:ln>
          </p:spPr>
          <p:txBody>
            <a:bodyPr wrap="none" rtlCol="0">
              <a:spAutoFit/>
            </a:bodyPr>
            <a:lstStyle/>
            <a:p>
              <a:r>
                <a:rPr lang="en-US" sz="2000" b="1">
                  <a:latin typeface="Avenir Next LT Pro" panose="020B0504020202020204" pitchFamily="34" charset="77"/>
                </a:rPr>
                <a:t>Ground Truth</a:t>
              </a:r>
            </a:p>
          </p:txBody>
        </p:sp>
      </p:grpSp>
      <p:grpSp>
        <p:nvGrpSpPr>
          <p:cNvPr id="25" name="Group 24">
            <a:extLst>
              <a:ext uri="{FF2B5EF4-FFF2-40B4-BE49-F238E27FC236}">
                <a16:creationId xmlns:a16="http://schemas.microsoft.com/office/drawing/2014/main" id="{BE3D88CF-73CD-A74E-A0B0-41D84FC02818}"/>
              </a:ext>
            </a:extLst>
          </p:cNvPr>
          <p:cNvGrpSpPr/>
          <p:nvPr/>
        </p:nvGrpSpPr>
        <p:grpSpPr>
          <a:xfrm>
            <a:off x="1101367" y="3643282"/>
            <a:ext cx="4736233" cy="3036166"/>
            <a:chOff x="1115568" y="3685309"/>
            <a:chExt cx="4736233" cy="3036166"/>
          </a:xfrm>
        </p:grpSpPr>
        <p:sp>
          <p:nvSpPr>
            <p:cNvPr id="11" name="Rectangle 10">
              <a:extLst>
                <a:ext uri="{FF2B5EF4-FFF2-40B4-BE49-F238E27FC236}">
                  <a16:creationId xmlns:a16="http://schemas.microsoft.com/office/drawing/2014/main" id="{F1C48B7E-1FDA-1E46-860E-ACF9BC8A8AE6}"/>
                </a:ext>
              </a:extLst>
            </p:cNvPr>
            <p:cNvSpPr/>
            <p:nvPr/>
          </p:nvSpPr>
          <p:spPr>
            <a:xfrm>
              <a:off x="1124712" y="3685309"/>
              <a:ext cx="4716633" cy="2860675"/>
            </a:xfrm>
            <a:prstGeom prst="rect">
              <a:avLst/>
            </a:prstGeom>
            <a:solidFill>
              <a:schemeClr val="accent6">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en-US" sz="2400" b="1">
                  <a:latin typeface="Avenir Next LT Pro" panose="020B0504020202020204" pitchFamily="34" charset="77"/>
                </a:rPr>
                <a:t>H3</a:t>
              </a:r>
            </a:p>
          </p:txBody>
        </p:sp>
        <p:sp>
          <p:nvSpPr>
            <p:cNvPr id="10" name="TextBox 9">
              <a:extLst>
                <a:ext uri="{FF2B5EF4-FFF2-40B4-BE49-F238E27FC236}">
                  <a16:creationId xmlns:a16="http://schemas.microsoft.com/office/drawing/2014/main" id="{38716F2A-9D18-934D-BA06-039E542412AC}"/>
                </a:ext>
              </a:extLst>
            </p:cNvPr>
            <p:cNvSpPr txBox="1"/>
            <p:nvPr/>
          </p:nvSpPr>
          <p:spPr>
            <a:xfrm>
              <a:off x="1115568" y="4136152"/>
              <a:ext cx="4736233" cy="2585323"/>
            </a:xfrm>
            <a:prstGeom prst="rect">
              <a:avLst/>
            </a:prstGeom>
            <a:noFill/>
          </p:spPr>
          <p:txBody>
            <a:bodyPr wrap="none" rtlCol="0">
              <a:spAutoFit/>
            </a:bodyPr>
            <a:lstStyle/>
            <a:p>
              <a:r>
                <a:rPr lang="en-US" b="1" i="1">
                  <a:latin typeface="Avenir Next LT Pro" panose="020B0504020202020204" pitchFamily="34" charset="77"/>
                </a:rPr>
                <a:t>&lt;A&gt; </a:t>
              </a:r>
              <a:r>
                <a:rPr lang="en-US" i="1">
                  <a:latin typeface="Avenir Next LT Pro" panose="020B0504020202020204" pitchFamily="34" charset="77"/>
                </a:rPr>
                <a:t>on the same plane facing you, leave a </a:t>
              </a:r>
              <a:br>
                <a:rPr lang="en-US" i="1">
                  <a:latin typeface="Avenir Next LT Pro" panose="020B0504020202020204" pitchFamily="34" charset="77"/>
                </a:rPr>
              </a:br>
              <a:r>
                <a:rPr lang="en-US" i="1">
                  <a:latin typeface="Avenir Next LT Pro" panose="020B0504020202020204" pitchFamily="34" charset="77"/>
                </a:rPr>
                <a:t>         space and then put 2 red blocks down </a:t>
              </a:r>
              <a:br>
                <a:rPr lang="en-US" i="1">
                  <a:latin typeface="Avenir Next LT Pro" panose="020B0504020202020204" pitchFamily="34" charset="77"/>
                </a:rPr>
              </a:br>
              <a:r>
                <a:rPr lang="en-US" i="1">
                  <a:latin typeface="Avenir Next LT Pro" panose="020B0504020202020204" pitchFamily="34" charset="77"/>
                </a:rPr>
                <a:t>         in a row</a:t>
              </a:r>
            </a:p>
            <a:p>
              <a:r>
                <a:rPr lang="en-US">
                  <a:solidFill>
                    <a:srgbClr val="FF0000"/>
                  </a:solidFill>
                  <a:latin typeface="Consolas" panose="020B0609020204030204" pitchFamily="49" charset="0"/>
                  <a:cs typeface="Consolas" panose="020B0609020204030204" pitchFamily="49" charset="0"/>
                </a:rPr>
                <a:t>	&lt;</a:t>
              </a:r>
              <a:r>
                <a:rPr lang="en-US" err="1">
                  <a:solidFill>
                    <a:srgbClr val="FF0000"/>
                  </a:solidFill>
                  <a:latin typeface="Consolas" panose="020B0609020204030204" pitchFamily="49" charset="0"/>
                  <a:cs typeface="Consolas" panose="020B0609020204030204" pitchFamily="49" charset="0"/>
                </a:rPr>
                <a:t>builder_putdown_red</a:t>
              </a:r>
              <a:r>
                <a:rPr lang="en-US">
                  <a:solidFill>
                    <a:srgbClr val="FF0000"/>
                  </a:solidFill>
                  <a:latin typeface="Consolas" panose="020B0609020204030204" pitchFamily="49" charset="0"/>
                  <a:cs typeface="Consolas" panose="020B0609020204030204" pitchFamily="49" charset="0"/>
                </a:rPr>
                <a:t>&gt;</a:t>
              </a:r>
              <a:br>
                <a:rPr lang="en-US">
                  <a:solidFill>
                    <a:srgbClr val="FF0000"/>
                  </a:solidFill>
                  <a:latin typeface="Consolas" panose="020B0609020204030204" pitchFamily="49" charset="0"/>
                  <a:cs typeface="Consolas" panose="020B0609020204030204" pitchFamily="49" charset="0"/>
                </a:rPr>
              </a:br>
              <a:r>
                <a:rPr lang="en-US">
                  <a:solidFill>
                    <a:srgbClr val="FF0000"/>
                  </a:solidFill>
                  <a:latin typeface="Consolas" panose="020B0609020204030204" pitchFamily="49" charset="0"/>
                  <a:cs typeface="Consolas" panose="020B0609020204030204" pitchFamily="49" charset="0"/>
                </a:rPr>
                <a:t>	&lt;</a:t>
              </a:r>
              <a:r>
                <a:rPr lang="en-US" err="1">
                  <a:solidFill>
                    <a:srgbClr val="FF0000"/>
                  </a:solidFill>
                  <a:latin typeface="Consolas" panose="020B0609020204030204" pitchFamily="49" charset="0"/>
                  <a:cs typeface="Consolas" panose="020B0609020204030204" pitchFamily="49" charset="0"/>
                </a:rPr>
                <a:t>builder_putdown_red</a:t>
              </a:r>
              <a:r>
                <a:rPr lang="en-US">
                  <a:solidFill>
                    <a:srgbClr val="FF0000"/>
                  </a:solidFill>
                  <a:latin typeface="Consolas" panose="020B0609020204030204" pitchFamily="49" charset="0"/>
                  <a:cs typeface="Consolas" panose="020B0609020204030204" pitchFamily="49" charset="0"/>
                </a:rPr>
                <a:t>&gt;</a:t>
              </a:r>
            </a:p>
            <a:p>
              <a:r>
                <a:rPr lang="en-US">
                  <a:solidFill>
                    <a:srgbClr val="FF0000"/>
                  </a:solidFill>
                  <a:latin typeface="Consolas" panose="020B0609020204030204" pitchFamily="49" charset="0"/>
                  <a:cs typeface="Consolas" panose="020B0609020204030204" pitchFamily="49" charset="0"/>
                </a:rPr>
                <a:t>	&lt;</a:t>
              </a:r>
              <a:r>
                <a:rPr lang="en-US" err="1">
                  <a:solidFill>
                    <a:srgbClr val="FF0000"/>
                  </a:solidFill>
                  <a:latin typeface="Consolas" panose="020B0609020204030204" pitchFamily="49" charset="0"/>
                  <a:cs typeface="Consolas" panose="020B0609020204030204" pitchFamily="49" charset="0"/>
                </a:rPr>
                <a:t>builder_putdown_red</a:t>
              </a:r>
              <a:r>
                <a:rPr lang="en-US">
                  <a:solidFill>
                    <a:srgbClr val="FF0000"/>
                  </a:solidFill>
                  <a:latin typeface="Consolas" panose="020B0609020204030204" pitchFamily="49" charset="0"/>
                  <a:cs typeface="Consolas" panose="020B0609020204030204" pitchFamily="49" charset="0"/>
                </a:rPr>
                <a:t>&gt;</a:t>
              </a:r>
            </a:p>
            <a:p>
              <a:r>
                <a:rPr lang="en-US">
                  <a:solidFill>
                    <a:srgbClr val="FF0000"/>
                  </a:solidFill>
                  <a:latin typeface="Consolas" panose="020B0609020204030204" pitchFamily="49" charset="0"/>
                  <a:cs typeface="Consolas" panose="020B0609020204030204" pitchFamily="49" charset="0"/>
                </a:rPr>
                <a:t>	&lt;</a:t>
              </a:r>
              <a:r>
                <a:rPr lang="en-US" err="1">
                  <a:solidFill>
                    <a:srgbClr val="FF0000"/>
                  </a:solidFill>
                  <a:latin typeface="Consolas" panose="020B0609020204030204" pitchFamily="49" charset="0"/>
                  <a:cs typeface="Consolas" panose="020B0609020204030204" pitchFamily="49" charset="0"/>
                </a:rPr>
                <a:t>builder_pickup_red</a:t>
              </a:r>
              <a:r>
                <a:rPr lang="en-US">
                  <a:solidFill>
                    <a:srgbClr val="FF0000"/>
                  </a:solidFill>
                  <a:latin typeface="Consolas" panose="020B0609020204030204" pitchFamily="49" charset="0"/>
                  <a:cs typeface="Consolas" panose="020B0609020204030204" pitchFamily="49" charset="0"/>
                </a:rPr>
                <a:t>&gt;</a:t>
              </a:r>
            </a:p>
            <a:p>
              <a:r>
                <a:rPr lang="en-US" b="1" i="1">
                  <a:latin typeface="Avenir Next LT Pro" panose="020B0504020202020204" pitchFamily="34" charset="77"/>
                </a:rPr>
                <a:t>&lt;A&gt;</a:t>
              </a:r>
              <a:r>
                <a:rPr lang="en-US" i="1">
                  <a:latin typeface="Avenir Next LT Pro" panose="020B0504020202020204" pitchFamily="34" charset="77"/>
                </a:rPr>
                <a:t> and the same thing on the other side</a:t>
              </a:r>
            </a:p>
            <a:p>
              <a:endParaRPr lang="en-US"/>
            </a:p>
          </p:txBody>
        </p:sp>
      </p:grpSp>
      <p:grpSp>
        <p:nvGrpSpPr>
          <p:cNvPr id="17" name="Group 16">
            <a:extLst>
              <a:ext uri="{FF2B5EF4-FFF2-40B4-BE49-F238E27FC236}">
                <a16:creationId xmlns:a16="http://schemas.microsoft.com/office/drawing/2014/main" id="{C3B6294F-DC1F-5346-98FD-550A5B1A4183}"/>
              </a:ext>
            </a:extLst>
          </p:cNvPr>
          <p:cNvGrpSpPr/>
          <p:nvPr/>
        </p:nvGrpSpPr>
        <p:grpSpPr>
          <a:xfrm>
            <a:off x="6096000" y="2002095"/>
            <a:ext cx="3131563" cy="2739449"/>
            <a:chOff x="7867160" y="3953874"/>
            <a:chExt cx="3131563" cy="2739449"/>
          </a:xfrm>
        </p:grpSpPr>
        <p:grpSp>
          <p:nvGrpSpPr>
            <p:cNvPr id="15" name="Group 14">
              <a:extLst>
                <a:ext uri="{FF2B5EF4-FFF2-40B4-BE49-F238E27FC236}">
                  <a16:creationId xmlns:a16="http://schemas.microsoft.com/office/drawing/2014/main" id="{7BD089B7-C804-0841-8662-6E7EAB0816F1}"/>
                </a:ext>
              </a:extLst>
            </p:cNvPr>
            <p:cNvGrpSpPr/>
            <p:nvPr/>
          </p:nvGrpSpPr>
          <p:grpSpPr>
            <a:xfrm>
              <a:off x="8298850" y="3953874"/>
              <a:ext cx="2699873" cy="2739449"/>
              <a:chOff x="5514115" y="3749378"/>
              <a:chExt cx="2699873" cy="2739449"/>
            </a:xfrm>
          </p:grpSpPr>
          <p:pic>
            <p:nvPicPr>
              <p:cNvPr id="13" name="Picture 12" descr="A close up of text on a white background&#10;&#10;Description automatically generated">
                <a:extLst>
                  <a:ext uri="{FF2B5EF4-FFF2-40B4-BE49-F238E27FC236}">
                    <a16:creationId xmlns:a16="http://schemas.microsoft.com/office/drawing/2014/main" id="{212EA98B-A6CF-8A4D-9CBE-ED1E7756E0A4}"/>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t="8929" r="34083"/>
              <a:stretch/>
            </p:blipFill>
            <p:spPr>
              <a:xfrm>
                <a:off x="5514115" y="3749379"/>
                <a:ext cx="2062563" cy="2739448"/>
              </a:xfrm>
              <a:prstGeom prst="rect">
                <a:avLst/>
              </a:prstGeom>
            </p:spPr>
          </p:pic>
          <p:pic>
            <p:nvPicPr>
              <p:cNvPr id="14" name="Picture 13" descr="A close up of text on a white background&#10;&#10;Description automatically generated">
                <a:extLst>
                  <a:ext uri="{FF2B5EF4-FFF2-40B4-BE49-F238E27FC236}">
                    <a16:creationId xmlns:a16="http://schemas.microsoft.com/office/drawing/2014/main" id="{357B33C8-8643-3A4E-8E94-1B57FAEA50B1}"/>
                  </a:ext>
                </a:extLst>
              </p:cNvPr>
              <p:cNvPicPr>
                <a:picLocks noChangeAspect="1"/>
              </p:cNvPicPr>
              <p:nvPr/>
            </p:nvPicPr>
            <p:blipFill rotWithShape="1">
              <a:blip r:embed="rId8"/>
              <a:srcRect l="51031" t="8929" r="13715"/>
              <a:stretch/>
            </p:blipFill>
            <p:spPr>
              <a:xfrm>
                <a:off x="7110890" y="3749378"/>
                <a:ext cx="1103098" cy="2739448"/>
              </a:xfrm>
              <a:prstGeom prst="rect">
                <a:avLst/>
              </a:prstGeom>
            </p:spPr>
          </p:pic>
        </p:grpSp>
        <p:sp>
          <p:nvSpPr>
            <p:cNvPr id="16" name="TextBox 15">
              <a:extLst>
                <a:ext uri="{FF2B5EF4-FFF2-40B4-BE49-F238E27FC236}">
                  <a16:creationId xmlns:a16="http://schemas.microsoft.com/office/drawing/2014/main" id="{9DAFACBC-3FB9-B644-BB5B-A5B89417E892}"/>
                </a:ext>
              </a:extLst>
            </p:cNvPr>
            <p:cNvSpPr txBox="1"/>
            <p:nvPr/>
          </p:nvSpPr>
          <p:spPr>
            <a:xfrm>
              <a:off x="7867160" y="6032028"/>
              <a:ext cx="3131563" cy="400110"/>
            </a:xfrm>
            <a:prstGeom prst="rect">
              <a:avLst/>
            </a:prstGeom>
            <a:solidFill>
              <a:schemeClr val="bg1"/>
            </a:solidFill>
            <a:ln>
              <a:solidFill>
                <a:schemeClr val="tx1"/>
              </a:solidFill>
            </a:ln>
          </p:spPr>
          <p:txBody>
            <a:bodyPr wrap="square" rtlCol="0">
              <a:spAutoFit/>
            </a:bodyPr>
            <a:lstStyle/>
            <a:p>
              <a:r>
                <a:rPr lang="en-US" sz="2000" b="1">
                  <a:latin typeface="Avenir Next LT Pro" panose="020B0504020202020204" pitchFamily="34" charset="77"/>
                </a:rPr>
                <a:t>B’s last action sequence</a:t>
              </a:r>
            </a:p>
          </p:txBody>
        </p:sp>
      </p:grpSp>
    </p:spTree>
    <p:extLst>
      <p:ext uri="{BB962C8B-B14F-4D97-AF65-F5344CB8AC3E}">
        <p14:creationId xmlns:p14="http://schemas.microsoft.com/office/powerpoint/2010/main" val="3016160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2" name="Text Placeholder 5">
                <a:extLst>
                  <a:ext uri="{FF2B5EF4-FFF2-40B4-BE49-F238E27FC236}">
                    <a16:creationId xmlns:a16="http://schemas.microsoft.com/office/drawing/2014/main" id="{C4D8CC29-47E1-7E4C-9965-4721CFD7AC9D}"/>
                  </a:ext>
                </a:extLst>
              </p:cNvPr>
              <p:cNvSpPr txBox="1">
                <a:spLocks/>
              </p:cNvSpPr>
              <p:nvPr/>
            </p:nvSpPr>
            <p:spPr>
              <a:xfrm>
                <a:off x="617503" y="2059188"/>
                <a:ext cx="4601364" cy="45901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a:t>Encodes the world state</a:t>
                </a:r>
                <a:br>
                  <a:rPr lang="en-US" sz="2400"/>
                </a:br>
                <a:r>
                  <a:rPr lang="en-US" sz="2400"/>
                  <a:t>at each time step</a:t>
                </a:r>
              </a:p>
              <a:p>
                <a:pPr marL="0" indent="0">
                  <a:lnSpc>
                    <a:spcPct val="100000"/>
                  </a:lnSpc>
                  <a:buNone/>
                </a:pPr>
                <a:endParaRPr lang="en-US" sz="2400"/>
              </a:p>
              <a:p>
                <a:pPr marL="0" indent="0">
                  <a:lnSpc>
                    <a:spcPct val="100000"/>
                  </a:lnSpc>
                  <a:buNone/>
                </a:pPr>
                <a:r>
                  <a:rPr lang="en-US" sz="2400"/>
                  <a:t>Input: </a:t>
                </a:r>
                <a:endParaRPr lang="en-US" sz="2400" i="1">
                  <a:latin typeface="Cambria Math" panose="02040503050406030204" pitchFamily="18" charset="0"/>
                </a:endParaRPr>
              </a:p>
              <a:p>
                <a:pPr marL="230188" indent="0">
                  <a:lnSpc>
                    <a:spcPct val="100000"/>
                  </a:lnSpc>
                  <a:buNone/>
                </a:pPr>
                <a14:m>
                  <m:oMath xmlns:m="http://schemas.openxmlformats.org/officeDocument/2006/math">
                    <m:r>
                      <a:rPr lang="en-US" sz="2000" i="1">
                        <a:latin typeface="Cambria Math" panose="02040503050406030204" pitchFamily="18" charset="0"/>
                      </a:rPr>
                      <m:t>11×9×11</m:t>
                    </m:r>
                  </m:oMath>
                </a14:m>
                <a:r>
                  <a:rPr lang="en-US" sz="2000"/>
                  <a:t> 3D grid</a:t>
                </a:r>
                <a:br>
                  <a:rPr lang="en-US" sz="2000"/>
                </a:br>
                <a:r>
                  <a:rPr lang="en-US" sz="2000"/>
                  <a:t> </a:t>
                </a:r>
                <a:br>
                  <a:rPr lang="en-US" sz="2000"/>
                </a:br>
                <a:r>
                  <a:rPr lang="en-US" sz="2000"/>
                  <a:t>Each grid cell is represented </a:t>
                </a:r>
                <a:br>
                  <a:rPr lang="en-US" sz="2000"/>
                </a:br>
                <a:r>
                  <a:rPr lang="en-US" sz="2000"/>
                  <a:t>as a 7-dim 1-hot vector </a:t>
                </a:r>
                <a:br>
                  <a:rPr lang="en-US" sz="2000"/>
                </a:br>
                <a:r>
                  <a:rPr lang="en-US" sz="2000"/>
                  <a:t>of its block color (or empty)</a:t>
                </a:r>
              </a:p>
              <a:p>
                <a:pPr marL="0" indent="0">
                  <a:lnSpc>
                    <a:spcPct val="100000"/>
                  </a:lnSpc>
                  <a:buNone/>
                </a:pPr>
                <a:endParaRPr lang="en-US" sz="2400"/>
              </a:p>
            </p:txBody>
          </p:sp>
        </mc:Choice>
        <mc:Fallback xmlns="">
          <p:sp>
            <p:nvSpPr>
              <p:cNvPr id="162" name="Text Placeholder 5">
                <a:extLst>
                  <a:ext uri="{FF2B5EF4-FFF2-40B4-BE49-F238E27FC236}">
                    <a16:creationId xmlns:a16="http://schemas.microsoft.com/office/drawing/2014/main" id="{C4D8CC29-47E1-7E4C-9965-4721CFD7AC9D}"/>
                  </a:ext>
                </a:extLst>
              </p:cNvPr>
              <p:cNvSpPr txBox="1">
                <a:spLocks noRot="1" noChangeAspect="1" noMove="1" noResize="1" noEditPoints="1" noAdjustHandles="1" noChangeArrowheads="1" noChangeShapeType="1" noTextEdit="1"/>
              </p:cNvSpPr>
              <p:nvPr/>
            </p:nvSpPr>
            <p:spPr>
              <a:xfrm>
                <a:off x="617503" y="2059188"/>
                <a:ext cx="4601364" cy="4590175"/>
              </a:xfrm>
              <a:prstGeom prst="rect">
                <a:avLst/>
              </a:prstGeom>
              <a:blipFill>
                <a:blip r:embed="rId3"/>
                <a:stretch>
                  <a:fillRect l="-1987" t="-106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2B9C6F2-DFC7-9946-94F6-E5C260999FE5}"/>
              </a:ext>
            </a:extLst>
          </p:cNvPr>
          <p:cNvSpPr>
            <a:spLocks noGrp="1"/>
          </p:cNvSpPr>
          <p:nvPr>
            <p:ph type="sldNum" sz="quarter" idx="12"/>
          </p:nvPr>
        </p:nvSpPr>
        <p:spPr/>
        <p:txBody>
          <a:bodyPr/>
          <a:lstStyle/>
          <a:p>
            <a:fld id="{B2DC25EE-239B-4C5F-AAD1-255A7D5F1EE2}" type="slidenum">
              <a:rPr lang="en-US" smtClean="0"/>
              <a:t>33</a:t>
            </a:fld>
            <a:endParaRPr lang="en-US"/>
          </a:p>
        </p:txBody>
      </p:sp>
      <p:sp>
        <p:nvSpPr>
          <p:cNvPr id="12" name="Rectangle: Rounded Corners 167">
            <a:extLst>
              <a:ext uri="{FF2B5EF4-FFF2-40B4-BE49-F238E27FC236}">
                <a16:creationId xmlns:a16="http://schemas.microsoft.com/office/drawing/2014/main" id="{3CB38364-C8B1-8749-B536-05BBEFFE2E3D}"/>
              </a:ext>
            </a:extLst>
          </p:cNvPr>
          <p:cNvSpPr/>
          <p:nvPr/>
        </p:nvSpPr>
        <p:spPr>
          <a:xfrm>
            <a:off x="7341737" y="361615"/>
            <a:ext cx="3479732" cy="6127801"/>
          </a:xfrm>
          <a:prstGeom prst="roundRect">
            <a:avLst>
              <a:gd name="adj" fmla="val 3442"/>
            </a:avLst>
          </a:prstGeom>
          <a:solidFill>
            <a:srgbClr val="FEF2CC"/>
          </a:solid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Action Sequence Decoder</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0BD04B7C-4C1F-594A-B4F1-B129942DF791}"/>
              </a:ext>
            </a:extLst>
          </p:cNvPr>
          <p:cNvGrpSpPr/>
          <p:nvPr/>
        </p:nvGrpSpPr>
        <p:grpSpPr>
          <a:xfrm>
            <a:off x="8948444" y="749994"/>
            <a:ext cx="1616784" cy="696140"/>
            <a:chOff x="7175358" y="731282"/>
            <a:chExt cx="1616784" cy="696140"/>
          </a:xfrm>
        </p:grpSpPr>
        <p:cxnSp>
          <p:nvCxnSpPr>
            <p:cNvPr id="16" name="Straight Arrow Connector 15">
              <a:extLst>
                <a:ext uri="{FF2B5EF4-FFF2-40B4-BE49-F238E27FC236}">
                  <a16:creationId xmlns:a16="http://schemas.microsoft.com/office/drawing/2014/main" id="{34BE7A95-A2FB-AF4F-8FF3-7B3C6D5AB2F5}"/>
                </a:ext>
              </a:extLst>
            </p:cNvPr>
            <p:cNvCxnSpPr>
              <a:cxnSpLocks/>
            </p:cNvCxnSpPr>
            <p:nvPr/>
          </p:nvCxnSpPr>
          <p:spPr>
            <a:xfrm>
              <a:off x="7175358" y="1092786"/>
              <a:ext cx="181624" cy="0"/>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21A156A-480C-4E44-A6F3-532A4F1151C5}"/>
                    </a:ext>
                  </a:extLst>
                </p:cNvPr>
                <p:cNvSpPr txBox="1"/>
                <p:nvPr/>
              </p:nvSpPr>
              <p:spPr>
                <a:xfrm>
                  <a:off x="7356979" y="923205"/>
                  <a:ext cx="444307" cy="291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b="1">
                                <a:latin typeface="Cambria Math" panose="02040503050406030204" pitchFamily="18" charset="0"/>
                              </a:rPr>
                              <m:t>𝐚</m:t>
                            </m:r>
                          </m:e>
                          <m:sup>
                            <m:r>
                              <a:rPr lang="en-US" sz="1600">
                                <a:latin typeface="Cambria Math" panose="02040503050406030204" pitchFamily="18" charset="0"/>
                              </a:rPr>
                              <m:t>(1)</m:t>
                            </m:r>
                          </m:sup>
                        </m:sSup>
                      </m:oMath>
                    </m:oMathPara>
                  </a14:m>
                  <a:endParaRPr lang="en-US" sz="1600" b="1">
                    <a:latin typeface="Calibri" panose="020F0502020204030204" pitchFamily="34" charset="0"/>
                    <a:cs typeface="Calibri" panose="020F0502020204030204" pitchFamily="34" charset="0"/>
                  </a:endParaRPr>
                </a:p>
              </p:txBody>
            </p:sp>
          </mc:Choice>
          <mc:Fallback xmlns="">
            <p:sp>
              <p:nvSpPr>
                <p:cNvPr id="17" name="TextBox 16">
                  <a:extLst>
                    <a:ext uri="{FF2B5EF4-FFF2-40B4-BE49-F238E27FC236}">
                      <a16:creationId xmlns:a16="http://schemas.microsoft.com/office/drawing/2014/main" id="{E21A156A-480C-4E44-A6F3-532A4F1151C5}"/>
                    </a:ext>
                  </a:extLst>
                </p:cNvPr>
                <p:cNvSpPr txBox="1">
                  <a:spLocks noRot="1" noChangeAspect="1" noMove="1" noResize="1" noEditPoints="1" noAdjustHandles="1" noChangeArrowheads="1" noChangeShapeType="1" noTextEdit="1"/>
                </p:cNvSpPr>
                <p:nvPr/>
              </p:nvSpPr>
              <p:spPr>
                <a:xfrm>
                  <a:off x="7356979" y="923205"/>
                  <a:ext cx="444307" cy="291177"/>
                </a:xfrm>
                <a:prstGeom prst="rect">
                  <a:avLst/>
                </a:prstGeom>
                <a:blipFill>
                  <a:blip r:embed="rId4"/>
                  <a:stretch>
                    <a:fillRect t="-4255"/>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C80E225-4CEB-EE4E-A08A-66472B2C14B0}"/>
                </a:ext>
              </a:extLst>
            </p:cNvPr>
            <p:cNvCxnSpPr>
              <a:cxnSpLocks/>
            </p:cNvCxnSpPr>
            <p:nvPr/>
          </p:nvCxnSpPr>
          <p:spPr>
            <a:xfrm>
              <a:off x="7777619" y="1093848"/>
              <a:ext cx="181624" cy="0"/>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sp>
          <p:nvSpPr>
            <p:cNvPr id="19" name="Cube 18">
              <a:extLst>
                <a:ext uri="{FF2B5EF4-FFF2-40B4-BE49-F238E27FC236}">
                  <a16:creationId xmlns:a16="http://schemas.microsoft.com/office/drawing/2014/main" id="{0AF91179-326C-194E-87FC-BD70EBD13BF3}"/>
                </a:ext>
              </a:extLst>
            </p:cNvPr>
            <p:cNvSpPr/>
            <p:nvPr/>
          </p:nvSpPr>
          <p:spPr>
            <a:xfrm>
              <a:off x="8039214" y="731282"/>
              <a:ext cx="752928" cy="696140"/>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42FA928-B658-2442-BA6F-CF42BFC09907}"/>
                    </a:ext>
                  </a:extLst>
                </p:cNvPr>
                <p:cNvSpPr txBox="1"/>
                <p:nvPr/>
              </p:nvSpPr>
              <p:spPr>
                <a:xfrm>
                  <a:off x="8056368" y="1030353"/>
                  <a:ext cx="549592" cy="291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b="1" i="1">
                                <a:latin typeface="Cambria Math" panose="02040503050406030204" pitchFamily="18" charset="0"/>
                              </a:rPr>
                              <m:t>𝑾</m:t>
                            </m:r>
                          </m:e>
                          <m:sup>
                            <m:r>
                              <a:rPr lang="en-US" sz="1600">
                                <a:latin typeface="Cambria Math" panose="02040503050406030204" pitchFamily="18" charset="0"/>
                              </a:rPr>
                              <m:t>(1)</m:t>
                            </m:r>
                          </m:sup>
                        </m:sSup>
                      </m:oMath>
                    </m:oMathPara>
                  </a14:m>
                  <a:endParaRPr lang="en-US" sz="1600" b="1">
                    <a:latin typeface="Calibri" panose="020F0502020204030204" pitchFamily="34" charset="0"/>
                    <a:cs typeface="Calibri" panose="020F0502020204030204" pitchFamily="34" charset="0"/>
                  </a:endParaRPr>
                </a:p>
              </p:txBody>
            </p:sp>
          </mc:Choice>
          <mc:Fallback xmlns="">
            <p:sp>
              <p:nvSpPr>
                <p:cNvPr id="20" name="TextBox 19">
                  <a:extLst>
                    <a:ext uri="{FF2B5EF4-FFF2-40B4-BE49-F238E27FC236}">
                      <a16:creationId xmlns:a16="http://schemas.microsoft.com/office/drawing/2014/main" id="{242FA928-B658-2442-BA6F-CF42BFC09907}"/>
                    </a:ext>
                  </a:extLst>
                </p:cNvPr>
                <p:cNvSpPr txBox="1">
                  <a:spLocks noRot="1" noChangeAspect="1" noMove="1" noResize="1" noEditPoints="1" noAdjustHandles="1" noChangeArrowheads="1" noChangeShapeType="1" noTextEdit="1"/>
                </p:cNvSpPr>
                <p:nvPr/>
              </p:nvSpPr>
              <p:spPr>
                <a:xfrm>
                  <a:off x="8056368" y="1030353"/>
                  <a:ext cx="549592" cy="291177"/>
                </a:xfrm>
                <a:prstGeom prst="rect">
                  <a:avLst/>
                </a:prstGeom>
                <a:blipFill>
                  <a:blip r:embed="rId5"/>
                  <a:stretch>
                    <a:fillRect t="-4167"/>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046208B0-9388-544C-BC9A-A1EAB42C60F6}"/>
              </a:ext>
            </a:extLst>
          </p:cNvPr>
          <p:cNvGrpSpPr/>
          <p:nvPr/>
        </p:nvGrpSpPr>
        <p:grpSpPr>
          <a:xfrm>
            <a:off x="7450307" y="1806303"/>
            <a:ext cx="1868727" cy="2929304"/>
            <a:chOff x="5677221" y="1787591"/>
            <a:chExt cx="1868727" cy="2929304"/>
          </a:xfrm>
        </p:grpSpPr>
        <p:sp>
          <p:nvSpPr>
            <p:cNvPr id="22" name="Rounded Rectangle 155">
              <a:extLst>
                <a:ext uri="{FF2B5EF4-FFF2-40B4-BE49-F238E27FC236}">
                  <a16:creationId xmlns:a16="http://schemas.microsoft.com/office/drawing/2014/main" id="{5283F7F5-492C-614F-9F10-5B5544A41DA4}"/>
                </a:ext>
              </a:extLst>
            </p:cNvPr>
            <p:cNvSpPr/>
            <p:nvPr/>
          </p:nvSpPr>
          <p:spPr>
            <a:xfrm>
              <a:off x="5677221" y="1787591"/>
              <a:ext cx="1868727" cy="2929304"/>
            </a:xfrm>
            <a:prstGeom prst="roundRect">
              <a:avLst>
                <a:gd name="adj" fmla="val 9122"/>
              </a:avLst>
            </a:prstGeom>
            <a:solidFill>
              <a:schemeClr val="accent6">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050" b="1">
                  <a:solidFill>
                    <a:schemeClr val="tx1"/>
                  </a:solidFill>
                  <a:latin typeface="Calibri" panose="020F0502020204030204" pitchFamily="34" charset="0"/>
                  <a:cs typeface="Calibri" panose="020F0502020204030204" pitchFamily="34" charset="0"/>
                </a:rPr>
                <a:t>Action </a:t>
              </a:r>
              <a:br>
                <a:rPr lang="en-US" sz="1050" b="1">
                  <a:solidFill>
                    <a:schemeClr val="tx1"/>
                  </a:solidFill>
                  <a:latin typeface="Calibri" panose="020F0502020204030204" pitchFamily="34" charset="0"/>
                  <a:cs typeface="Calibri" panose="020F0502020204030204" pitchFamily="34" charset="0"/>
                </a:rPr>
              </a:br>
              <a:r>
                <a:rPr lang="en-US" sz="1050" b="1">
                  <a:solidFill>
                    <a:schemeClr val="tx1"/>
                  </a:solidFill>
                  <a:latin typeface="Calibri" panose="020F0502020204030204" pitchFamily="34" charset="0"/>
                  <a:cs typeface="Calibri" panose="020F0502020204030204" pitchFamily="34" charset="0"/>
                </a:rPr>
                <a:t>Predictor</a:t>
              </a:r>
            </a:p>
          </p:txBody>
        </p:sp>
        <p:sp>
          <p:nvSpPr>
            <p:cNvPr id="23" name="Rectangle 22">
              <a:extLst>
                <a:ext uri="{FF2B5EF4-FFF2-40B4-BE49-F238E27FC236}">
                  <a16:creationId xmlns:a16="http://schemas.microsoft.com/office/drawing/2014/main" id="{1361C9A4-525A-FA46-810D-7EF014A01B2F}"/>
                </a:ext>
              </a:extLst>
            </p:cNvPr>
            <p:cNvSpPr/>
            <p:nvPr/>
          </p:nvSpPr>
          <p:spPr>
            <a:xfrm>
              <a:off x="6100358" y="2334089"/>
              <a:ext cx="1326175" cy="803032"/>
            </a:xfrm>
            <a:prstGeom prst="rect">
              <a:avLst/>
            </a:prstGeom>
            <a:solidFill>
              <a:schemeClr val="accent6">
                <a:lumMod val="60000"/>
                <a:lumOff val="40000"/>
              </a:schemeClr>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3BF1386C-E85C-C848-97B6-4FD9E9C070E5}"/>
                </a:ext>
              </a:extLst>
            </p:cNvPr>
            <p:cNvSpPr/>
            <p:nvPr/>
          </p:nvSpPr>
          <p:spPr>
            <a:xfrm>
              <a:off x="6095997" y="3471693"/>
              <a:ext cx="1326175" cy="803032"/>
            </a:xfrm>
            <a:prstGeom prst="rect">
              <a:avLst/>
            </a:prstGeom>
            <a:solidFill>
              <a:schemeClr val="accent6">
                <a:lumMod val="60000"/>
                <a:lumOff val="40000"/>
              </a:schemeClr>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4EDA8215-3D03-F842-A662-00E52840E085}"/>
                </a:ext>
              </a:extLst>
            </p:cNvPr>
            <p:cNvSpPr>
              <a:spLocks noChangeAspect="1"/>
            </p:cNvSpPr>
            <p:nvPr/>
          </p:nvSpPr>
          <p:spPr>
            <a:xfrm>
              <a:off x="6620271" y="4388445"/>
              <a:ext cx="304005" cy="295532"/>
            </a:xfrm>
            <a:prstGeom prst="ellipse">
              <a:avLst/>
            </a:prstGeom>
            <a:solidFill>
              <a:schemeClr val="bg1"/>
            </a:solidFill>
            <a:ln w="12700">
              <a:solidFill>
                <a:schemeClr val="tx1"/>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173736" tIns="73152" rIns="164592" bIns="81195" numCol="1" spcCol="0" rtlCol="0" fromWordArt="0" anchor="ctr" anchorCtr="0" forceAA="0" compatLnSpc="1">
              <a:prstTxWarp prst="textNoShape">
                <a:avLst/>
              </a:prstTxWarp>
              <a:noAutofit/>
            </a:bodyPr>
            <a:lstStyle/>
            <a:p>
              <a:pPr algn="ctr"/>
              <a:r>
                <a:rPr lang="en-US" sz="2000">
                  <a:latin typeface="Calibri" panose="020F0502020204030204" pitchFamily="34" charset="0"/>
                  <a:cs typeface="Calibri" panose="020F0502020204030204" pitchFamily="34" charset="0"/>
                </a:rPr>
                <a:t>+</a:t>
              </a:r>
            </a:p>
          </p:txBody>
        </p:sp>
        <p:sp>
          <p:nvSpPr>
            <p:cNvPr id="26" name="TextBox 25">
              <a:extLst>
                <a:ext uri="{FF2B5EF4-FFF2-40B4-BE49-F238E27FC236}">
                  <a16:creationId xmlns:a16="http://schemas.microsoft.com/office/drawing/2014/main" id="{3792B7D4-491D-7248-9747-077887D46980}"/>
                </a:ext>
              </a:extLst>
            </p:cNvPr>
            <p:cNvSpPr txBox="1"/>
            <p:nvPr/>
          </p:nvSpPr>
          <p:spPr>
            <a:xfrm>
              <a:off x="6562100" y="3195165"/>
              <a:ext cx="433176" cy="224935"/>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505330AD-D044-504B-B1BC-10C628786EAE}"/>
                    </a:ext>
                  </a:extLst>
                </p:cNvPr>
                <p:cNvSpPr/>
                <p:nvPr/>
              </p:nvSpPr>
              <p:spPr>
                <a:xfrm>
                  <a:off x="6180233" y="1903781"/>
                  <a:ext cx="1175464" cy="2733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27" name="Rectangle 26">
                  <a:extLst>
                    <a:ext uri="{FF2B5EF4-FFF2-40B4-BE49-F238E27FC236}">
                      <a16:creationId xmlns:a16="http://schemas.microsoft.com/office/drawing/2014/main" id="{505330AD-D044-504B-B1BC-10C628786EAE}"/>
                    </a:ext>
                  </a:extLst>
                </p:cNvPr>
                <p:cNvSpPr>
                  <a:spLocks noRot="1" noChangeAspect="1" noMove="1" noResize="1" noEditPoints="1" noAdjustHandles="1" noChangeArrowheads="1" noChangeShapeType="1" noTextEdit="1"/>
                </p:cNvSpPr>
                <p:nvPr/>
              </p:nvSpPr>
              <p:spPr>
                <a:xfrm>
                  <a:off x="6180233" y="1903781"/>
                  <a:ext cx="1175464" cy="273390"/>
                </a:xfrm>
                <a:prstGeom prst="rect">
                  <a:avLst/>
                </a:prstGeom>
                <a:blipFill>
                  <a:blip r:embed="rId6"/>
                  <a:stretch>
                    <a:fillRect b="-14894"/>
                  </a:stretch>
                </a:blipFill>
                <a:ln>
                  <a:solidFill>
                    <a:schemeClr val="tx1"/>
                  </a:solidFill>
                </a:ln>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46D5FBAB-A5C9-2746-AD4B-A76FE80B2FAD}"/>
                </a:ext>
              </a:extLst>
            </p:cNvPr>
            <p:cNvCxnSpPr>
              <a:cxnSpLocks/>
              <a:stCxn id="25" idx="0"/>
              <a:endCxn id="38" idx="2"/>
            </p:cNvCxnSpPr>
            <p:nvPr/>
          </p:nvCxnSpPr>
          <p:spPr>
            <a:xfrm flipV="1">
              <a:off x="6772274" y="4215441"/>
              <a:ext cx="0" cy="1730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29" name="Group 28">
              <a:extLst>
                <a:ext uri="{FF2B5EF4-FFF2-40B4-BE49-F238E27FC236}">
                  <a16:creationId xmlns:a16="http://schemas.microsoft.com/office/drawing/2014/main" id="{254EB8B7-3DBC-384A-A829-219EEB61527E}"/>
                </a:ext>
              </a:extLst>
            </p:cNvPr>
            <p:cNvGrpSpPr/>
            <p:nvPr/>
          </p:nvGrpSpPr>
          <p:grpSpPr>
            <a:xfrm>
              <a:off x="6180232" y="2177171"/>
              <a:ext cx="1175464" cy="896260"/>
              <a:chOff x="4613554" y="3589981"/>
              <a:chExt cx="1002217" cy="789460"/>
            </a:xfrm>
          </p:grpSpPr>
          <p:sp>
            <p:nvSpPr>
              <p:cNvPr id="39" name="Rectangle 38">
                <a:extLst>
                  <a:ext uri="{FF2B5EF4-FFF2-40B4-BE49-F238E27FC236}">
                    <a16:creationId xmlns:a16="http://schemas.microsoft.com/office/drawing/2014/main" id="{A44E6B27-11A4-0B4D-A84F-9AC68419D29E}"/>
                  </a:ext>
                </a:extLst>
              </p:cNvPr>
              <p:cNvSpPr/>
              <p:nvPr/>
            </p:nvSpPr>
            <p:spPr>
              <a:xfrm>
                <a:off x="4827650" y="3774802"/>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40" name="Straight Arrow Connector 39">
                <a:extLst>
                  <a:ext uri="{FF2B5EF4-FFF2-40B4-BE49-F238E27FC236}">
                    <a16:creationId xmlns:a16="http://schemas.microsoft.com/office/drawing/2014/main" id="{A908FCCD-6D55-CC4E-8330-7E036A6290DB}"/>
                  </a:ext>
                </a:extLst>
              </p:cNvPr>
              <p:cNvCxnSpPr>
                <a:cxnSpLocks/>
                <a:stCxn id="39" idx="0"/>
                <a:endCxn id="27" idx="2"/>
              </p:cNvCxnSpPr>
              <p:nvPr/>
            </p:nvCxnSpPr>
            <p:spPr>
              <a:xfrm flipV="1">
                <a:off x="5114663" y="3589981"/>
                <a:ext cx="1" cy="184821"/>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CD00C679-B9EF-0A42-8D90-7CA358A64210}"/>
                  </a:ext>
                </a:extLst>
              </p:cNvPr>
              <p:cNvCxnSpPr>
                <a:cxnSpLocks/>
              </p:cNvCxnSpPr>
              <p:nvPr/>
            </p:nvCxnSpPr>
            <p:spPr>
              <a:xfrm flipH="1" flipV="1">
                <a:off x="5114663" y="399671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EC74955E-CF6C-9144-8053-7A0514A25341}"/>
                      </a:ext>
                    </a:extLst>
                  </p:cNvPr>
                  <p:cNvSpPr/>
                  <p:nvPr/>
                </p:nvSpPr>
                <p:spPr>
                  <a:xfrm>
                    <a:off x="4613554" y="4138629"/>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42" name="Rectangle 41">
                    <a:extLst>
                      <a:ext uri="{FF2B5EF4-FFF2-40B4-BE49-F238E27FC236}">
                        <a16:creationId xmlns:a16="http://schemas.microsoft.com/office/drawing/2014/main" id="{EC74955E-CF6C-9144-8053-7A0514A25341}"/>
                      </a:ext>
                    </a:extLst>
                  </p:cNvPr>
                  <p:cNvSpPr>
                    <a:spLocks noRot="1" noChangeAspect="1" noMove="1" noResize="1" noEditPoints="1" noAdjustHandles="1" noChangeArrowheads="1" noChangeShapeType="1" noTextEdit="1"/>
                  </p:cNvSpPr>
                  <p:nvPr/>
                </p:nvSpPr>
                <p:spPr>
                  <a:xfrm>
                    <a:off x="4613554" y="4138629"/>
                    <a:ext cx="1002217" cy="240812"/>
                  </a:xfrm>
                  <a:prstGeom prst="rect">
                    <a:avLst/>
                  </a:prstGeom>
                  <a:blipFill>
                    <a:blip r:embed="rId6"/>
                    <a:stretch>
                      <a:fillRect b="-14894"/>
                    </a:stretch>
                  </a:blipFill>
                  <a:ln>
                    <a:solidFill>
                      <a:schemeClr val="tx1"/>
                    </a:solidFill>
                  </a:ln>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5E46499A-B7D1-A14D-8EE4-3811F48244D4}"/>
                </a:ext>
              </a:extLst>
            </p:cNvPr>
            <p:cNvGrpSpPr/>
            <p:nvPr/>
          </p:nvGrpSpPr>
          <p:grpSpPr>
            <a:xfrm>
              <a:off x="6184541" y="3393937"/>
              <a:ext cx="1175464" cy="821505"/>
              <a:chOff x="4613554" y="3655828"/>
              <a:chExt cx="1002217" cy="723613"/>
            </a:xfrm>
          </p:grpSpPr>
          <p:sp>
            <p:nvSpPr>
              <p:cNvPr id="35" name="Rectangle 34">
                <a:extLst>
                  <a:ext uri="{FF2B5EF4-FFF2-40B4-BE49-F238E27FC236}">
                    <a16:creationId xmlns:a16="http://schemas.microsoft.com/office/drawing/2014/main" id="{994CC507-4184-364D-8C43-2715BDEA87F6}"/>
                  </a:ext>
                </a:extLst>
              </p:cNvPr>
              <p:cNvSpPr/>
              <p:nvPr/>
            </p:nvSpPr>
            <p:spPr>
              <a:xfrm>
                <a:off x="4827650" y="3774802"/>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4A7F4A8F-739B-7048-910D-A4C160648739}"/>
                  </a:ext>
                </a:extLst>
              </p:cNvPr>
              <p:cNvCxnSpPr>
                <a:cxnSpLocks/>
                <a:stCxn id="35" idx="0"/>
              </p:cNvCxnSpPr>
              <p:nvPr/>
            </p:nvCxnSpPr>
            <p:spPr>
              <a:xfrm flipV="1">
                <a:off x="5114663" y="3655828"/>
                <a:ext cx="0" cy="118974"/>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E9F31856-121F-604C-91B6-0B2D89A68FE4}"/>
                  </a:ext>
                </a:extLst>
              </p:cNvPr>
              <p:cNvCxnSpPr>
                <a:cxnSpLocks/>
              </p:cNvCxnSpPr>
              <p:nvPr/>
            </p:nvCxnSpPr>
            <p:spPr>
              <a:xfrm flipH="1" flipV="1">
                <a:off x="5114663" y="399671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61167661-DA8D-FD49-9C7B-57CF86D2956B}"/>
                      </a:ext>
                    </a:extLst>
                  </p:cNvPr>
                  <p:cNvSpPr/>
                  <p:nvPr/>
                </p:nvSpPr>
                <p:spPr>
                  <a:xfrm>
                    <a:off x="4613554" y="4138629"/>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38" name="Rectangle 37">
                    <a:extLst>
                      <a:ext uri="{FF2B5EF4-FFF2-40B4-BE49-F238E27FC236}">
                        <a16:creationId xmlns:a16="http://schemas.microsoft.com/office/drawing/2014/main" id="{61167661-DA8D-FD49-9C7B-57CF86D2956B}"/>
                      </a:ext>
                    </a:extLst>
                  </p:cNvPr>
                  <p:cNvSpPr>
                    <a:spLocks noRot="1" noChangeAspect="1" noMove="1" noResize="1" noEditPoints="1" noAdjustHandles="1" noChangeArrowheads="1" noChangeShapeType="1" noTextEdit="1"/>
                  </p:cNvSpPr>
                  <p:nvPr/>
                </p:nvSpPr>
                <p:spPr>
                  <a:xfrm>
                    <a:off x="4613554" y="4138629"/>
                    <a:ext cx="1002217" cy="240812"/>
                  </a:xfrm>
                  <a:prstGeom prst="rect">
                    <a:avLst/>
                  </a:prstGeom>
                  <a:blipFill>
                    <a:blip r:embed="rId7"/>
                    <a:stretch>
                      <a:fillRect b="-14894"/>
                    </a:stretch>
                  </a:blipFill>
                  <a:ln>
                    <a:solidFill>
                      <a:schemeClr val="tx1"/>
                    </a:solidFill>
                  </a:ln>
                </p:spPr>
                <p:txBody>
                  <a:bodyPr/>
                  <a:lstStyle/>
                  <a:p>
                    <a:r>
                      <a:rPr lang="en-US">
                        <a:noFill/>
                      </a:rPr>
                      <a:t> </a:t>
                    </a:r>
                  </a:p>
                </p:txBody>
              </p:sp>
            </mc:Fallback>
          </mc:AlternateContent>
        </p:grpSp>
        <p:cxnSp>
          <p:nvCxnSpPr>
            <p:cNvPr id="31" name="Straight Arrow Connector 30">
              <a:extLst>
                <a:ext uri="{FF2B5EF4-FFF2-40B4-BE49-F238E27FC236}">
                  <a16:creationId xmlns:a16="http://schemas.microsoft.com/office/drawing/2014/main" id="{7A4CFAFA-4CB3-5F40-9CEA-8A1BE628E0B8}"/>
                </a:ext>
              </a:extLst>
            </p:cNvPr>
            <p:cNvCxnSpPr>
              <a:cxnSpLocks/>
              <a:endCxn id="42" idx="2"/>
            </p:cNvCxnSpPr>
            <p:nvPr/>
          </p:nvCxnSpPr>
          <p:spPr>
            <a:xfrm flipH="1" flipV="1">
              <a:off x="6767965" y="3073430"/>
              <a:ext cx="1217" cy="134735"/>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32" name="Group 31">
              <a:extLst>
                <a:ext uri="{FF2B5EF4-FFF2-40B4-BE49-F238E27FC236}">
                  <a16:creationId xmlns:a16="http://schemas.microsoft.com/office/drawing/2014/main" id="{206BAF4B-1C5E-DA4D-BE41-D3F2A6907482}"/>
                </a:ext>
              </a:extLst>
            </p:cNvPr>
            <p:cNvGrpSpPr/>
            <p:nvPr/>
          </p:nvGrpSpPr>
          <p:grpSpPr>
            <a:xfrm>
              <a:off x="5708348" y="2328233"/>
              <a:ext cx="345707" cy="1950145"/>
              <a:chOff x="3993619" y="3738781"/>
              <a:chExt cx="294755" cy="1717762"/>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FBD8EE6-A14A-6C4A-B6C5-E01A42547A1F}"/>
                      </a:ext>
                    </a:extLst>
                  </p:cNvPr>
                  <p:cNvSpPr txBox="1"/>
                  <p:nvPr/>
                </p:nvSpPr>
                <p:spPr>
                  <a:xfrm rot="16200000">
                    <a:off x="3875213" y="4525912"/>
                    <a:ext cx="421478"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𝑛</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33" name="TextBox 32">
                    <a:extLst>
                      <a:ext uri="{FF2B5EF4-FFF2-40B4-BE49-F238E27FC236}">
                        <a16:creationId xmlns:a16="http://schemas.microsoft.com/office/drawing/2014/main" id="{AFBD8EE6-A14A-6C4A-B6C5-E01A42547A1F}"/>
                      </a:ext>
                    </a:extLst>
                  </p:cNvPr>
                  <p:cNvSpPr txBox="1">
                    <a:spLocks noRot="1" noChangeAspect="1" noMove="1" noResize="1" noEditPoints="1" noAdjustHandles="1" noChangeArrowheads="1" noChangeShapeType="1" noTextEdit="1"/>
                  </p:cNvSpPr>
                  <p:nvPr/>
                </p:nvSpPr>
                <p:spPr>
                  <a:xfrm rot="16200000">
                    <a:off x="3875213" y="4525912"/>
                    <a:ext cx="421478" cy="184666"/>
                  </a:xfrm>
                  <a:prstGeom prst="rect">
                    <a:avLst/>
                  </a:prstGeom>
                  <a:blipFill>
                    <a:blip r:embed="rId8"/>
                    <a:stretch>
                      <a:fillRect/>
                    </a:stretch>
                  </a:blipFill>
                </p:spPr>
                <p:txBody>
                  <a:bodyPr/>
                  <a:lstStyle/>
                  <a:p>
                    <a:r>
                      <a:rPr lang="en-US">
                        <a:noFill/>
                      </a:rPr>
                      <a:t> </a:t>
                    </a:r>
                  </a:p>
                </p:txBody>
              </p:sp>
            </mc:Fallback>
          </mc:AlternateContent>
          <p:sp>
            <p:nvSpPr>
              <p:cNvPr id="34" name="Left Brace 33">
                <a:extLst>
                  <a:ext uri="{FF2B5EF4-FFF2-40B4-BE49-F238E27FC236}">
                    <a16:creationId xmlns:a16="http://schemas.microsoft.com/office/drawing/2014/main" id="{76C19DDB-47EC-7248-9224-11F13D8D3D69}"/>
                  </a:ext>
                </a:extLst>
              </p:cNvPr>
              <p:cNvSpPr/>
              <p:nvPr/>
            </p:nvSpPr>
            <p:spPr>
              <a:xfrm>
                <a:off x="4164177" y="3738781"/>
                <a:ext cx="124197" cy="1717762"/>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grpSp>
        <p:nvGrpSpPr>
          <p:cNvPr id="43" name="Group 42">
            <a:extLst>
              <a:ext uri="{FF2B5EF4-FFF2-40B4-BE49-F238E27FC236}">
                <a16:creationId xmlns:a16="http://schemas.microsoft.com/office/drawing/2014/main" id="{0A098F87-65FD-5D48-92C8-2AB992B05B40}"/>
              </a:ext>
            </a:extLst>
          </p:cNvPr>
          <p:cNvGrpSpPr/>
          <p:nvPr/>
        </p:nvGrpSpPr>
        <p:grpSpPr>
          <a:xfrm>
            <a:off x="9401723" y="1806479"/>
            <a:ext cx="1317487" cy="2937077"/>
            <a:chOff x="7628637" y="1787767"/>
            <a:chExt cx="1317487" cy="2937077"/>
          </a:xfrm>
        </p:grpSpPr>
        <p:sp>
          <p:nvSpPr>
            <p:cNvPr id="44" name="Rounded Rectangle 156">
              <a:extLst>
                <a:ext uri="{FF2B5EF4-FFF2-40B4-BE49-F238E27FC236}">
                  <a16:creationId xmlns:a16="http://schemas.microsoft.com/office/drawing/2014/main" id="{76E515F7-02AE-AD43-A4C7-B149B9CD66E1}"/>
                </a:ext>
              </a:extLst>
            </p:cNvPr>
            <p:cNvSpPr/>
            <p:nvPr/>
          </p:nvSpPr>
          <p:spPr>
            <a:xfrm>
              <a:off x="7628637" y="1787767"/>
              <a:ext cx="1317487" cy="2937077"/>
            </a:xfrm>
            <a:prstGeom prst="roundRect">
              <a:avLst>
                <a:gd name="adj" fmla="val 9122"/>
              </a:avLst>
            </a:prstGeom>
            <a:solidFill>
              <a:schemeClr val="accent2">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100" b="1">
                  <a:solidFill>
                    <a:schemeClr val="tx1"/>
                  </a:solidFill>
                  <a:latin typeface="Calibri" panose="020F0502020204030204" pitchFamily="34" charset="0"/>
                  <a:cs typeface="Calibri" panose="020F0502020204030204" pitchFamily="34" charset="0"/>
                </a:rPr>
                <a:t>STOP Token</a:t>
              </a:r>
              <a:br>
                <a:rPr lang="en-US" sz="1100" b="1">
                  <a:solidFill>
                    <a:schemeClr val="tx1"/>
                  </a:solidFill>
                  <a:latin typeface="Calibri" panose="020F0502020204030204" pitchFamily="34" charset="0"/>
                  <a:cs typeface="Calibri" panose="020F0502020204030204" pitchFamily="34" charset="0"/>
                </a:rPr>
              </a:br>
              <a:r>
                <a:rPr lang="en-US" sz="1100" b="1">
                  <a:solidFill>
                    <a:schemeClr val="tx1"/>
                  </a:solidFill>
                  <a:latin typeface="Calibri" panose="020F0502020204030204" pitchFamily="34" charset="0"/>
                  <a:cs typeface="Calibri" panose="020F0502020204030204" pitchFamily="34" charset="0"/>
                </a:rPr>
                <a:t>Predictor</a:t>
              </a:r>
            </a:p>
          </p:txBody>
        </p:sp>
        <p:sp>
          <p:nvSpPr>
            <p:cNvPr id="45" name="Rectangle 44">
              <a:extLst>
                <a:ext uri="{FF2B5EF4-FFF2-40B4-BE49-F238E27FC236}">
                  <a16:creationId xmlns:a16="http://schemas.microsoft.com/office/drawing/2014/main" id="{10B2C57E-FE50-8A48-8964-C5CC0992914B}"/>
                </a:ext>
              </a:extLst>
            </p:cNvPr>
            <p:cNvSpPr/>
            <p:nvPr/>
          </p:nvSpPr>
          <p:spPr>
            <a:xfrm>
              <a:off x="7728250" y="2717031"/>
              <a:ext cx="807703" cy="807488"/>
            </a:xfrm>
            <a:prstGeom prst="rect">
              <a:avLst/>
            </a:prstGeom>
            <a:solidFill>
              <a:schemeClr val="accent2">
                <a:lumMod val="60000"/>
                <a:lumOff val="40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nvGrpSpPr>
            <p:cNvPr id="46" name="Group 45">
              <a:extLst>
                <a:ext uri="{FF2B5EF4-FFF2-40B4-BE49-F238E27FC236}">
                  <a16:creationId xmlns:a16="http://schemas.microsoft.com/office/drawing/2014/main" id="{A5B13A54-D06A-C742-AF88-72B6E177F590}"/>
                </a:ext>
              </a:extLst>
            </p:cNvPr>
            <p:cNvGrpSpPr/>
            <p:nvPr/>
          </p:nvGrpSpPr>
          <p:grpSpPr>
            <a:xfrm>
              <a:off x="7730625" y="1992227"/>
              <a:ext cx="864495" cy="1964840"/>
              <a:chOff x="5870253" y="3362596"/>
              <a:chExt cx="737080" cy="1730706"/>
            </a:xfrm>
          </p:grpSpPr>
          <p:sp>
            <p:nvSpPr>
              <p:cNvPr id="50" name="Rectangle 49">
                <a:extLst>
                  <a:ext uri="{FF2B5EF4-FFF2-40B4-BE49-F238E27FC236}">
                    <a16:creationId xmlns:a16="http://schemas.microsoft.com/office/drawing/2014/main" id="{23F4B529-7FE0-2748-BDE5-4CBDACE55897}"/>
                  </a:ext>
                </a:extLst>
              </p:cNvPr>
              <p:cNvSpPr/>
              <p:nvPr/>
            </p:nvSpPr>
            <p:spPr>
              <a:xfrm>
                <a:off x="6015138" y="4419209"/>
                <a:ext cx="401162"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latin typeface="Calibri" panose="020F0502020204030204" pitchFamily="34" charset="0"/>
                    <a:cs typeface="Calibri" panose="020F0502020204030204" pitchFamily="34" charset="0"/>
                  </a:rPr>
                  <a:t>FF</a:t>
                </a:r>
              </a:p>
            </p:txBody>
          </p:sp>
          <p:sp>
            <p:nvSpPr>
              <p:cNvPr id="51" name="Rectangle 50">
                <a:extLst>
                  <a:ext uri="{FF2B5EF4-FFF2-40B4-BE49-F238E27FC236}">
                    <a16:creationId xmlns:a16="http://schemas.microsoft.com/office/drawing/2014/main" id="{4294E6A0-44F9-774F-9475-89E5E4C8B214}"/>
                  </a:ext>
                </a:extLst>
              </p:cNvPr>
              <p:cNvSpPr/>
              <p:nvPr/>
            </p:nvSpPr>
            <p:spPr>
              <a:xfrm>
                <a:off x="6016278" y="3362596"/>
                <a:ext cx="401162"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latin typeface="Calibri" panose="020F0502020204030204" pitchFamily="34" charset="0"/>
                    <a:cs typeface="Calibri" panose="020F0502020204030204" pitchFamily="34" charset="0"/>
                  </a:rPr>
                  <a:t>FF</a:t>
                </a:r>
              </a:p>
            </p:txBody>
          </p:sp>
          <p:cxnSp>
            <p:nvCxnSpPr>
              <p:cNvPr id="52" name="Straight Arrow Connector 51">
                <a:extLst>
                  <a:ext uri="{FF2B5EF4-FFF2-40B4-BE49-F238E27FC236}">
                    <a16:creationId xmlns:a16="http://schemas.microsoft.com/office/drawing/2014/main" id="{2C285FEE-3440-5A46-8B6D-5FA9035F4409}"/>
                  </a:ext>
                </a:extLst>
              </p:cNvPr>
              <p:cNvCxnSpPr>
                <a:cxnSpLocks/>
                <a:endCxn id="51" idx="2"/>
              </p:cNvCxnSpPr>
              <p:nvPr/>
            </p:nvCxnSpPr>
            <p:spPr>
              <a:xfrm flipV="1">
                <a:off x="6216859" y="3603408"/>
                <a:ext cx="0" cy="132759"/>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53" name="TextBox 52">
                <a:extLst>
                  <a:ext uri="{FF2B5EF4-FFF2-40B4-BE49-F238E27FC236}">
                    <a16:creationId xmlns:a16="http://schemas.microsoft.com/office/drawing/2014/main" id="{4A8991D6-0422-FA47-B366-C4694E4C431E}"/>
                  </a:ext>
                </a:extLst>
              </p:cNvPr>
              <p:cNvSpPr txBox="1"/>
              <p:nvPr/>
            </p:nvSpPr>
            <p:spPr>
              <a:xfrm>
                <a:off x="6040976" y="3722746"/>
                <a:ext cx="369332" cy="19813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cxnSp>
            <p:nvCxnSpPr>
              <p:cNvPr id="54" name="Straight Arrow Connector 53">
                <a:extLst>
                  <a:ext uri="{FF2B5EF4-FFF2-40B4-BE49-F238E27FC236}">
                    <a16:creationId xmlns:a16="http://schemas.microsoft.com/office/drawing/2014/main" id="{35B7D0B2-FB63-0246-9393-D11B3C1A2A24}"/>
                  </a:ext>
                </a:extLst>
              </p:cNvPr>
              <p:cNvCxnSpPr>
                <a:cxnSpLocks/>
              </p:cNvCxnSpPr>
              <p:nvPr/>
            </p:nvCxnSpPr>
            <p:spPr>
              <a:xfrm flipV="1">
                <a:off x="6216858" y="4660021"/>
                <a:ext cx="0" cy="202246"/>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55" name="Group 54">
                <a:extLst>
                  <a:ext uri="{FF2B5EF4-FFF2-40B4-BE49-F238E27FC236}">
                    <a16:creationId xmlns:a16="http://schemas.microsoft.com/office/drawing/2014/main" id="{2516B2B5-6F71-A94F-B058-625905C52770}"/>
                  </a:ext>
                </a:extLst>
              </p:cNvPr>
              <p:cNvGrpSpPr/>
              <p:nvPr/>
            </p:nvGrpSpPr>
            <p:grpSpPr>
              <a:xfrm>
                <a:off x="5870253" y="4841262"/>
                <a:ext cx="737080" cy="252040"/>
                <a:chOff x="5955904" y="4965640"/>
                <a:chExt cx="737080" cy="252040"/>
              </a:xfrm>
            </p:grpSpPr>
            <p:sp>
              <p:nvSpPr>
                <p:cNvPr id="59" name="Terminator 196">
                  <a:extLst>
                    <a:ext uri="{FF2B5EF4-FFF2-40B4-BE49-F238E27FC236}">
                      <a16:creationId xmlns:a16="http://schemas.microsoft.com/office/drawing/2014/main" id="{4A7D93D2-E8B8-B645-861A-62C88B6F1C1D}"/>
                    </a:ext>
                  </a:extLst>
                </p:cNvPr>
                <p:cNvSpPr/>
                <p:nvPr/>
              </p:nvSpPr>
              <p:spPr>
                <a:xfrm>
                  <a:off x="5955904" y="4984684"/>
                  <a:ext cx="688659" cy="232996"/>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03DE1C8-ACEF-D94D-ACB2-F1FA388B4FAB}"/>
                    </a:ext>
                  </a:extLst>
                </p:cNvPr>
                <p:cNvSpPr txBox="1"/>
                <p:nvPr/>
              </p:nvSpPr>
              <p:spPr>
                <a:xfrm>
                  <a:off x="6015497" y="4965640"/>
                  <a:ext cx="677487" cy="237438"/>
                </a:xfrm>
                <a:prstGeom prst="rect">
                  <a:avLst/>
                </a:prstGeom>
                <a:noFill/>
              </p:spPr>
              <p:txBody>
                <a:bodyPr wrap="square" rtlCol="0">
                  <a:spAutoFit/>
                </a:bodyPr>
                <a:lstStyle/>
                <a:p>
                  <a:r>
                    <a:rPr lang="en-US" sz="1100" err="1">
                      <a:latin typeface="Calibri" panose="020F0502020204030204" pitchFamily="34" charset="0"/>
                      <a:cs typeface="Calibri" panose="020F0502020204030204" pitchFamily="34" charset="0"/>
                    </a:rPr>
                    <a:t>maxpool</a:t>
                  </a:r>
                  <a:endParaRPr lang="en-US" sz="1100">
                    <a:latin typeface="Calibri" panose="020F0502020204030204" pitchFamily="34" charset="0"/>
                    <a:cs typeface="Calibri" panose="020F0502020204030204" pitchFamily="34" charset="0"/>
                  </a:endParaRPr>
                </a:p>
              </p:txBody>
            </p:sp>
          </p:grpSp>
          <p:sp>
            <p:nvSpPr>
              <p:cNvPr id="56" name="Rectangle 55">
                <a:extLst>
                  <a:ext uri="{FF2B5EF4-FFF2-40B4-BE49-F238E27FC236}">
                    <a16:creationId xmlns:a16="http://schemas.microsoft.com/office/drawing/2014/main" id="{D4B771AC-8DCD-284C-98A6-3CD0276185E1}"/>
                  </a:ext>
                </a:extLst>
              </p:cNvPr>
              <p:cNvSpPr/>
              <p:nvPr/>
            </p:nvSpPr>
            <p:spPr>
              <a:xfrm>
                <a:off x="5929846" y="4061400"/>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57" name="Straight Arrow Connector 56">
                <a:extLst>
                  <a:ext uri="{FF2B5EF4-FFF2-40B4-BE49-F238E27FC236}">
                    <a16:creationId xmlns:a16="http://schemas.microsoft.com/office/drawing/2014/main" id="{923CB5B3-AB76-3041-BA15-36DB9D5AD16D}"/>
                  </a:ext>
                </a:extLst>
              </p:cNvPr>
              <p:cNvCxnSpPr>
                <a:cxnSpLocks/>
                <a:stCxn id="56" idx="0"/>
              </p:cNvCxnSpPr>
              <p:nvPr/>
            </p:nvCxnSpPr>
            <p:spPr>
              <a:xfrm flipV="1">
                <a:off x="6216859" y="3895744"/>
                <a:ext cx="0" cy="165656"/>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0BB3D5FE-7F21-0A46-A9E0-1A2DFB49AED8}"/>
                  </a:ext>
                </a:extLst>
              </p:cNvPr>
              <p:cNvCxnSpPr>
                <a:cxnSpLocks/>
              </p:cNvCxnSpPr>
              <p:nvPr/>
            </p:nvCxnSpPr>
            <p:spPr>
              <a:xfrm flipH="1" flipV="1">
                <a:off x="6216858" y="4282300"/>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grpSp>
          <p:nvGrpSpPr>
            <p:cNvPr id="47" name="Group 46">
              <a:extLst>
                <a:ext uri="{FF2B5EF4-FFF2-40B4-BE49-F238E27FC236}">
                  <a16:creationId xmlns:a16="http://schemas.microsoft.com/office/drawing/2014/main" id="{E6A205B3-CACA-F74F-B114-A50694BF9420}"/>
                </a:ext>
              </a:extLst>
            </p:cNvPr>
            <p:cNvGrpSpPr/>
            <p:nvPr/>
          </p:nvGrpSpPr>
          <p:grpSpPr>
            <a:xfrm flipH="1">
              <a:off x="8580433" y="2296701"/>
              <a:ext cx="345345" cy="1226078"/>
              <a:chOff x="6607869" y="3799218"/>
              <a:chExt cx="294446" cy="1079976"/>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2360F03-522B-994F-BE91-D8D45FEAF65C}"/>
                      </a:ext>
                    </a:extLst>
                  </p:cNvPr>
                  <p:cNvSpPr txBox="1"/>
                  <p:nvPr/>
                </p:nvSpPr>
                <p:spPr>
                  <a:xfrm rot="16200000">
                    <a:off x="6489463" y="4268405"/>
                    <a:ext cx="421478"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𝑙</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48" name="TextBox 47">
                    <a:extLst>
                      <a:ext uri="{FF2B5EF4-FFF2-40B4-BE49-F238E27FC236}">
                        <a16:creationId xmlns:a16="http://schemas.microsoft.com/office/drawing/2014/main" id="{F2360F03-522B-994F-BE91-D8D45FEAF65C}"/>
                      </a:ext>
                    </a:extLst>
                  </p:cNvPr>
                  <p:cNvSpPr txBox="1">
                    <a:spLocks noRot="1" noChangeAspect="1" noMove="1" noResize="1" noEditPoints="1" noAdjustHandles="1" noChangeArrowheads="1" noChangeShapeType="1" noTextEdit="1"/>
                  </p:cNvSpPr>
                  <p:nvPr/>
                </p:nvSpPr>
                <p:spPr>
                  <a:xfrm rot="16200000">
                    <a:off x="6489463" y="4268405"/>
                    <a:ext cx="421478" cy="184666"/>
                  </a:xfrm>
                  <a:prstGeom prst="rect">
                    <a:avLst/>
                  </a:prstGeom>
                  <a:blipFill>
                    <a:blip r:embed="rId9"/>
                    <a:stretch>
                      <a:fillRect/>
                    </a:stretch>
                  </a:blipFill>
                </p:spPr>
                <p:txBody>
                  <a:bodyPr/>
                  <a:lstStyle/>
                  <a:p>
                    <a:r>
                      <a:rPr lang="en-US">
                        <a:noFill/>
                      </a:rPr>
                      <a:t> </a:t>
                    </a:r>
                  </a:p>
                </p:txBody>
              </p:sp>
            </mc:Fallback>
          </mc:AlternateContent>
          <p:sp>
            <p:nvSpPr>
              <p:cNvPr id="49" name="Left Brace 48">
                <a:extLst>
                  <a:ext uri="{FF2B5EF4-FFF2-40B4-BE49-F238E27FC236}">
                    <a16:creationId xmlns:a16="http://schemas.microsoft.com/office/drawing/2014/main" id="{5A8C9B66-8F38-EE4D-B579-C2574DEAFB1F}"/>
                  </a:ext>
                </a:extLst>
              </p:cNvPr>
              <p:cNvSpPr/>
              <p:nvPr/>
            </p:nvSpPr>
            <p:spPr>
              <a:xfrm>
                <a:off x="6778118" y="3799218"/>
                <a:ext cx="124197" cy="1079976"/>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grpSp>
        <p:nvGrpSpPr>
          <p:cNvPr id="61" name="Group 60">
            <a:extLst>
              <a:ext uri="{FF2B5EF4-FFF2-40B4-BE49-F238E27FC236}">
                <a16:creationId xmlns:a16="http://schemas.microsoft.com/office/drawing/2014/main" id="{EDAD42DA-5BA8-5B41-9C81-C42975A57D70}"/>
              </a:ext>
            </a:extLst>
          </p:cNvPr>
          <p:cNvGrpSpPr/>
          <p:nvPr/>
        </p:nvGrpSpPr>
        <p:grpSpPr>
          <a:xfrm>
            <a:off x="8132701" y="984629"/>
            <a:ext cx="1777533" cy="1026310"/>
            <a:chOff x="6359615" y="965917"/>
            <a:chExt cx="1777533" cy="1026310"/>
          </a:xfrm>
        </p:grpSpPr>
        <p:cxnSp>
          <p:nvCxnSpPr>
            <p:cNvPr id="62" name="Straight Arrow Connector 61">
              <a:extLst>
                <a:ext uri="{FF2B5EF4-FFF2-40B4-BE49-F238E27FC236}">
                  <a16:creationId xmlns:a16="http://schemas.microsoft.com/office/drawing/2014/main" id="{0167AB92-6DB7-A448-BC27-FCDFFEFFC1FD}"/>
                </a:ext>
              </a:extLst>
            </p:cNvPr>
            <p:cNvCxnSpPr>
              <a:cxnSpLocks/>
              <a:stCxn id="63" idx="0"/>
              <a:endCxn id="64" idx="2"/>
            </p:cNvCxnSpPr>
            <p:nvPr/>
          </p:nvCxnSpPr>
          <p:spPr>
            <a:xfrm flipH="1" flipV="1">
              <a:off x="6770324" y="1239310"/>
              <a:ext cx="1" cy="113454"/>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63" name="Oval 62">
              <a:extLst>
                <a:ext uri="{FF2B5EF4-FFF2-40B4-BE49-F238E27FC236}">
                  <a16:creationId xmlns:a16="http://schemas.microsoft.com/office/drawing/2014/main" id="{43426FC0-EA6D-1046-A75F-90B886CA1B1E}"/>
                </a:ext>
              </a:extLst>
            </p:cNvPr>
            <p:cNvSpPr>
              <a:spLocks noChangeAspect="1"/>
            </p:cNvSpPr>
            <p:nvPr/>
          </p:nvSpPr>
          <p:spPr>
            <a:xfrm>
              <a:off x="6618322" y="1352761"/>
              <a:ext cx="304005" cy="295532"/>
            </a:xfrm>
            <a:prstGeom prst="ellipse">
              <a:avLst/>
            </a:prstGeom>
            <a:solidFill>
              <a:schemeClr val="bg1"/>
            </a:solidFill>
            <a:ln w="12700">
              <a:solidFill>
                <a:schemeClr val="tx1"/>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173736" tIns="73152" rIns="164592" bIns="81195" numCol="1" spcCol="0" rtlCol="0" fromWordArt="0" anchor="ctr" anchorCtr="0" forceAA="0" compatLnSpc="1">
              <a:prstTxWarp prst="textNoShape">
                <a:avLst/>
              </a:prstTxWarp>
              <a:noAutofit/>
            </a:bodyPr>
            <a:lstStyle/>
            <a:p>
              <a:pPr algn="ctr"/>
              <a:r>
                <a:rPr lang="en-US" sz="2000">
                  <a:latin typeface="Calibri" panose="020F0502020204030204" pitchFamily="34" charset="0"/>
                  <a:cs typeface="Calibri" panose="020F0502020204030204" pitchFamily="34" charset="0"/>
                </a:rPr>
                <a:t>+</a:t>
              </a:r>
            </a:p>
          </p:txBody>
        </p:sp>
        <p:sp>
          <p:nvSpPr>
            <p:cNvPr id="64" name="Rectangle 63">
              <a:extLst>
                <a:ext uri="{FF2B5EF4-FFF2-40B4-BE49-F238E27FC236}">
                  <a16:creationId xmlns:a16="http://schemas.microsoft.com/office/drawing/2014/main" id="{D6D2DA80-939C-4948-A95F-6D175BABD619}"/>
                </a:ext>
              </a:extLst>
            </p:cNvPr>
            <p:cNvSpPr/>
            <p:nvPr/>
          </p:nvSpPr>
          <p:spPr>
            <a:xfrm>
              <a:off x="6359615" y="965917"/>
              <a:ext cx="821410" cy="2733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softmax</a:t>
              </a:r>
              <a:endParaRPr lang="en-US" sz="1200">
                <a:latin typeface="Calibri" panose="020F0502020204030204" pitchFamily="34" charset="0"/>
                <a:cs typeface="Calibri" panose="020F0502020204030204" pitchFamily="34" charset="0"/>
              </a:endParaRPr>
            </a:p>
          </p:txBody>
        </p:sp>
        <p:cxnSp>
          <p:nvCxnSpPr>
            <p:cNvPr id="65" name="Straight Arrow Connector 64">
              <a:extLst>
                <a:ext uri="{FF2B5EF4-FFF2-40B4-BE49-F238E27FC236}">
                  <a16:creationId xmlns:a16="http://schemas.microsoft.com/office/drawing/2014/main" id="{CCFC295E-0370-A541-8B5D-CBAA900F78C0}"/>
                </a:ext>
              </a:extLst>
            </p:cNvPr>
            <p:cNvCxnSpPr>
              <a:cxnSpLocks/>
              <a:stCxn id="27" idx="0"/>
              <a:endCxn id="63" idx="4"/>
            </p:cNvCxnSpPr>
            <p:nvPr/>
          </p:nvCxnSpPr>
          <p:spPr>
            <a:xfrm flipV="1">
              <a:off x="6767965" y="1648293"/>
              <a:ext cx="2360" cy="25548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C3B98C89-4E4D-174B-B177-732F5C37A6C9}"/>
                </a:ext>
              </a:extLst>
            </p:cNvPr>
            <p:cNvCxnSpPr>
              <a:cxnSpLocks/>
              <a:stCxn id="51" idx="0"/>
              <a:endCxn id="63" idx="6"/>
            </p:cNvCxnSpPr>
            <p:nvPr/>
          </p:nvCxnSpPr>
          <p:spPr>
            <a:xfrm flipH="1" flipV="1">
              <a:off x="6922327" y="1500527"/>
              <a:ext cx="1214821" cy="4917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67" name="Group 66">
            <a:extLst>
              <a:ext uri="{FF2B5EF4-FFF2-40B4-BE49-F238E27FC236}">
                <a16:creationId xmlns:a16="http://schemas.microsoft.com/office/drawing/2014/main" id="{06CC0BD4-4A5F-7D47-B713-FB0B970832A0}"/>
              </a:ext>
            </a:extLst>
          </p:cNvPr>
          <p:cNvGrpSpPr/>
          <p:nvPr/>
        </p:nvGrpSpPr>
        <p:grpSpPr>
          <a:xfrm>
            <a:off x="4916702" y="361616"/>
            <a:ext cx="2355913" cy="4066005"/>
            <a:chOff x="3143616" y="342904"/>
            <a:chExt cx="2355913" cy="4066005"/>
          </a:xfrm>
        </p:grpSpPr>
        <p:sp>
          <p:nvSpPr>
            <p:cNvPr id="68" name="Rectangle: Rounded Corners 167">
              <a:extLst>
                <a:ext uri="{FF2B5EF4-FFF2-40B4-BE49-F238E27FC236}">
                  <a16:creationId xmlns:a16="http://schemas.microsoft.com/office/drawing/2014/main" id="{2901BEE9-3BA1-C047-AB06-2E6CBC3BA599}"/>
                </a:ext>
              </a:extLst>
            </p:cNvPr>
            <p:cNvSpPr/>
            <p:nvPr/>
          </p:nvSpPr>
          <p:spPr>
            <a:xfrm>
              <a:off x="3143616" y="342904"/>
              <a:ext cx="2355913" cy="4066005"/>
            </a:xfrm>
            <a:prstGeom prst="roundRect">
              <a:avLst>
                <a:gd name="adj" fmla="val 6200"/>
              </a:avLst>
            </a:prstGeom>
            <a:solidFill>
              <a:srgbClr val="FBC8D6"/>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World State</a:t>
              </a:r>
            </a:p>
          </p:txBody>
        </p:sp>
        <p:grpSp>
          <p:nvGrpSpPr>
            <p:cNvPr id="69" name="Group 68">
              <a:extLst>
                <a:ext uri="{FF2B5EF4-FFF2-40B4-BE49-F238E27FC236}">
                  <a16:creationId xmlns:a16="http://schemas.microsoft.com/office/drawing/2014/main" id="{0C9A6DC1-00C9-9441-ADE7-E80E9D008C2B}"/>
                </a:ext>
              </a:extLst>
            </p:cNvPr>
            <p:cNvGrpSpPr/>
            <p:nvPr/>
          </p:nvGrpSpPr>
          <p:grpSpPr>
            <a:xfrm>
              <a:off x="3219125" y="731282"/>
              <a:ext cx="1766497" cy="3523771"/>
              <a:chOff x="3219125" y="731282"/>
              <a:chExt cx="1766497" cy="3523771"/>
            </a:xfrm>
          </p:grpSpPr>
          <p:sp>
            <p:nvSpPr>
              <p:cNvPr id="70" name="Rectangle 69">
                <a:extLst>
                  <a:ext uri="{FF2B5EF4-FFF2-40B4-BE49-F238E27FC236}">
                    <a16:creationId xmlns:a16="http://schemas.microsoft.com/office/drawing/2014/main" id="{663473E3-2247-374F-BB33-3DE543BC3A38}"/>
                  </a:ext>
                </a:extLst>
              </p:cNvPr>
              <p:cNvSpPr/>
              <p:nvPr/>
            </p:nvSpPr>
            <p:spPr>
              <a:xfrm>
                <a:off x="3653031" y="1545289"/>
                <a:ext cx="1332591" cy="1619730"/>
              </a:xfrm>
              <a:prstGeom prst="rect">
                <a:avLst/>
              </a:prstGeom>
              <a:solidFill>
                <a:srgbClr val="FFA7B9"/>
              </a:solidFill>
              <a:ln w="19050">
                <a:solidFill>
                  <a:srgbClr val="F8416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nvGrpSpPr>
              <p:cNvPr id="71" name="Group 70">
                <a:extLst>
                  <a:ext uri="{FF2B5EF4-FFF2-40B4-BE49-F238E27FC236}">
                    <a16:creationId xmlns:a16="http://schemas.microsoft.com/office/drawing/2014/main" id="{FD7580B4-4F36-AE44-8030-86A59142254F}"/>
                  </a:ext>
                </a:extLst>
              </p:cNvPr>
              <p:cNvGrpSpPr/>
              <p:nvPr/>
            </p:nvGrpSpPr>
            <p:grpSpPr>
              <a:xfrm>
                <a:off x="3219125" y="1543708"/>
                <a:ext cx="388047" cy="1941934"/>
                <a:chOff x="87849" y="1077646"/>
                <a:chExt cx="330854" cy="1710530"/>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7EBC071-5244-244A-AD0A-93301DE6029C}"/>
                        </a:ext>
                      </a:extLst>
                    </p:cNvPr>
                    <p:cNvSpPr txBox="1"/>
                    <p:nvPr/>
                  </p:nvSpPr>
                  <p:spPr>
                    <a:xfrm rot="16200000">
                      <a:off x="-37250" y="1840578"/>
                      <a:ext cx="43486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𝑚</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91" name="TextBox 90">
                      <a:extLst>
                        <a:ext uri="{FF2B5EF4-FFF2-40B4-BE49-F238E27FC236}">
                          <a16:creationId xmlns:a16="http://schemas.microsoft.com/office/drawing/2014/main" id="{E7EBC071-5244-244A-AD0A-93301DE6029C}"/>
                        </a:ext>
                      </a:extLst>
                    </p:cNvPr>
                    <p:cNvSpPr txBox="1">
                      <a:spLocks noRot="1" noChangeAspect="1" noMove="1" noResize="1" noEditPoints="1" noAdjustHandles="1" noChangeArrowheads="1" noChangeShapeType="1" noTextEdit="1"/>
                    </p:cNvSpPr>
                    <p:nvPr/>
                  </p:nvSpPr>
                  <p:spPr>
                    <a:xfrm rot="16200000">
                      <a:off x="-37250" y="1840578"/>
                      <a:ext cx="434863" cy="184666"/>
                    </a:xfrm>
                    <a:prstGeom prst="rect">
                      <a:avLst/>
                    </a:prstGeom>
                    <a:blipFill>
                      <a:blip r:embed="rId10"/>
                      <a:stretch>
                        <a:fillRect t="-1235"/>
                      </a:stretch>
                    </a:blipFill>
                  </p:spPr>
                  <p:txBody>
                    <a:bodyPr/>
                    <a:lstStyle/>
                    <a:p>
                      <a:r>
                        <a:rPr lang="en-US">
                          <a:noFill/>
                        </a:rPr>
                        <a:t> </a:t>
                      </a:r>
                    </a:p>
                  </p:txBody>
                </p:sp>
              </mc:Fallback>
            </mc:AlternateContent>
            <p:sp>
              <p:nvSpPr>
                <p:cNvPr id="92" name="Left Brace 91">
                  <a:extLst>
                    <a:ext uri="{FF2B5EF4-FFF2-40B4-BE49-F238E27FC236}">
                      <a16:creationId xmlns:a16="http://schemas.microsoft.com/office/drawing/2014/main" id="{A4732EF1-0180-9446-8D5F-3DCED88EFFDA}"/>
                    </a:ext>
                  </a:extLst>
                </p:cNvPr>
                <p:cNvSpPr/>
                <p:nvPr/>
              </p:nvSpPr>
              <p:spPr>
                <a:xfrm>
                  <a:off x="298780" y="1077646"/>
                  <a:ext cx="119923" cy="1710530"/>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nvGrpSpPr>
              <p:cNvPr id="72" name="Group 71">
                <a:extLst>
                  <a:ext uri="{FF2B5EF4-FFF2-40B4-BE49-F238E27FC236}">
                    <a16:creationId xmlns:a16="http://schemas.microsoft.com/office/drawing/2014/main" id="{9D985247-B0F6-314A-A416-6F19E91414AD}"/>
                  </a:ext>
                </a:extLst>
              </p:cNvPr>
              <p:cNvGrpSpPr/>
              <p:nvPr/>
            </p:nvGrpSpPr>
            <p:grpSpPr>
              <a:xfrm>
                <a:off x="3729884" y="731282"/>
                <a:ext cx="1183378" cy="3523771"/>
                <a:chOff x="523329" y="362030"/>
                <a:chExt cx="1008965" cy="3103873"/>
              </a:xfrm>
            </p:grpSpPr>
            <p:grpSp>
              <p:nvGrpSpPr>
                <p:cNvPr id="73" name="Group 72">
                  <a:extLst>
                    <a:ext uri="{FF2B5EF4-FFF2-40B4-BE49-F238E27FC236}">
                      <a16:creationId xmlns:a16="http://schemas.microsoft.com/office/drawing/2014/main" id="{06E1A397-6614-1646-A6C9-0D074B8DEB89}"/>
                    </a:ext>
                  </a:extLst>
                </p:cNvPr>
                <p:cNvGrpSpPr/>
                <p:nvPr/>
              </p:nvGrpSpPr>
              <p:grpSpPr>
                <a:xfrm>
                  <a:off x="523329" y="1131308"/>
                  <a:ext cx="1008965" cy="1320788"/>
                  <a:chOff x="2585195" y="3417367"/>
                  <a:chExt cx="1008965" cy="1320788"/>
                </a:xfrm>
              </p:grpSpPr>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EE0F4353-E658-FF4A-8EF3-C59B1C4BB60D}"/>
                          </a:ext>
                        </a:extLst>
                      </p:cNvPr>
                      <p:cNvSpPr/>
                      <p:nvPr/>
                    </p:nvSpPr>
                    <p:spPr>
                      <a:xfrm>
                        <a:off x="2585330" y="3417367"/>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oMath>
                        </a14:m>
                        <a:r>
                          <a:rPr lang="en-US" sz="1200">
                            <a:latin typeface="Calibri" panose="020F0502020204030204" pitchFamily="34" charset="0"/>
                            <a:cs typeface="Calibri" panose="020F0502020204030204" pitchFamily="34" charset="0"/>
                          </a:rPr>
                          <a:t> conv</a:t>
                        </a:r>
                      </a:p>
                    </p:txBody>
                  </p:sp>
                </mc:Choice>
                <mc:Fallback xmlns="">
                  <p:sp>
                    <p:nvSpPr>
                      <p:cNvPr id="84" name="Rectangle 83">
                        <a:extLst>
                          <a:ext uri="{FF2B5EF4-FFF2-40B4-BE49-F238E27FC236}">
                            <a16:creationId xmlns:a16="http://schemas.microsoft.com/office/drawing/2014/main" id="{EE0F4353-E658-FF4A-8EF3-C59B1C4BB60D}"/>
                          </a:ext>
                        </a:extLst>
                      </p:cNvPr>
                      <p:cNvSpPr>
                        <a:spLocks noRot="1" noChangeAspect="1" noMove="1" noResize="1" noEditPoints="1" noAdjustHandles="1" noChangeArrowheads="1" noChangeShapeType="1" noTextEdit="1"/>
                      </p:cNvSpPr>
                      <p:nvPr/>
                    </p:nvSpPr>
                    <p:spPr>
                      <a:xfrm>
                        <a:off x="2585330" y="3417367"/>
                        <a:ext cx="1002217" cy="240812"/>
                      </a:xfrm>
                      <a:prstGeom prst="rect">
                        <a:avLst/>
                      </a:prstGeom>
                      <a:blipFill>
                        <a:blip r:embed="rId11"/>
                        <a:stretch>
                          <a:fillRect b="-1489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1BACDAFE-9A64-6C43-925E-055E769300DA}"/>
                          </a:ext>
                        </a:extLst>
                      </p:cNvPr>
                      <p:cNvSpPr/>
                      <p:nvPr/>
                    </p:nvSpPr>
                    <p:spPr>
                      <a:xfrm>
                        <a:off x="2585195" y="4143149"/>
                        <a:ext cx="1008965"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a:latin typeface="Cambria Math" panose="02040503050406030204" pitchFamily="18" charset="0"/>
                              </a:rPr>
                              <m:t>1</m:t>
                            </m:r>
                            <m:r>
                              <a:rPr lang="en-US" sz="1200" i="1">
                                <a:latin typeface="Cambria Math" panose="02040503050406030204" pitchFamily="18" charset="0"/>
                              </a:rPr>
                              <m:t>×1×1</m:t>
                            </m:r>
                          </m:oMath>
                        </a14:m>
                        <a:r>
                          <a:rPr lang="en-US" sz="1200">
                            <a:latin typeface="Calibri" panose="020F0502020204030204" pitchFamily="34" charset="0"/>
                            <a:cs typeface="Calibri" panose="020F0502020204030204" pitchFamily="34" charset="0"/>
                          </a:rPr>
                          <a:t> conv</a:t>
                        </a:r>
                      </a:p>
                    </p:txBody>
                  </p:sp>
                </mc:Choice>
                <mc:Fallback xmlns="">
                  <p:sp>
                    <p:nvSpPr>
                      <p:cNvPr id="85" name="Rectangle 84">
                        <a:extLst>
                          <a:ext uri="{FF2B5EF4-FFF2-40B4-BE49-F238E27FC236}">
                            <a16:creationId xmlns:a16="http://schemas.microsoft.com/office/drawing/2014/main" id="{1BACDAFE-9A64-6C43-925E-055E769300DA}"/>
                          </a:ext>
                        </a:extLst>
                      </p:cNvPr>
                      <p:cNvSpPr>
                        <a:spLocks noRot="1" noChangeAspect="1" noMove="1" noResize="1" noEditPoints="1" noAdjustHandles="1" noChangeArrowheads="1" noChangeShapeType="1" noTextEdit="1"/>
                      </p:cNvSpPr>
                      <p:nvPr/>
                    </p:nvSpPr>
                    <p:spPr>
                      <a:xfrm>
                        <a:off x="2585195" y="4143149"/>
                        <a:ext cx="1008965" cy="240812"/>
                      </a:xfrm>
                      <a:prstGeom prst="rect">
                        <a:avLst/>
                      </a:prstGeom>
                      <a:blipFill>
                        <a:blip r:embed="rId12"/>
                        <a:stretch>
                          <a:fillRect b="-14894"/>
                        </a:stretch>
                      </a:blipFill>
                      <a:ln>
                        <a:solidFill>
                          <a:schemeClr val="tx1"/>
                        </a:solidFill>
                      </a:ln>
                    </p:spPr>
                    <p:txBody>
                      <a:bodyPr/>
                      <a:lstStyle/>
                      <a:p>
                        <a:r>
                          <a:rPr lang="en-US">
                            <a:noFill/>
                          </a:rPr>
                          <a:t> </a:t>
                        </a:r>
                      </a:p>
                    </p:txBody>
                  </p:sp>
                </mc:Fallback>
              </mc:AlternateContent>
              <p:sp>
                <p:nvSpPr>
                  <p:cNvPr id="86" name="Rectangle 85">
                    <a:extLst>
                      <a:ext uri="{FF2B5EF4-FFF2-40B4-BE49-F238E27FC236}">
                        <a16:creationId xmlns:a16="http://schemas.microsoft.com/office/drawing/2014/main" id="{CF8C2937-3E4B-9247-AA8B-1D22551CA085}"/>
                      </a:ext>
                    </a:extLst>
                  </p:cNvPr>
                  <p:cNvSpPr/>
                  <p:nvPr/>
                </p:nvSpPr>
                <p:spPr>
                  <a:xfrm>
                    <a:off x="2799425" y="3792811"/>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04F334E1-118E-F842-AD9A-670B86159CA4}"/>
                      </a:ext>
                    </a:extLst>
                  </p:cNvPr>
                  <p:cNvCxnSpPr>
                    <a:cxnSpLocks/>
                    <a:stCxn id="84" idx="2"/>
                  </p:cNvCxnSpPr>
                  <p:nvPr/>
                </p:nvCxnSpPr>
                <p:spPr>
                  <a:xfrm flipH="1">
                    <a:off x="3085401" y="365817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88" name="Straight Arrow Connector 87">
                    <a:extLst>
                      <a:ext uri="{FF2B5EF4-FFF2-40B4-BE49-F238E27FC236}">
                        <a16:creationId xmlns:a16="http://schemas.microsoft.com/office/drawing/2014/main" id="{6432F212-AC30-4249-9B32-C92910C4E388}"/>
                      </a:ext>
                    </a:extLst>
                  </p:cNvPr>
                  <p:cNvCxnSpPr>
                    <a:cxnSpLocks/>
                    <a:stCxn id="86" idx="2"/>
                    <a:endCxn id="85" idx="0"/>
                  </p:cNvCxnSpPr>
                  <p:nvPr/>
                </p:nvCxnSpPr>
                <p:spPr>
                  <a:xfrm>
                    <a:off x="3086438" y="4008960"/>
                    <a:ext cx="3240" cy="134189"/>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89" name="Rectangle 88">
                    <a:extLst>
                      <a:ext uri="{FF2B5EF4-FFF2-40B4-BE49-F238E27FC236}">
                        <a16:creationId xmlns:a16="http://schemas.microsoft.com/office/drawing/2014/main" id="{C5EED1F9-0E0E-784E-BC85-36F3E745833D}"/>
                      </a:ext>
                    </a:extLst>
                  </p:cNvPr>
                  <p:cNvSpPr/>
                  <p:nvPr/>
                </p:nvSpPr>
                <p:spPr>
                  <a:xfrm>
                    <a:off x="2802664" y="4522006"/>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90" name="Straight Arrow Connector 89">
                    <a:extLst>
                      <a:ext uri="{FF2B5EF4-FFF2-40B4-BE49-F238E27FC236}">
                        <a16:creationId xmlns:a16="http://schemas.microsoft.com/office/drawing/2014/main" id="{466A4D46-6408-E14D-8B48-FE8B09A6E808}"/>
                      </a:ext>
                    </a:extLst>
                  </p:cNvPr>
                  <p:cNvCxnSpPr>
                    <a:cxnSpLocks/>
                  </p:cNvCxnSpPr>
                  <p:nvPr/>
                </p:nvCxnSpPr>
                <p:spPr>
                  <a:xfrm flipH="1">
                    <a:off x="3089158" y="4387374"/>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FF54CBB7-4657-1F49-B89E-412E9BF53B25}"/>
                        </a:ext>
                      </a:extLst>
                    </p:cNvPr>
                    <p:cNvSpPr/>
                    <p:nvPr/>
                  </p:nvSpPr>
                  <p:spPr>
                    <a:xfrm>
                      <a:off x="525917" y="2877355"/>
                      <a:ext cx="1003789"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oMath>
                      </a14:m>
                      <a:r>
                        <a:rPr lang="en-US" sz="1200">
                          <a:latin typeface="Calibri" panose="020F0502020204030204" pitchFamily="34" charset="0"/>
                          <a:cs typeface="Calibri" panose="020F0502020204030204" pitchFamily="34" charset="0"/>
                        </a:rPr>
                        <a:t> conv</a:t>
                      </a:r>
                    </a:p>
                  </p:txBody>
                </p:sp>
              </mc:Choice>
              <mc:Fallback xmlns="">
                <p:sp>
                  <p:nvSpPr>
                    <p:cNvPr id="74" name="Rectangle 73">
                      <a:extLst>
                        <a:ext uri="{FF2B5EF4-FFF2-40B4-BE49-F238E27FC236}">
                          <a16:creationId xmlns:a16="http://schemas.microsoft.com/office/drawing/2014/main" id="{FF54CBB7-4657-1F49-B89E-412E9BF53B25}"/>
                        </a:ext>
                      </a:extLst>
                    </p:cNvPr>
                    <p:cNvSpPr>
                      <a:spLocks noRot="1" noChangeAspect="1" noMove="1" noResize="1" noEditPoints="1" noAdjustHandles="1" noChangeArrowheads="1" noChangeShapeType="1" noTextEdit="1"/>
                    </p:cNvSpPr>
                    <p:nvPr/>
                  </p:nvSpPr>
                  <p:spPr>
                    <a:xfrm>
                      <a:off x="525917" y="2877355"/>
                      <a:ext cx="1003789" cy="240812"/>
                    </a:xfrm>
                    <a:prstGeom prst="rect">
                      <a:avLst/>
                    </a:prstGeom>
                    <a:blipFill>
                      <a:blip r:embed="rId11"/>
                      <a:stretch>
                        <a:fillRect b="-14894"/>
                      </a:stretch>
                    </a:blipFill>
                    <a:ln>
                      <a:solidFill>
                        <a:schemeClr val="tx1"/>
                      </a:solidFill>
                    </a:ln>
                  </p:spPr>
                  <p:txBody>
                    <a:bodyPr/>
                    <a:lstStyle/>
                    <a:p>
                      <a:r>
                        <a:rPr lang="en-US">
                          <a:noFill/>
                        </a:rPr>
                        <a:t> </a:t>
                      </a:r>
                    </a:p>
                  </p:txBody>
                </p:sp>
              </mc:Fallback>
            </mc:AlternateContent>
            <p:cxnSp>
              <p:nvCxnSpPr>
                <p:cNvPr id="75" name="Straight Arrow Connector 74">
                  <a:extLst>
                    <a:ext uri="{FF2B5EF4-FFF2-40B4-BE49-F238E27FC236}">
                      <a16:creationId xmlns:a16="http://schemas.microsoft.com/office/drawing/2014/main" id="{EC0328DA-98C1-7644-9CFD-2E7406337F42}"/>
                    </a:ext>
                  </a:extLst>
                </p:cNvPr>
                <p:cNvCxnSpPr>
                  <a:cxnSpLocks/>
                </p:cNvCxnSpPr>
                <p:nvPr/>
              </p:nvCxnSpPr>
              <p:spPr>
                <a:xfrm>
                  <a:off x="1027811" y="2741837"/>
                  <a:ext cx="0" cy="135519"/>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76" name="Straight Arrow Connector 75">
                  <a:extLst>
                    <a:ext uri="{FF2B5EF4-FFF2-40B4-BE49-F238E27FC236}">
                      <a16:creationId xmlns:a16="http://schemas.microsoft.com/office/drawing/2014/main" id="{5262D643-7805-1449-B488-6649EB0F2A94}"/>
                    </a:ext>
                  </a:extLst>
                </p:cNvPr>
                <p:cNvCxnSpPr>
                  <a:cxnSpLocks/>
                  <a:stCxn id="89" idx="2"/>
                </p:cNvCxnSpPr>
                <p:nvPr/>
              </p:nvCxnSpPr>
              <p:spPr>
                <a:xfrm>
                  <a:off x="1027811" y="2452096"/>
                  <a:ext cx="1143" cy="141381"/>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77" name="Group 76">
                  <a:extLst>
                    <a:ext uri="{FF2B5EF4-FFF2-40B4-BE49-F238E27FC236}">
                      <a16:creationId xmlns:a16="http://schemas.microsoft.com/office/drawing/2014/main" id="{E5D6F533-497F-C14D-8897-1C68063D95EF}"/>
                    </a:ext>
                  </a:extLst>
                </p:cNvPr>
                <p:cNvGrpSpPr/>
                <p:nvPr/>
              </p:nvGrpSpPr>
              <p:grpSpPr>
                <a:xfrm>
                  <a:off x="706833" y="362030"/>
                  <a:ext cx="641957" cy="613187"/>
                  <a:chOff x="706833" y="362030"/>
                  <a:chExt cx="641957" cy="613187"/>
                </a:xfrm>
              </p:grpSpPr>
              <p:sp>
                <p:nvSpPr>
                  <p:cNvPr id="82" name="Cube 81">
                    <a:extLst>
                      <a:ext uri="{FF2B5EF4-FFF2-40B4-BE49-F238E27FC236}">
                        <a16:creationId xmlns:a16="http://schemas.microsoft.com/office/drawing/2014/main" id="{8E44F925-874F-DF4D-B4AD-EE5C13FF708E}"/>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23DE53D-6009-3E4A-882F-D7B5CA780A7E}"/>
                          </a:ext>
                        </a:extLst>
                      </p:cNvPr>
                      <p:cNvSpPr txBox="1"/>
                      <p:nvPr/>
                    </p:nvSpPr>
                    <p:spPr>
                      <a:xfrm>
                        <a:off x="722970" y="617480"/>
                        <a:ext cx="496354" cy="2724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(0)</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83" name="TextBox 82">
                        <a:extLst>
                          <a:ext uri="{FF2B5EF4-FFF2-40B4-BE49-F238E27FC236}">
                            <a16:creationId xmlns:a16="http://schemas.microsoft.com/office/drawing/2014/main" id="{423DE53D-6009-3E4A-882F-D7B5CA780A7E}"/>
                          </a:ext>
                        </a:extLst>
                      </p:cNvPr>
                      <p:cNvSpPr txBox="1">
                        <a:spLocks noRot="1" noChangeAspect="1" noMove="1" noResize="1" noEditPoints="1" noAdjustHandles="1" noChangeArrowheads="1" noChangeShapeType="1" noTextEdit="1"/>
                      </p:cNvSpPr>
                      <p:nvPr/>
                    </p:nvSpPr>
                    <p:spPr>
                      <a:xfrm>
                        <a:off x="722970" y="617480"/>
                        <a:ext cx="496354" cy="272447"/>
                      </a:xfrm>
                      <a:prstGeom prst="rect">
                        <a:avLst/>
                      </a:prstGeom>
                      <a:blipFill>
                        <a:blip r:embed="rId13"/>
                        <a:stretch>
                          <a:fillRect l="-1042" t="-6000"/>
                        </a:stretch>
                      </a:blipFill>
                    </p:spPr>
                    <p:txBody>
                      <a:bodyPr/>
                      <a:lstStyle/>
                      <a:p>
                        <a:r>
                          <a:rPr lang="en-US">
                            <a:noFill/>
                          </a:rPr>
                          <a:t> </a:t>
                        </a:r>
                      </a:p>
                    </p:txBody>
                  </p:sp>
                </mc:Fallback>
              </mc:AlternateContent>
            </p:grpSp>
            <p:cxnSp>
              <p:nvCxnSpPr>
                <p:cNvPr id="78" name="Straight Arrow Connector 77">
                  <a:extLst>
                    <a:ext uri="{FF2B5EF4-FFF2-40B4-BE49-F238E27FC236}">
                      <a16:creationId xmlns:a16="http://schemas.microsoft.com/office/drawing/2014/main" id="{BB5CA49B-3C36-DD40-B436-5CC197ABE867}"/>
                    </a:ext>
                  </a:extLst>
                </p:cNvPr>
                <p:cNvCxnSpPr>
                  <a:cxnSpLocks/>
                </p:cNvCxnSpPr>
                <p:nvPr/>
              </p:nvCxnSpPr>
              <p:spPr>
                <a:xfrm flipH="1">
                  <a:off x="1023535" y="987347"/>
                  <a:ext cx="0" cy="153186"/>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79" name="Rectangle 78">
                  <a:extLst>
                    <a:ext uri="{FF2B5EF4-FFF2-40B4-BE49-F238E27FC236}">
                      <a16:creationId xmlns:a16="http://schemas.microsoft.com/office/drawing/2014/main" id="{A158A1EB-B2CC-AC4B-83A7-1A4EB53AF533}"/>
                    </a:ext>
                  </a:extLst>
                </p:cNvPr>
                <p:cNvSpPr/>
                <p:nvPr/>
              </p:nvSpPr>
              <p:spPr>
                <a:xfrm>
                  <a:off x="740798" y="3249754"/>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80" name="Straight Arrow Connector 79">
                  <a:extLst>
                    <a:ext uri="{FF2B5EF4-FFF2-40B4-BE49-F238E27FC236}">
                      <a16:creationId xmlns:a16="http://schemas.microsoft.com/office/drawing/2014/main" id="{5B11D2ED-65C8-ED4F-A9D7-21E878A64391}"/>
                    </a:ext>
                  </a:extLst>
                </p:cNvPr>
                <p:cNvCxnSpPr>
                  <a:cxnSpLocks/>
                </p:cNvCxnSpPr>
                <p:nvPr/>
              </p:nvCxnSpPr>
              <p:spPr>
                <a:xfrm flipH="1">
                  <a:off x="1027292" y="3115121"/>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81" name="TextBox 80">
                  <a:extLst>
                    <a:ext uri="{FF2B5EF4-FFF2-40B4-BE49-F238E27FC236}">
                      <a16:creationId xmlns:a16="http://schemas.microsoft.com/office/drawing/2014/main" id="{F8A68F23-70F9-E642-A314-B168070095F8}"/>
                    </a:ext>
                  </a:extLst>
                </p:cNvPr>
                <p:cNvSpPr txBox="1"/>
                <p:nvPr/>
              </p:nvSpPr>
              <p:spPr>
                <a:xfrm>
                  <a:off x="856682" y="2574046"/>
                  <a:ext cx="369332" cy="19813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grpSp>
        </p:grpSp>
      </p:grpSp>
      <p:grpSp>
        <p:nvGrpSpPr>
          <p:cNvPr id="93" name="Group 92">
            <a:extLst>
              <a:ext uri="{FF2B5EF4-FFF2-40B4-BE49-F238E27FC236}">
                <a16:creationId xmlns:a16="http://schemas.microsoft.com/office/drawing/2014/main" id="{D77C48DC-9545-9C43-973B-00254913361A}"/>
              </a:ext>
            </a:extLst>
          </p:cNvPr>
          <p:cNvGrpSpPr/>
          <p:nvPr/>
        </p:nvGrpSpPr>
        <p:grpSpPr>
          <a:xfrm>
            <a:off x="4923315" y="4501671"/>
            <a:ext cx="2345370" cy="1987745"/>
            <a:chOff x="3150229" y="4482959"/>
            <a:chExt cx="2345370" cy="1987745"/>
          </a:xfrm>
        </p:grpSpPr>
        <p:sp>
          <p:nvSpPr>
            <p:cNvPr id="94" name="Rectangle: Rounded Corners 167">
              <a:extLst>
                <a:ext uri="{FF2B5EF4-FFF2-40B4-BE49-F238E27FC236}">
                  <a16:creationId xmlns:a16="http://schemas.microsoft.com/office/drawing/2014/main" id="{06C6B99C-3E5A-2B4A-A40E-F904A9AB773F}"/>
                </a:ext>
              </a:extLst>
            </p:cNvPr>
            <p:cNvSpPr/>
            <p:nvPr/>
          </p:nvSpPr>
          <p:spPr>
            <a:xfrm>
              <a:off x="3150229" y="4482959"/>
              <a:ext cx="2345370" cy="1987745"/>
            </a:xfrm>
            <a:prstGeom prst="roundRect">
              <a:avLst>
                <a:gd name="adj" fmla="val 6200"/>
              </a:avLst>
            </a:prstGeom>
            <a:solidFill>
              <a:schemeClr val="accent1">
                <a:lumMod val="20000"/>
                <a:lumOff val="80000"/>
              </a:schemeClr>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Game History</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cxnSp>
          <p:nvCxnSpPr>
            <p:cNvPr id="95" name="Straight Arrow Connector 94">
              <a:extLst>
                <a:ext uri="{FF2B5EF4-FFF2-40B4-BE49-F238E27FC236}">
                  <a16:creationId xmlns:a16="http://schemas.microsoft.com/office/drawing/2014/main" id="{0C2D0C90-87A9-EA4E-803C-1E71DBF14E13}"/>
                </a:ext>
              </a:extLst>
            </p:cNvPr>
            <p:cNvCxnSpPr>
              <a:cxnSpLocks/>
              <a:stCxn id="97" idx="3"/>
              <a:endCxn id="98" idx="1"/>
            </p:cNvCxnSpPr>
            <p:nvPr/>
          </p:nvCxnSpPr>
          <p:spPr>
            <a:xfrm>
              <a:off x="3792721" y="5093443"/>
              <a:ext cx="248586"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96" name="Straight Arrow Connector 95">
              <a:extLst>
                <a:ext uri="{FF2B5EF4-FFF2-40B4-BE49-F238E27FC236}">
                  <a16:creationId xmlns:a16="http://schemas.microsoft.com/office/drawing/2014/main" id="{C7F3EBB6-8228-2149-A1F1-83548A251CFD}"/>
                </a:ext>
              </a:extLst>
            </p:cNvPr>
            <p:cNvCxnSpPr>
              <a:cxnSpLocks/>
              <a:stCxn id="98" idx="3"/>
              <a:endCxn id="103" idx="1"/>
            </p:cNvCxnSpPr>
            <p:nvPr/>
          </p:nvCxnSpPr>
          <p:spPr>
            <a:xfrm>
              <a:off x="4523917" y="5093443"/>
              <a:ext cx="293001" cy="350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97" name="Rectangle 96">
              <a:extLst>
                <a:ext uri="{FF2B5EF4-FFF2-40B4-BE49-F238E27FC236}">
                  <a16:creationId xmlns:a16="http://schemas.microsoft.com/office/drawing/2014/main" id="{FCBA46BE-3D8F-0B43-B69F-8D5DA023CA0C}"/>
                </a:ext>
              </a:extLst>
            </p:cNvPr>
            <p:cNvSpPr/>
            <p:nvPr/>
          </p:nvSpPr>
          <p:spPr>
            <a:xfrm>
              <a:off x="3310111" y="485987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sp>
          <p:nvSpPr>
            <p:cNvPr id="98" name="Rectangle 97">
              <a:extLst>
                <a:ext uri="{FF2B5EF4-FFF2-40B4-BE49-F238E27FC236}">
                  <a16:creationId xmlns:a16="http://schemas.microsoft.com/office/drawing/2014/main" id="{88C92BF3-23CD-804B-B0C5-F3772BC46407}"/>
                </a:ext>
              </a:extLst>
            </p:cNvPr>
            <p:cNvSpPr/>
            <p:nvPr/>
          </p:nvSpPr>
          <p:spPr>
            <a:xfrm>
              <a:off x="4041307" y="485987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99" name="Group 98">
              <a:extLst>
                <a:ext uri="{FF2B5EF4-FFF2-40B4-BE49-F238E27FC236}">
                  <a16:creationId xmlns:a16="http://schemas.microsoft.com/office/drawing/2014/main" id="{76CDC165-6429-8E43-A3FC-AD21B9E61BE8}"/>
                </a:ext>
              </a:extLst>
            </p:cNvPr>
            <p:cNvGrpSpPr/>
            <p:nvPr/>
          </p:nvGrpSpPr>
          <p:grpSpPr>
            <a:xfrm>
              <a:off x="3270851" y="6099732"/>
              <a:ext cx="2222330" cy="297001"/>
              <a:chOff x="1934634" y="6934556"/>
              <a:chExt cx="1894790" cy="261610"/>
            </a:xfrm>
          </p:grpSpPr>
          <p:sp>
            <p:nvSpPr>
              <p:cNvPr id="115" name="TextBox 114">
                <a:extLst>
                  <a:ext uri="{FF2B5EF4-FFF2-40B4-BE49-F238E27FC236}">
                    <a16:creationId xmlns:a16="http://schemas.microsoft.com/office/drawing/2014/main" id="{4C263137-0AC1-1D48-B90A-46A41C4D6B44}"/>
                  </a:ext>
                </a:extLst>
              </p:cNvPr>
              <p:cNvSpPr txBox="1"/>
              <p:nvPr/>
            </p:nvSpPr>
            <p:spPr>
              <a:xfrm>
                <a:off x="1934634" y="6934556"/>
                <a:ext cx="492443"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make</a:t>
                </a:r>
              </a:p>
            </p:txBody>
          </p:sp>
          <p:sp>
            <p:nvSpPr>
              <p:cNvPr id="116" name="TextBox 115">
                <a:extLst>
                  <a:ext uri="{FF2B5EF4-FFF2-40B4-BE49-F238E27FC236}">
                    <a16:creationId xmlns:a16="http://schemas.microsoft.com/office/drawing/2014/main" id="{758DE4D6-3685-EE4A-9F07-560A6F04503B}"/>
                  </a:ext>
                </a:extLst>
              </p:cNvPr>
              <p:cNvSpPr txBox="1"/>
              <p:nvPr/>
            </p:nvSpPr>
            <p:spPr>
              <a:xfrm>
                <a:off x="2661000" y="6934556"/>
                <a:ext cx="261610"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a</a:t>
                </a:r>
              </a:p>
            </p:txBody>
          </p:sp>
          <p:sp>
            <p:nvSpPr>
              <p:cNvPr id="117" name="TextBox 116">
                <a:extLst>
                  <a:ext uri="{FF2B5EF4-FFF2-40B4-BE49-F238E27FC236}">
                    <a16:creationId xmlns:a16="http://schemas.microsoft.com/office/drawing/2014/main" id="{387E51B4-D65E-4845-B1DF-F81F4C992DB0}"/>
                  </a:ext>
                </a:extLst>
              </p:cNvPr>
              <p:cNvSpPr txBox="1"/>
              <p:nvPr/>
            </p:nvSpPr>
            <p:spPr>
              <a:xfrm>
                <a:off x="3131148" y="6934556"/>
                <a:ext cx="698276" cy="261610"/>
              </a:xfrm>
              <a:prstGeom prst="rect">
                <a:avLst/>
              </a:prstGeom>
              <a:noFill/>
            </p:spPr>
            <p:txBody>
              <a:bodyPr wrap="square" rtlCol="0">
                <a:spAutoFit/>
              </a:bodyPr>
              <a:lstStyle/>
              <a:p>
                <a:r>
                  <a:rPr lang="en-US" sz="1050" b="1">
                    <a:latin typeface="Dank Mono" pitchFamily="49" charset="77"/>
                    <a:cs typeface="Calibri" panose="020F0502020204030204" pitchFamily="34" charset="0"/>
                  </a:rPr>
                  <a:t>column</a:t>
                </a:r>
              </a:p>
            </p:txBody>
          </p:sp>
        </p:grpSp>
        <p:cxnSp>
          <p:nvCxnSpPr>
            <p:cNvPr id="100" name="Straight Arrow Connector 99">
              <a:extLst>
                <a:ext uri="{FF2B5EF4-FFF2-40B4-BE49-F238E27FC236}">
                  <a16:creationId xmlns:a16="http://schemas.microsoft.com/office/drawing/2014/main" id="{DEE2BAF5-0995-7C48-9390-54B0FF360E73}"/>
                </a:ext>
              </a:extLst>
            </p:cNvPr>
            <p:cNvCxnSpPr>
              <a:cxnSpLocks/>
            </p:cNvCxnSpPr>
            <p:nvPr/>
          </p:nvCxnSpPr>
          <p:spPr>
            <a:xfrm flipV="1">
              <a:off x="3551416" y="5812574"/>
              <a:ext cx="0" cy="2648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01" name="Straight Arrow Connector 100">
              <a:extLst>
                <a:ext uri="{FF2B5EF4-FFF2-40B4-BE49-F238E27FC236}">
                  <a16:creationId xmlns:a16="http://schemas.microsoft.com/office/drawing/2014/main" id="{C6CB8990-033D-7D40-BBDD-CFBB5C79BA8B}"/>
                </a:ext>
              </a:extLst>
            </p:cNvPr>
            <p:cNvCxnSpPr>
              <a:cxnSpLocks/>
            </p:cNvCxnSpPr>
            <p:nvPr/>
          </p:nvCxnSpPr>
          <p:spPr>
            <a:xfrm flipV="1">
              <a:off x="4282492" y="5811259"/>
              <a:ext cx="1" cy="26611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02" name="Straight Arrow Connector 101">
              <a:extLst>
                <a:ext uri="{FF2B5EF4-FFF2-40B4-BE49-F238E27FC236}">
                  <a16:creationId xmlns:a16="http://schemas.microsoft.com/office/drawing/2014/main" id="{E21DD676-078F-5C41-9FA8-08360264B265}"/>
                </a:ext>
              </a:extLst>
            </p:cNvPr>
            <p:cNvCxnSpPr>
              <a:cxnSpLocks/>
            </p:cNvCxnSpPr>
            <p:nvPr/>
          </p:nvCxnSpPr>
          <p:spPr>
            <a:xfrm flipV="1">
              <a:off x="5058223" y="5811215"/>
              <a:ext cx="0" cy="26616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03" name="Rectangle 102">
              <a:extLst>
                <a:ext uri="{FF2B5EF4-FFF2-40B4-BE49-F238E27FC236}">
                  <a16:creationId xmlns:a16="http://schemas.microsoft.com/office/drawing/2014/main" id="{20453A4E-2F80-B545-BAF0-CB4CBA1D6A66}"/>
                </a:ext>
              </a:extLst>
            </p:cNvPr>
            <p:cNvSpPr/>
            <p:nvPr/>
          </p:nvSpPr>
          <p:spPr>
            <a:xfrm>
              <a:off x="4816918" y="4863376"/>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104" name="Group 103">
              <a:extLst>
                <a:ext uri="{FF2B5EF4-FFF2-40B4-BE49-F238E27FC236}">
                  <a16:creationId xmlns:a16="http://schemas.microsoft.com/office/drawing/2014/main" id="{35CF8168-4F8B-1342-88D4-CF787B6FBD7B}"/>
                </a:ext>
              </a:extLst>
            </p:cNvPr>
            <p:cNvGrpSpPr/>
            <p:nvPr/>
          </p:nvGrpSpPr>
          <p:grpSpPr>
            <a:xfrm>
              <a:off x="3410874" y="5569232"/>
              <a:ext cx="281084" cy="243360"/>
              <a:chOff x="233471" y="4585986"/>
              <a:chExt cx="336985" cy="214361"/>
            </a:xfrm>
          </p:grpSpPr>
          <p:sp>
            <p:nvSpPr>
              <p:cNvPr id="113" name="Rectangle 112">
                <a:extLst>
                  <a:ext uri="{FF2B5EF4-FFF2-40B4-BE49-F238E27FC236}">
                    <a16:creationId xmlns:a16="http://schemas.microsoft.com/office/drawing/2014/main" id="{9769D5FD-BBFF-6A47-B30E-E950A77EB64F}"/>
                  </a:ext>
                </a:extLst>
              </p:cNvPr>
              <p:cNvSpPr/>
              <p:nvPr/>
            </p:nvSpPr>
            <p:spPr>
              <a:xfrm>
                <a:off x="233471" y="4585986"/>
                <a:ext cx="336985" cy="21436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1C1759F-327E-644E-ADC9-564A2F0F81A6}"/>
                      </a:ext>
                    </a:extLst>
                  </p:cNvPr>
                  <p:cNvSpPr txBox="1"/>
                  <p:nvPr/>
                </p:nvSpPr>
                <p:spPr>
                  <a:xfrm>
                    <a:off x="277387" y="4613605"/>
                    <a:ext cx="268859"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14" name="TextBox 113">
                    <a:extLst>
                      <a:ext uri="{FF2B5EF4-FFF2-40B4-BE49-F238E27FC236}">
                        <a16:creationId xmlns:a16="http://schemas.microsoft.com/office/drawing/2014/main" id="{A1C1759F-327E-644E-ADC9-564A2F0F81A6}"/>
                      </a:ext>
                    </a:extLst>
                  </p:cNvPr>
                  <p:cNvSpPr txBox="1">
                    <a:spLocks noRot="1" noChangeAspect="1" noMove="1" noResize="1" noEditPoints="1" noAdjustHandles="1" noChangeArrowheads="1" noChangeShapeType="1" noTextEdit="1"/>
                  </p:cNvSpPr>
                  <p:nvPr/>
                </p:nvSpPr>
                <p:spPr>
                  <a:xfrm>
                    <a:off x="277387" y="4613605"/>
                    <a:ext cx="268859" cy="161583"/>
                  </a:xfrm>
                  <a:prstGeom prst="rect">
                    <a:avLst/>
                  </a:prstGeom>
                  <a:blipFill>
                    <a:blip r:embed="rId14"/>
                    <a:stretch>
                      <a:fillRect l="-8108"/>
                    </a:stretch>
                  </a:blipFill>
                </p:spPr>
                <p:txBody>
                  <a:bodyPr/>
                  <a:lstStyle/>
                  <a:p>
                    <a:r>
                      <a:rPr lang="en-US">
                        <a:noFill/>
                      </a:rPr>
                      <a:t> </a:t>
                    </a:r>
                  </a:p>
                </p:txBody>
              </p:sp>
            </mc:Fallback>
          </mc:AlternateContent>
        </p:grpSp>
        <p:cxnSp>
          <p:nvCxnSpPr>
            <p:cNvPr id="105" name="Straight Arrow Connector 104">
              <a:extLst>
                <a:ext uri="{FF2B5EF4-FFF2-40B4-BE49-F238E27FC236}">
                  <a16:creationId xmlns:a16="http://schemas.microsoft.com/office/drawing/2014/main" id="{1C2C7611-8AC6-FF49-85D4-F896B67775C9}"/>
                </a:ext>
              </a:extLst>
            </p:cNvPr>
            <p:cNvCxnSpPr>
              <a:cxnSpLocks/>
              <a:stCxn id="113" idx="0"/>
              <a:endCxn id="97" idx="2"/>
            </p:cNvCxnSpPr>
            <p:nvPr/>
          </p:nvCxnSpPr>
          <p:spPr>
            <a:xfrm flipV="1">
              <a:off x="3551416" y="5327016"/>
              <a:ext cx="0" cy="24221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nvGrpSpPr>
            <p:cNvPr id="106" name="Group 105">
              <a:extLst>
                <a:ext uri="{FF2B5EF4-FFF2-40B4-BE49-F238E27FC236}">
                  <a16:creationId xmlns:a16="http://schemas.microsoft.com/office/drawing/2014/main" id="{586B3EF8-4134-314C-9FA4-B1C92A04DD0F}"/>
                </a:ext>
              </a:extLst>
            </p:cNvPr>
            <p:cNvGrpSpPr/>
            <p:nvPr/>
          </p:nvGrpSpPr>
          <p:grpSpPr>
            <a:xfrm>
              <a:off x="4141951" y="5567902"/>
              <a:ext cx="281084" cy="243360"/>
              <a:chOff x="233471" y="4585986"/>
              <a:chExt cx="336985" cy="214361"/>
            </a:xfrm>
          </p:grpSpPr>
          <p:sp>
            <p:nvSpPr>
              <p:cNvPr id="111" name="Rectangle 110">
                <a:extLst>
                  <a:ext uri="{FF2B5EF4-FFF2-40B4-BE49-F238E27FC236}">
                    <a16:creationId xmlns:a16="http://schemas.microsoft.com/office/drawing/2014/main" id="{06C72C6B-73B3-FF48-8E04-E925F6B19CDE}"/>
                  </a:ext>
                </a:extLst>
              </p:cNvPr>
              <p:cNvSpPr/>
              <p:nvPr/>
            </p:nvSpPr>
            <p:spPr>
              <a:xfrm>
                <a:off x="233471" y="4585986"/>
                <a:ext cx="336985" cy="21436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A29C32E5-9681-3A4E-A987-9238E8355F1A}"/>
                      </a:ext>
                    </a:extLst>
                  </p:cNvPr>
                  <p:cNvSpPr txBox="1"/>
                  <p:nvPr/>
                </p:nvSpPr>
                <p:spPr>
                  <a:xfrm>
                    <a:off x="277387" y="4613605"/>
                    <a:ext cx="268859"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12" name="TextBox 111">
                    <a:extLst>
                      <a:ext uri="{FF2B5EF4-FFF2-40B4-BE49-F238E27FC236}">
                        <a16:creationId xmlns:a16="http://schemas.microsoft.com/office/drawing/2014/main" id="{A29C32E5-9681-3A4E-A987-9238E8355F1A}"/>
                      </a:ext>
                    </a:extLst>
                  </p:cNvPr>
                  <p:cNvSpPr txBox="1">
                    <a:spLocks noRot="1" noChangeAspect="1" noMove="1" noResize="1" noEditPoints="1" noAdjustHandles="1" noChangeArrowheads="1" noChangeShapeType="1" noTextEdit="1"/>
                  </p:cNvSpPr>
                  <p:nvPr/>
                </p:nvSpPr>
                <p:spPr>
                  <a:xfrm>
                    <a:off x="277387" y="4613605"/>
                    <a:ext cx="268859" cy="161583"/>
                  </a:xfrm>
                  <a:prstGeom prst="rect">
                    <a:avLst/>
                  </a:prstGeom>
                  <a:blipFill>
                    <a:blip r:embed="rId14"/>
                    <a:stretch>
                      <a:fillRect l="-8108"/>
                    </a:stretch>
                  </a:blipFill>
                </p:spPr>
                <p:txBody>
                  <a:bodyPr/>
                  <a:lstStyle/>
                  <a:p>
                    <a:r>
                      <a:rPr lang="en-US">
                        <a:noFill/>
                      </a:rPr>
                      <a:t> </a:t>
                    </a:r>
                  </a:p>
                </p:txBody>
              </p:sp>
            </mc:Fallback>
          </mc:AlternateContent>
        </p:grpSp>
        <p:cxnSp>
          <p:nvCxnSpPr>
            <p:cNvPr id="107" name="Straight Arrow Connector 106">
              <a:extLst>
                <a:ext uri="{FF2B5EF4-FFF2-40B4-BE49-F238E27FC236}">
                  <a16:creationId xmlns:a16="http://schemas.microsoft.com/office/drawing/2014/main" id="{D129DE5C-46D7-A641-B70E-2C00C4E027F2}"/>
                </a:ext>
              </a:extLst>
            </p:cNvPr>
            <p:cNvCxnSpPr>
              <a:cxnSpLocks/>
              <a:stCxn id="111" idx="0"/>
              <a:endCxn id="98" idx="2"/>
            </p:cNvCxnSpPr>
            <p:nvPr/>
          </p:nvCxnSpPr>
          <p:spPr>
            <a:xfrm flipV="1">
              <a:off x="4282492" y="5327016"/>
              <a:ext cx="120" cy="24088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08" name="Rectangle 107">
              <a:extLst>
                <a:ext uri="{FF2B5EF4-FFF2-40B4-BE49-F238E27FC236}">
                  <a16:creationId xmlns:a16="http://schemas.microsoft.com/office/drawing/2014/main" id="{AFF6E62B-5821-2D44-9D8D-50F3FEF00912}"/>
                </a:ext>
              </a:extLst>
            </p:cNvPr>
            <p:cNvSpPr/>
            <p:nvPr/>
          </p:nvSpPr>
          <p:spPr>
            <a:xfrm>
              <a:off x="4919231" y="5570890"/>
              <a:ext cx="281084" cy="24336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8DEDA217-3502-5C4E-B9B7-B249265295D6}"/>
                    </a:ext>
                  </a:extLst>
                </p:cNvPr>
                <p:cNvSpPr txBox="1"/>
                <p:nvPr/>
              </p:nvSpPr>
              <p:spPr>
                <a:xfrm>
                  <a:off x="4955862" y="5602245"/>
                  <a:ext cx="224259" cy="1834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09" name="TextBox 108">
                  <a:extLst>
                    <a:ext uri="{FF2B5EF4-FFF2-40B4-BE49-F238E27FC236}">
                      <a16:creationId xmlns:a16="http://schemas.microsoft.com/office/drawing/2014/main" id="{8DEDA217-3502-5C4E-B9B7-B249265295D6}"/>
                    </a:ext>
                  </a:extLst>
                </p:cNvPr>
                <p:cNvSpPr txBox="1">
                  <a:spLocks noRot="1" noChangeAspect="1" noMove="1" noResize="1" noEditPoints="1" noAdjustHandles="1" noChangeArrowheads="1" noChangeShapeType="1" noTextEdit="1"/>
                </p:cNvSpPr>
                <p:nvPr/>
              </p:nvSpPr>
              <p:spPr>
                <a:xfrm>
                  <a:off x="4955862" y="5602245"/>
                  <a:ext cx="224259" cy="183442"/>
                </a:xfrm>
                <a:prstGeom prst="rect">
                  <a:avLst/>
                </a:prstGeom>
                <a:blipFill>
                  <a:blip r:embed="rId14"/>
                  <a:stretch>
                    <a:fillRect l="-8108"/>
                  </a:stretch>
                </a:blipFill>
              </p:spPr>
              <p:txBody>
                <a:bodyPr/>
                <a:lstStyle/>
                <a:p>
                  <a:r>
                    <a:rPr lang="en-US">
                      <a:noFill/>
                    </a:rPr>
                    <a:t> </a:t>
                  </a:r>
                </a:p>
              </p:txBody>
            </p:sp>
          </mc:Fallback>
        </mc:AlternateContent>
        <p:cxnSp>
          <p:nvCxnSpPr>
            <p:cNvPr id="110" name="Straight Arrow Connector 109">
              <a:extLst>
                <a:ext uri="{FF2B5EF4-FFF2-40B4-BE49-F238E27FC236}">
                  <a16:creationId xmlns:a16="http://schemas.microsoft.com/office/drawing/2014/main" id="{3CFEFA50-E6C0-EB4B-981E-B96F26DAA8DD}"/>
                </a:ext>
              </a:extLst>
            </p:cNvPr>
            <p:cNvCxnSpPr>
              <a:cxnSpLocks/>
              <a:stCxn id="108" idx="0"/>
              <a:endCxn id="103" idx="2"/>
            </p:cNvCxnSpPr>
            <p:nvPr/>
          </p:nvCxnSpPr>
          <p:spPr>
            <a:xfrm flipH="1" flipV="1">
              <a:off x="5058223" y="5330522"/>
              <a:ext cx="1549" cy="2403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cxnSp>
        <p:nvCxnSpPr>
          <p:cNvPr id="118" name="Curved Connector 175">
            <a:extLst>
              <a:ext uri="{FF2B5EF4-FFF2-40B4-BE49-F238E27FC236}">
                <a16:creationId xmlns:a16="http://schemas.microsoft.com/office/drawing/2014/main" id="{0A800D51-53A2-CE42-BC66-5A6E6C18E8F8}"/>
              </a:ext>
            </a:extLst>
          </p:cNvPr>
          <p:cNvCxnSpPr>
            <a:cxnSpLocks/>
            <a:stCxn id="146" idx="3"/>
            <a:endCxn id="25" idx="4"/>
          </p:cNvCxnSpPr>
          <p:nvPr/>
        </p:nvCxnSpPr>
        <p:spPr>
          <a:xfrm flipV="1">
            <a:off x="8196152" y="4702689"/>
            <a:ext cx="349208" cy="415743"/>
          </a:xfrm>
          <a:prstGeom prst="curvedConnector2">
            <a:avLst/>
          </a:prstGeom>
          <a:ln w="22225">
            <a:tailEnd type="triangle"/>
          </a:ln>
        </p:spPr>
        <p:style>
          <a:lnRef idx="1">
            <a:schemeClr val="dk1"/>
          </a:lnRef>
          <a:fillRef idx="0">
            <a:schemeClr val="dk1"/>
          </a:fillRef>
          <a:effectRef idx="0">
            <a:schemeClr val="dk1"/>
          </a:effectRef>
          <a:fontRef idx="minor">
            <a:schemeClr val="tx1"/>
          </a:fontRef>
        </p:style>
      </p:cxnSp>
      <p:grpSp>
        <p:nvGrpSpPr>
          <p:cNvPr id="119" name="Group 118">
            <a:extLst>
              <a:ext uri="{FF2B5EF4-FFF2-40B4-BE49-F238E27FC236}">
                <a16:creationId xmlns:a16="http://schemas.microsoft.com/office/drawing/2014/main" id="{52ABE347-FB5D-D241-B4F3-BCDEBE412FD2}"/>
              </a:ext>
            </a:extLst>
          </p:cNvPr>
          <p:cNvGrpSpPr/>
          <p:nvPr/>
        </p:nvGrpSpPr>
        <p:grpSpPr>
          <a:xfrm>
            <a:off x="8196152" y="4885604"/>
            <a:ext cx="2538734" cy="1562346"/>
            <a:chOff x="6423066" y="4866892"/>
            <a:chExt cx="2538734" cy="1562346"/>
          </a:xfrm>
        </p:grpSpPr>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F172491E-FED6-5844-9E3E-2CDB572BB786}"/>
                    </a:ext>
                  </a:extLst>
                </p:cNvPr>
                <p:cNvSpPr txBox="1"/>
                <p:nvPr/>
              </p:nvSpPr>
              <p:spPr>
                <a:xfrm>
                  <a:off x="7024006" y="6174530"/>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(1)</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120" name="TextBox 119">
                  <a:extLst>
                    <a:ext uri="{FF2B5EF4-FFF2-40B4-BE49-F238E27FC236}">
                      <a16:creationId xmlns:a16="http://schemas.microsoft.com/office/drawing/2014/main" id="{F172491E-FED6-5844-9E3E-2CDB572BB786}"/>
                    </a:ext>
                  </a:extLst>
                </p:cNvPr>
                <p:cNvSpPr txBox="1">
                  <a:spLocks noRot="1" noChangeAspect="1" noMove="1" noResize="1" noEditPoints="1" noAdjustHandles="1" noChangeArrowheads="1" noChangeShapeType="1" noTextEdit="1"/>
                </p:cNvSpPr>
                <p:nvPr/>
              </p:nvSpPr>
              <p:spPr>
                <a:xfrm>
                  <a:off x="7024006" y="6174530"/>
                  <a:ext cx="388505" cy="254708"/>
                </a:xfrm>
                <a:prstGeom prst="rect">
                  <a:avLst/>
                </a:prstGeom>
                <a:blipFill>
                  <a:blip r:embed="rId15"/>
                  <a:stretch>
                    <a:fillRect t="-7143" r="-1563"/>
                  </a:stretch>
                </a:blipFill>
              </p:spPr>
              <p:txBody>
                <a:bodyPr/>
                <a:lstStyle/>
                <a:p>
                  <a:r>
                    <a:rPr lang="en-US">
                      <a:noFill/>
                    </a:rPr>
                    <a:t> </a:t>
                  </a:r>
                </a:p>
              </p:txBody>
            </p:sp>
          </mc:Fallback>
        </mc:AlternateContent>
        <p:cxnSp>
          <p:nvCxnSpPr>
            <p:cNvPr id="121" name="Straight Arrow Connector 120">
              <a:extLst>
                <a:ext uri="{FF2B5EF4-FFF2-40B4-BE49-F238E27FC236}">
                  <a16:creationId xmlns:a16="http://schemas.microsoft.com/office/drawing/2014/main" id="{B44860D3-3629-694D-998F-EDDD52C2EC2D}"/>
                </a:ext>
              </a:extLst>
            </p:cNvPr>
            <p:cNvCxnSpPr>
              <a:cxnSpLocks/>
              <a:stCxn id="146" idx="3"/>
              <a:endCxn id="122" idx="1"/>
            </p:cNvCxnSpPr>
            <p:nvPr/>
          </p:nvCxnSpPr>
          <p:spPr>
            <a:xfrm>
              <a:off x="6423066" y="5099720"/>
              <a:ext cx="465278" cy="74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2" name="Rectangle 121">
              <a:extLst>
                <a:ext uri="{FF2B5EF4-FFF2-40B4-BE49-F238E27FC236}">
                  <a16:creationId xmlns:a16="http://schemas.microsoft.com/office/drawing/2014/main" id="{4D8CF79D-C81A-8E43-B7E8-AFA575EA01CD}"/>
                </a:ext>
              </a:extLst>
            </p:cNvPr>
            <p:cNvSpPr/>
            <p:nvPr/>
          </p:nvSpPr>
          <p:spPr>
            <a:xfrm>
              <a:off x="6888344" y="4866892"/>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123" name="Straight Arrow Connector 122">
              <a:extLst>
                <a:ext uri="{FF2B5EF4-FFF2-40B4-BE49-F238E27FC236}">
                  <a16:creationId xmlns:a16="http://schemas.microsoft.com/office/drawing/2014/main" id="{F086EF9D-6EE5-494A-9337-88E0B728E89F}"/>
                </a:ext>
              </a:extLst>
            </p:cNvPr>
            <p:cNvCxnSpPr>
              <a:cxnSpLocks/>
              <a:stCxn id="122" idx="3"/>
              <a:endCxn id="124" idx="1"/>
            </p:cNvCxnSpPr>
            <p:nvPr/>
          </p:nvCxnSpPr>
          <p:spPr>
            <a:xfrm>
              <a:off x="7370954" y="5100465"/>
              <a:ext cx="530792" cy="218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4" name="Rectangle 123">
              <a:extLst>
                <a:ext uri="{FF2B5EF4-FFF2-40B4-BE49-F238E27FC236}">
                  <a16:creationId xmlns:a16="http://schemas.microsoft.com/office/drawing/2014/main" id="{BD04C615-B379-2647-BC48-B18F80DD2C63}"/>
                </a:ext>
              </a:extLst>
            </p:cNvPr>
            <p:cNvSpPr/>
            <p:nvPr/>
          </p:nvSpPr>
          <p:spPr>
            <a:xfrm>
              <a:off x="7901746" y="4869077"/>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81CCD3CA-DC46-E548-B008-7383FE013FDE}"/>
                    </a:ext>
                  </a:extLst>
                </p:cNvPr>
                <p:cNvSpPr txBox="1"/>
                <p:nvPr/>
              </p:nvSpPr>
              <p:spPr>
                <a:xfrm>
                  <a:off x="8046706" y="6172886"/>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(2)</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125" name="TextBox 124">
                  <a:extLst>
                    <a:ext uri="{FF2B5EF4-FFF2-40B4-BE49-F238E27FC236}">
                      <a16:creationId xmlns:a16="http://schemas.microsoft.com/office/drawing/2014/main" id="{81CCD3CA-DC46-E548-B008-7383FE013FDE}"/>
                    </a:ext>
                  </a:extLst>
                </p:cNvPr>
                <p:cNvSpPr txBox="1">
                  <a:spLocks noRot="1" noChangeAspect="1" noMove="1" noResize="1" noEditPoints="1" noAdjustHandles="1" noChangeArrowheads="1" noChangeShapeType="1" noTextEdit="1"/>
                </p:cNvSpPr>
                <p:nvPr/>
              </p:nvSpPr>
              <p:spPr>
                <a:xfrm>
                  <a:off x="8046706" y="6172886"/>
                  <a:ext cx="388505" cy="254708"/>
                </a:xfrm>
                <a:prstGeom prst="rect">
                  <a:avLst/>
                </a:prstGeom>
                <a:blipFill>
                  <a:blip r:embed="rId16"/>
                  <a:stretch>
                    <a:fillRect t="-7317"/>
                  </a:stretch>
                </a:blipFill>
              </p:spPr>
              <p:txBody>
                <a:bodyPr/>
                <a:lstStyle/>
                <a:p>
                  <a:r>
                    <a:rPr lang="en-US">
                      <a:noFill/>
                    </a:rPr>
                    <a:t> </a:t>
                  </a:r>
                </a:p>
              </p:txBody>
            </p:sp>
          </mc:Fallback>
        </mc:AlternateContent>
        <p:cxnSp>
          <p:nvCxnSpPr>
            <p:cNvPr id="126" name="Straight Arrow Connector 125">
              <a:extLst>
                <a:ext uri="{FF2B5EF4-FFF2-40B4-BE49-F238E27FC236}">
                  <a16:creationId xmlns:a16="http://schemas.microsoft.com/office/drawing/2014/main" id="{D0E7227B-8364-044C-B770-1511517434D7}"/>
                </a:ext>
              </a:extLst>
            </p:cNvPr>
            <p:cNvCxnSpPr>
              <a:cxnSpLocks/>
              <a:stCxn id="124" idx="3"/>
            </p:cNvCxnSpPr>
            <p:nvPr/>
          </p:nvCxnSpPr>
          <p:spPr>
            <a:xfrm>
              <a:off x="8384356" y="5102650"/>
              <a:ext cx="321423"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7" name="TextBox 126">
              <a:extLst>
                <a:ext uri="{FF2B5EF4-FFF2-40B4-BE49-F238E27FC236}">
                  <a16:creationId xmlns:a16="http://schemas.microsoft.com/office/drawing/2014/main" id="{A9E50FF6-48F6-0746-A0CF-0EBE875218CB}"/>
                </a:ext>
              </a:extLst>
            </p:cNvPr>
            <p:cNvSpPr txBox="1"/>
            <p:nvPr/>
          </p:nvSpPr>
          <p:spPr>
            <a:xfrm rot="16200000">
              <a:off x="8635962" y="4980875"/>
              <a:ext cx="419296" cy="23238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cxnSp>
          <p:nvCxnSpPr>
            <p:cNvPr id="128" name="Straight Arrow Connector 127">
              <a:extLst>
                <a:ext uri="{FF2B5EF4-FFF2-40B4-BE49-F238E27FC236}">
                  <a16:creationId xmlns:a16="http://schemas.microsoft.com/office/drawing/2014/main" id="{62AE0450-C307-6145-BC3C-9B2E9FA735FB}"/>
                </a:ext>
              </a:extLst>
            </p:cNvPr>
            <p:cNvCxnSpPr>
              <a:cxnSpLocks/>
              <a:endCxn id="129" idx="2"/>
            </p:cNvCxnSpPr>
            <p:nvPr/>
          </p:nvCxnSpPr>
          <p:spPr>
            <a:xfrm flipV="1">
              <a:off x="7126245" y="6082621"/>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29" name="Rectangle 128">
              <a:extLst>
                <a:ext uri="{FF2B5EF4-FFF2-40B4-BE49-F238E27FC236}">
                  <a16:creationId xmlns:a16="http://schemas.microsoft.com/office/drawing/2014/main" id="{C70C771A-BD40-F04B-9CE4-12A8C8DD294A}"/>
                </a:ext>
              </a:extLst>
            </p:cNvPr>
            <p:cNvSpPr/>
            <p:nvPr/>
          </p:nvSpPr>
          <p:spPr>
            <a:xfrm>
              <a:off x="6954817" y="595025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30" name="Rectangle 129">
              <a:extLst>
                <a:ext uri="{FF2B5EF4-FFF2-40B4-BE49-F238E27FC236}">
                  <a16:creationId xmlns:a16="http://schemas.microsoft.com/office/drawing/2014/main" id="{7931A1CD-DDF0-9E45-89CE-628BAC911A4E}"/>
                </a:ext>
              </a:extLst>
            </p:cNvPr>
            <p:cNvSpPr/>
            <p:nvPr/>
          </p:nvSpPr>
          <p:spPr>
            <a:xfrm>
              <a:off x="6884336" y="566416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31" name="Straight Arrow Connector 130">
              <a:extLst>
                <a:ext uri="{FF2B5EF4-FFF2-40B4-BE49-F238E27FC236}">
                  <a16:creationId xmlns:a16="http://schemas.microsoft.com/office/drawing/2014/main" id="{0B7EDF2B-38CC-7D42-BC90-74540B5BE5E8}"/>
                </a:ext>
              </a:extLst>
            </p:cNvPr>
            <p:cNvCxnSpPr>
              <a:cxnSpLocks/>
              <a:stCxn id="130" idx="0"/>
            </p:cNvCxnSpPr>
            <p:nvPr/>
          </p:nvCxnSpPr>
          <p:spPr>
            <a:xfrm flipV="1">
              <a:off x="7123656" y="5549291"/>
              <a:ext cx="0" cy="11487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2" name="Straight Arrow Connector 131">
              <a:extLst>
                <a:ext uri="{FF2B5EF4-FFF2-40B4-BE49-F238E27FC236}">
                  <a16:creationId xmlns:a16="http://schemas.microsoft.com/office/drawing/2014/main" id="{1843F072-3493-2F4F-AC29-5D04C1E726A4}"/>
                </a:ext>
              </a:extLst>
            </p:cNvPr>
            <p:cNvCxnSpPr>
              <a:cxnSpLocks/>
              <a:stCxn id="129" idx="0"/>
              <a:endCxn id="130" idx="2"/>
            </p:cNvCxnSpPr>
            <p:nvPr/>
          </p:nvCxnSpPr>
          <p:spPr>
            <a:xfrm flipH="1" flipV="1">
              <a:off x="7123658" y="5831686"/>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3" name="Straight Arrow Connector 132">
              <a:extLst>
                <a:ext uri="{FF2B5EF4-FFF2-40B4-BE49-F238E27FC236}">
                  <a16:creationId xmlns:a16="http://schemas.microsoft.com/office/drawing/2014/main" id="{E28B0610-20F9-8940-9D62-4025E0494657}"/>
                </a:ext>
              </a:extLst>
            </p:cNvPr>
            <p:cNvCxnSpPr>
              <a:cxnSpLocks/>
              <a:endCxn id="134" idx="2"/>
            </p:cNvCxnSpPr>
            <p:nvPr/>
          </p:nvCxnSpPr>
          <p:spPr>
            <a:xfrm flipV="1">
              <a:off x="8158876" y="6082621"/>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34" name="Rectangle 133">
              <a:extLst>
                <a:ext uri="{FF2B5EF4-FFF2-40B4-BE49-F238E27FC236}">
                  <a16:creationId xmlns:a16="http://schemas.microsoft.com/office/drawing/2014/main" id="{01934787-972B-A24F-AE25-DF1E69C33F86}"/>
                </a:ext>
              </a:extLst>
            </p:cNvPr>
            <p:cNvSpPr/>
            <p:nvPr/>
          </p:nvSpPr>
          <p:spPr>
            <a:xfrm>
              <a:off x="7987448" y="595025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35" name="Rectangle 134">
              <a:extLst>
                <a:ext uri="{FF2B5EF4-FFF2-40B4-BE49-F238E27FC236}">
                  <a16:creationId xmlns:a16="http://schemas.microsoft.com/office/drawing/2014/main" id="{0CFE1081-4312-C54A-A753-0623CF6D3DE5}"/>
                </a:ext>
              </a:extLst>
            </p:cNvPr>
            <p:cNvSpPr/>
            <p:nvPr/>
          </p:nvSpPr>
          <p:spPr>
            <a:xfrm>
              <a:off x="7916967" y="566416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36" name="Straight Arrow Connector 135">
              <a:extLst>
                <a:ext uri="{FF2B5EF4-FFF2-40B4-BE49-F238E27FC236}">
                  <a16:creationId xmlns:a16="http://schemas.microsoft.com/office/drawing/2014/main" id="{26710AED-E9FC-4F42-B203-0C766A929CE5}"/>
                </a:ext>
              </a:extLst>
            </p:cNvPr>
            <p:cNvCxnSpPr>
              <a:cxnSpLocks/>
              <a:stCxn id="135" idx="0"/>
            </p:cNvCxnSpPr>
            <p:nvPr/>
          </p:nvCxnSpPr>
          <p:spPr>
            <a:xfrm flipV="1">
              <a:off x="8156288" y="5549291"/>
              <a:ext cx="0" cy="11487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7" name="Straight Arrow Connector 136">
              <a:extLst>
                <a:ext uri="{FF2B5EF4-FFF2-40B4-BE49-F238E27FC236}">
                  <a16:creationId xmlns:a16="http://schemas.microsoft.com/office/drawing/2014/main" id="{0F3E544F-2E5C-2349-8E3E-BF61F5FC3F33}"/>
                </a:ext>
              </a:extLst>
            </p:cNvPr>
            <p:cNvCxnSpPr>
              <a:cxnSpLocks/>
              <a:stCxn id="134" idx="0"/>
              <a:endCxn id="135" idx="2"/>
            </p:cNvCxnSpPr>
            <p:nvPr/>
          </p:nvCxnSpPr>
          <p:spPr>
            <a:xfrm flipH="1" flipV="1">
              <a:off x="8156290" y="5831686"/>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38" name="TextBox 137">
              <a:extLst>
                <a:ext uri="{FF2B5EF4-FFF2-40B4-BE49-F238E27FC236}">
                  <a16:creationId xmlns:a16="http://schemas.microsoft.com/office/drawing/2014/main" id="{FFC43E24-984A-2449-A1B5-E99D0E16580B}"/>
                </a:ext>
              </a:extLst>
            </p:cNvPr>
            <p:cNvSpPr txBox="1"/>
            <p:nvPr/>
          </p:nvSpPr>
          <p:spPr>
            <a:xfrm>
              <a:off x="6947421" y="5410830"/>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39" name="Straight Arrow Connector 138">
              <a:extLst>
                <a:ext uri="{FF2B5EF4-FFF2-40B4-BE49-F238E27FC236}">
                  <a16:creationId xmlns:a16="http://schemas.microsoft.com/office/drawing/2014/main" id="{C9245AF6-83E5-9C4E-87AD-C5802F5A82EA}"/>
                </a:ext>
              </a:extLst>
            </p:cNvPr>
            <p:cNvCxnSpPr>
              <a:cxnSpLocks/>
            </p:cNvCxnSpPr>
            <p:nvPr/>
          </p:nvCxnSpPr>
          <p:spPr>
            <a:xfrm flipV="1">
              <a:off x="7128628" y="5340142"/>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40" name="TextBox 139">
              <a:extLst>
                <a:ext uri="{FF2B5EF4-FFF2-40B4-BE49-F238E27FC236}">
                  <a16:creationId xmlns:a16="http://schemas.microsoft.com/office/drawing/2014/main" id="{5CB1C474-5EAB-484F-A1A0-B984F868C0B0}"/>
                </a:ext>
              </a:extLst>
            </p:cNvPr>
            <p:cNvSpPr txBox="1"/>
            <p:nvPr/>
          </p:nvSpPr>
          <p:spPr>
            <a:xfrm>
              <a:off x="7977355" y="5419195"/>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41" name="Straight Arrow Connector 140">
              <a:extLst>
                <a:ext uri="{FF2B5EF4-FFF2-40B4-BE49-F238E27FC236}">
                  <a16:creationId xmlns:a16="http://schemas.microsoft.com/office/drawing/2014/main" id="{565535B6-3633-0D4C-9B21-5FD69A8C4CC2}"/>
                </a:ext>
              </a:extLst>
            </p:cNvPr>
            <p:cNvCxnSpPr>
              <a:cxnSpLocks/>
            </p:cNvCxnSpPr>
            <p:nvPr/>
          </p:nvCxnSpPr>
          <p:spPr>
            <a:xfrm flipV="1">
              <a:off x="8158562" y="5338347"/>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grpSp>
        <p:nvGrpSpPr>
          <p:cNvPr id="142" name="Group 141">
            <a:extLst>
              <a:ext uri="{FF2B5EF4-FFF2-40B4-BE49-F238E27FC236}">
                <a16:creationId xmlns:a16="http://schemas.microsoft.com/office/drawing/2014/main" id="{E6F25C67-719F-AC44-8986-A0EED9D4DC66}"/>
              </a:ext>
            </a:extLst>
          </p:cNvPr>
          <p:cNvGrpSpPr/>
          <p:nvPr/>
        </p:nvGrpSpPr>
        <p:grpSpPr>
          <a:xfrm>
            <a:off x="7072614" y="4884859"/>
            <a:ext cx="1529059" cy="1528548"/>
            <a:chOff x="5215865" y="4866147"/>
            <a:chExt cx="1529059" cy="1528548"/>
          </a:xfrm>
        </p:grpSpPr>
        <p:sp>
          <p:nvSpPr>
            <p:cNvPr id="143" name="Rectangle 142">
              <a:extLst>
                <a:ext uri="{FF2B5EF4-FFF2-40B4-BE49-F238E27FC236}">
                  <a16:creationId xmlns:a16="http://schemas.microsoft.com/office/drawing/2014/main" id="{E4900EB0-C714-A346-978D-A05244DE9184}"/>
                </a:ext>
              </a:extLst>
            </p:cNvPr>
            <p:cNvSpPr/>
            <p:nvPr/>
          </p:nvSpPr>
          <p:spPr>
            <a:xfrm>
              <a:off x="5789301" y="5614173"/>
              <a:ext cx="610172" cy="492491"/>
            </a:xfrm>
            <a:prstGeom prst="rect">
              <a:avLst/>
            </a:prstGeom>
            <a:solidFill>
              <a:schemeClr val="accent4">
                <a:lumMod val="40000"/>
                <a:lumOff val="60000"/>
              </a:schemeClr>
            </a:solidFill>
            <a:ln w="1905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cxnSp>
          <p:nvCxnSpPr>
            <p:cNvPr id="144" name="Straight Arrow Connector 143">
              <a:extLst>
                <a:ext uri="{FF2B5EF4-FFF2-40B4-BE49-F238E27FC236}">
                  <a16:creationId xmlns:a16="http://schemas.microsoft.com/office/drawing/2014/main" id="{BA2B4146-3FCE-AE4A-BF73-CB3D066396D3}"/>
                </a:ext>
              </a:extLst>
            </p:cNvPr>
            <p:cNvCxnSpPr>
              <a:cxnSpLocks/>
              <a:stCxn id="103" idx="3"/>
              <a:endCxn id="146" idx="1"/>
            </p:cNvCxnSpPr>
            <p:nvPr/>
          </p:nvCxnSpPr>
          <p:spPr>
            <a:xfrm>
              <a:off x="5215865" y="5096949"/>
              <a:ext cx="640928" cy="2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1AF83A0B-2483-6C40-A6C3-E38055DA302C}"/>
                </a:ext>
              </a:extLst>
            </p:cNvPr>
            <p:cNvSpPr txBox="1"/>
            <p:nvPr/>
          </p:nvSpPr>
          <p:spPr>
            <a:xfrm>
              <a:off x="5865451" y="6211253"/>
              <a:ext cx="451225" cy="183442"/>
            </a:xfrm>
            <a:prstGeom prst="rect">
              <a:avLst/>
            </a:prstGeom>
            <a:noFill/>
          </p:spPr>
          <p:txBody>
            <a:bodyPr wrap="none" lIns="0" tIns="0" rIns="0" bIns="0" rtlCol="0">
              <a:spAutoFit/>
            </a:bodyPr>
            <a:lstStyle/>
            <a:p>
              <a:r>
                <a:rPr lang="en-US" sz="1050" b="1">
                  <a:latin typeface="Dank Mono" pitchFamily="49" charset="77"/>
                  <a:cs typeface="Calibri" panose="020F0502020204030204" pitchFamily="34" charset="0"/>
                </a:rPr>
                <a:t>START</a:t>
              </a:r>
            </a:p>
          </p:txBody>
        </p:sp>
        <p:sp>
          <p:nvSpPr>
            <p:cNvPr id="146" name="Rectangle 145">
              <a:extLst>
                <a:ext uri="{FF2B5EF4-FFF2-40B4-BE49-F238E27FC236}">
                  <a16:creationId xmlns:a16="http://schemas.microsoft.com/office/drawing/2014/main" id="{F7CAC61B-E857-2C40-90D1-67F704BBFEBE}"/>
                </a:ext>
              </a:extLst>
            </p:cNvPr>
            <p:cNvSpPr/>
            <p:nvPr/>
          </p:nvSpPr>
          <p:spPr>
            <a:xfrm>
              <a:off x="5856793" y="4866147"/>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147" name="Straight Arrow Connector 146">
              <a:extLst>
                <a:ext uri="{FF2B5EF4-FFF2-40B4-BE49-F238E27FC236}">
                  <a16:creationId xmlns:a16="http://schemas.microsoft.com/office/drawing/2014/main" id="{74941706-909E-5748-A87B-C70A972B5382}"/>
                </a:ext>
              </a:extLst>
            </p:cNvPr>
            <p:cNvCxnSpPr>
              <a:cxnSpLocks/>
              <a:endCxn id="148" idx="2"/>
            </p:cNvCxnSpPr>
            <p:nvPr/>
          </p:nvCxnSpPr>
          <p:spPr>
            <a:xfrm flipV="1">
              <a:off x="6091025" y="6077380"/>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48" name="Rectangle 147">
              <a:extLst>
                <a:ext uri="{FF2B5EF4-FFF2-40B4-BE49-F238E27FC236}">
                  <a16:creationId xmlns:a16="http://schemas.microsoft.com/office/drawing/2014/main" id="{F40F38E5-C7BE-B948-B268-21BDF0F20F66}"/>
                </a:ext>
              </a:extLst>
            </p:cNvPr>
            <p:cNvSpPr/>
            <p:nvPr/>
          </p:nvSpPr>
          <p:spPr>
            <a:xfrm>
              <a:off x="5919596" y="594501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49" name="Rectangle 148">
              <a:extLst>
                <a:ext uri="{FF2B5EF4-FFF2-40B4-BE49-F238E27FC236}">
                  <a16:creationId xmlns:a16="http://schemas.microsoft.com/office/drawing/2014/main" id="{0B9D5001-675A-314A-9FB3-3775A86E8B16}"/>
                </a:ext>
              </a:extLst>
            </p:cNvPr>
            <p:cNvSpPr/>
            <p:nvPr/>
          </p:nvSpPr>
          <p:spPr>
            <a:xfrm>
              <a:off x="5849116" y="565892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50" name="Straight Arrow Connector 149">
              <a:extLst>
                <a:ext uri="{FF2B5EF4-FFF2-40B4-BE49-F238E27FC236}">
                  <a16:creationId xmlns:a16="http://schemas.microsoft.com/office/drawing/2014/main" id="{2740EE6C-B0C4-6444-A66D-3A517588DFC3}"/>
                </a:ext>
              </a:extLst>
            </p:cNvPr>
            <p:cNvCxnSpPr>
              <a:cxnSpLocks/>
              <a:stCxn id="149" idx="0"/>
            </p:cNvCxnSpPr>
            <p:nvPr/>
          </p:nvCxnSpPr>
          <p:spPr>
            <a:xfrm flipV="1">
              <a:off x="6088436" y="5549291"/>
              <a:ext cx="0" cy="10963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51" name="Straight Arrow Connector 150">
              <a:extLst>
                <a:ext uri="{FF2B5EF4-FFF2-40B4-BE49-F238E27FC236}">
                  <a16:creationId xmlns:a16="http://schemas.microsoft.com/office/drawing/2014/main" id="{850BC9DE-3C61-4943-B6A0-DA1530DB887A}"/>
                </a:ext>
              </a:extLst>
            </p:cNvPr>
            <p:cNvCxnSpPr>
              <a:cxnSpLocks/>
              <a:stCxn id="148" idx="0"/>
              <a:endCxn id="149" idx="2"/>
            </p:cNvCxnSpPr>
            <p:nvPr/>
          </p:nvCxnSpPr>
          <p:spPr>
            <a:xfrm flipH="1" flipV="1">
              <a:off x="6088438" y="5826445"/>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52" name="TextBox 151">
              <a:extLst>
                <a:ext uri="{FF2B5EF4-FFF2-40B4-BE49-F238E27FC236}">
                  <a16:creationId xmlns:a16="http://schemas.microsoft.com/office/drawing/2014/main" id="{1AC6EEF2-8E01-1D43-9EF1-180DC34ACEB8}"/>
                </a:ext>
              </a:extLst>
            </p:cNvPr>
            <p:cNvSpPr txBox="1"/>
            <p:nvPr/>
          </p:nvSpPr>
          <p:spPr>
            <a:xfrm>
              <a:off x="5914789" y="5414510"/>
              <a:ext cx="379029" cy="215399"/>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53" name="Straight Arrow Connector 152">
              <a:extLst>
                <a:ext uri="{FF2B5EF4-FFF2-40B4-BE49-F238E27FC236}">
                  <a16:creationId xmlns:a16="http://schemas.microsoft.com/office/drawing/2014/main" id="{1BA9B679-CA94-4A42-860D-2DDBDDA9C2BA}"/>
                </a:ext>
              </a:extLst>
            </p:cNvPr>
            <p:cNvCxnSpPr>
              <a:cxnSpLocks/>
              <a:endCxn id="146" idx="2"/>
            </p:cNvCxnSpPr>
            <p:nvPr/>
          </p:nvCxnSpPr>
          <p:spPr>
            <a:xfrm flipV="1">
              <a:off x="6095996" y="5333292"/>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40F4BB9F-8234-3745-A4C4-82C7FDA425A6}"/>
                    </a:ext>
                  </a:extLst>
                </p:cNvPr>
                <p:cNvSpPr txBox="1"/>
                <p:nvPr/>
              </p:nvSpPr>
              <p:spPr>
                <a:xfrm rot="5400000" flipH="1">
                  <a:off x="6320547" y="5674440"/>
                  <a:ext cx="659240" cy="1895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𝑗</m:t>
                        </m:r>
                      </m:oMath>
                    </m:oMathPara>
                  </a14:m>
                  <a:endParaRPr lang="en-US" sz="1400">
                    <a:latin typeface="Calibri" panose="020F0502020204030204" pitchFamily="34" charset="0"/>
                    <a:cs typeface="Calibri" panose="020F0502020204030204" pitchFamily="34" charset="0"/>
                  </a:endParaRPr>
                </a:p>
              </p:txBody>
            </p:sp>
          </mc:Choice>
          <mc:Fallback xmlns="">
            <p:sp>
              <p:nvSpPr>
                <p:cNvPr id="154" name="TextBox 153">
                  <a:extLst>
                    <a:ext uri="{FF2B5EF4-FFF2-40B4-BE49-F238E27FC236}">
                      <a16:creationId xmlns:a16="http://schemas.microsoft.com/office/drawing/2014/main" id="{40F4BB9F-8234-3745-A4C4-82C7FDA425A6}"/>
                    </a:ext>
                  </a:extLst>
                </p:cNvPr>
                <p:cNvSpPr txBox="1">
                  <a:spLocks noRot="1" noChangeAspect="1" noMove="1" noResize="1" noEditPoints="1" noAdjustHandles="1" noChangeArrowheads="1" noChangeShapeType="1" noTextEdit="1"/>
                </p:cNvSpPr>
                <p:nvPr/>
              </p:nvSpPr>
              <p:spPr>
                <a:xfrm rot="5400000" flipH="1">
                  <a:off x="6320547" y="5674440"/>
                  <a:ext cx="659240" cy="189515"/>
                </a:xfrm>
                <a:prstGeom prst="rect">
                  <a:avLst/>
                </a:prstGeom>
                <a:blipFill>
                  <a:blip r:embed="rId17"/>
                  <a:stretch>
                    <a:fillRect l="-16129"/>
                  </a:stretch>
                </a:blipFill>
              </p:spPr>
              <p:txBody>
                <a:bodyPr/>
                <a:lstStyle/>
                <a:p>
                  <a:r>
                    <a:rPr lang="en-US">
                      <a:noFill/>
                    </a:rPr>
                    <a:t> </a:t>
                  </a:r>
                </a:p>
              </p:txBody>
            </p:sp>
          </mc:Fallback>
        </mc:AlternateContent>
        <p:sp>
          <p:nvSpPr>
            <p:cNvPr id="155" name="Left Brace 154">
              <a:extLst>
                <a:ext uri="{FF2B5EF4-FFF2-40B4-BE49-F238E27FC236}">
                  <a16:creationId xmlns:a16="http://schemas.microsoft.com/office/drawing/2014/main" id="{8650FA9B-4BBA-5F41-9CFD-1D794B4B443A}"/>
                </a:ext>
              </a:extLst>
            </p:cNvPr>
            <p:cNvSpPr/>
            <p:nvPr/>
          </p:nvSpPr>
          <p:spPr>
            <a:xfrm flipH="1">
              <a:off x="6429933" y="5403980"/>
              <a:ext cx="109497" cy="702683"/>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cxnSp>
        <p:nvCxnSpPr>
          <p:cNvPr id="157" name="Curved Connector 176">
            <a:extLst>
              <a:ext uri="{FF2B5EF4-FFF2-40B4-BE49-F238E27FC236}">
                <a16:creationId xmlns:a16="http://schemas.microsoft.com/office/drawing/2014/main" id="{DC59DB48-0DCA-CE41-96C3-CC8B6AEF5555}"/>
              </a:ext>
            </a:extLst>
          </p:cNvPr>
          <p:cNvCxnSpPr>
            <a:cxnSpLocks/>
            <a:stCxn id="39" idx="3"/>
            <a:endCxn id="60" idx="2"/>
          </p:cNvCxnSpPr>
          <p:nvPr/>
        </p:nvCxnSpPr>
        <p:spPr>
          <a:xfrm>
            <a:off x="8877677" y="2528402"/>
            <a:ext cx="1093229" cy="1430799"/>
          </a:xfrm>
          <a:prstGeom prst="curvedConnector4">
            <a:avLst>
              <a:gd name="adj1" fmla="val 31829"/>
              <a:gd name="adj2" fmla="val 115977"/>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9AC106CA-D685-5348-9FD3-63583575B50D}"/>
              </a:ext>
            </a:extLst>
          </p:cNvPr>
          <p:cNvSpPr/>
          <p:nvPr/>
        </p:nvSpPr>
        <p:spPr>
          <a:xfrm>
            <a:off x="4839243" y="4476664"/>
            <a:ext cx="2467404" cy="214997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0" name="Table 159">
            <a:extLst>
              <a:ext uri="{FF2B5EF4-FFF2-40B4-BE49-F238E27FC236}">
                <a16:creationId xmlns:a16="http://schemas.microsoft.com/office/drawing/2014/main" id="{947C8BFC-1826-8348-AD0A-4EF34944AFFA}"/>
              </a:ext>
            </a:extLst>
          </p:cNvPr>
          <p:cNvGraphicFramePr>
            <a:graphicFrameLocks noGrp="1"/>
          </p:cNvGraphicFramePr>
          <p:nvPr>
            <p:extLst>
              <p:ext uri="{D42A27DB-BD31-4B8C-83A1-F6EECF244321}">
                <p14:modId xmlns:p14="http://schemas.microsoft.com/office/powerpoint/2010/main" val="3549455216"/>
              </p:ext>
            </p:extLst>
          </p:nvPr>
        </p:nvGraphicFramePr>
        <p:xfrm>
          <a:off x="938888" y="5572423"/>
          <a:ext cx="3450818" cy="396240"/>
        </p:xfrm>
        <a:graphic>
          <a:graphicData uri="http://schemas.openxmlformats.org/drawingml/2006/table">
            <a:tbl>
              <a:tblPr firstRow="1" bandRow="1">
                <a:tableStyleId>{5940675A-B579-460E-94D1-54222C63F5DA}</a:tableStyleId>
              </a:tblPr>
              <a:tblGrid>
                <a:gridCol w="492974">
                  <a:extLst>
                    <a:ext uri="{9D8B030D-6E8A-4147-A177-3AD203B41FA5}">
                      <a16:colId xmlns:a16="http://schemas.microsoft.com/office/drawing/2014/main" val="1468839792"/>
                    </a:ext>
                  </a:extLst>
                </a:gridCol>
                <a:gridCol w="492974">
                  <a:extLst>
                    <a:ext uri="{9D8B030D-6E8A-4147-A177-3AD203B41FA5}">
                      <a16:colId xmlns:a16="http://schemas.microsoft.com/office/drawing/2014/main" val="4289088218"/>
                    </a:ext>
                  </a:extLst>
                </a:gridCol>
                <a:gridCol w="492974">
                  <a:extLst>
                    <a:ext uri="{9D8B030D-6E8A-4147-A177-3AD203B41FA5}">
                      <a16:colId xmlns:a16="http://schemas.microsoft.com/office/drawing/2014/main" val="1196052200"/>
                    </a:ext>
                  </a:extLst>
                </a:gridCol>
                <a:gridCol w="492974">
                  <a:extLst>
                    <a:ext uri="{9D8B030D-6E8A-4147-A177-3AD203B41FA5}">
                      <a16:colId xmlns:a16="http://schemas.microsoft.com/office/drawing/2014/main" val="2952969233"/>
                    </a:ext>
                  </a:extLst>
                </a:gridCol>
                <a:gridCol w="492974">
                  <a:extLst>
                    <a:ext uri="{9D8B030D-6E8A-4147-A177-3AD203B41FA5}">
                      <a16:colId xmlns:a16="http://schemas.microsoft.com/office/drawing/2014/main" val="1997046038"/>
                    </a:ext>
                  </a:extLst>
                </a:gridCol>
                <a:gridCol w="492974">
                  <a:extLst>
                    <a:ext uri="{9D8B030D-6E8A-4147-A177-3AD203B41FA5}">
                      <a16:colId xmlns:a16="http://schemas.microsoft.com/office/drawing/2014/main" val="4039720438"/>
                    </a:ext>
                  </a:extLst>
                </a:gridCol>
                <a:gridCol w="492974">
                  <a:extLst>
                    <a:ext uri="{9D8B030D-6E8A-4147-A177-3AD203B41FA5}">
                      <a16:colId xmlns:a16="http://schemas.microsoft.com/office/drawing/2014/main" val="483711256"/>
                    </a:ext>
                  </a:extLst>
                </a:gridCol>
              </a:tblGrid>
              <a:tr h="365760">
                <a:tc>
                  <a:txBody>
                    <a:bodyPr/>
                    <a:lstStyle/>
                    <a:p>
                      <a:pPr algn="ctr"/>
                      <a:r>
                        <a:rPr lang="en-US" sz="2000" b="1">
                          <a:solidFill>
                            <a:srgbClr val="FF0000"/>
                          </a:solidFill>
                          <a:effectLst>
                            <a:outerShdw blurRad="12700" dist="38100" dir="2700000" algn="tl" rotWithShape="0">
                              <a:prstClr val="black"/>
                            </a:outerShdw>
                          </a:effectLst>
                        </a:rPr>
                        <a:t>R</a:t>
                      </a:r>
                    </a:p>
                  </a:txBody>
                  <a:tcPr>
                    <a:solidFill>
                      <a:srgbClr val="FBC8D6">
                        <a:alpha val="50000"/>
                      </a:srgbClr>
                    </a:solidFill>
                  </a:tcPr>
                </a:tc>
                <a:tc>
                  <a:txBody>
                    <a:bodyPr/>
                    <a:lstStyle/>
                    <a:p>
                      <a:pPr algn="ctr"/>
                      <a:r>
                        <a:rPr lang="en-US" sz="2000" b="1">
                          <a:solidFill>
                            <a:srgbClr val="0070C0"/>
                          </a:solidFill>
                          <a:effectLst>
                            <a:outerShdw blurRad="12700" dist="38100" dir="2700000" algn="tl" rotWithShape="0">
                              <a:prstClr val="black"/>
                            </a:outerShdw>
                          </a:effectLst>
                        </a:rPr>
                        <a:t>B</a:t>
                      </a:r>
                    </a:p>
                  </a:txBody>
                  <a:tcPr>
                    <a:solidFill>
                      <a:srgbClr val="FBC8D6">
                        <a:alpha val="50000"/>
                      </a:srgbClr>
                    </a:solidFill>
                  </a:tcPr>
                </a:tc>
                <a:tc>
                  <a:txBody>
                    <a:bodyPr/>
                    <a:lstStyle/>
                    <a:p>
                      <a:pPr algn="ctr"/>
                      <a:r>
                        <a:rPr lang="en-US" sz="2000" b="1">
                          <a:solidFill>
                            <a:srgbClr val="00B050"/>
                          </a:solidFill>
                          <a:effectLst>
                            <a:outerShdw blurRad="12700" dist="38100" dir="2700000" algn="tl" rotWithShape="0">
                              <a:prstClr val="black"/>
                            </a:outerShdw>
                          </a:effectLst>
                        </a:rPr>
                        <a:t>G</a:t>
                      </a:r>
                    </a:p>
                  </a:txBody>
                  <a:tcPr>
                    <a:solidFill>
                      <a:srgbClr val="FBC8D6">
                        <a:alpha val="50000"/>
                      </a:srgbClr>
                    </a:solidFill>
                  </a:tcPr>
                </a:tc>
                <a:tc>
                  <a:txBody>
                    <a:bodyPr/>
                    <a:lstStyle/>
                    <a:p>
                      <a:pPr algn="ctr"/>
                      <a:r>
                        <a:rPr lang="en-US" sz="2000" b="1">
                          <a:solidFill>
                            <a:srgbClr val="FF9300"/>
                          </a:solidFill>
                          <a:effectLst>
                            <a:outerShdw blurRad="12700" dist="38100" dir="2700000" algn="tl" rotWithShape="0">
                              <a:prstClr val="black"/>
                            </a:outerShdw>
                          </a:effectLst>
                        </a:rPr>
                        <a:t>O</a:t>
                      </a:r>
                    </a:p>
                  </a:txBody>
                  <a:tcPr>
                    <a:solidFill>
                      <a:srgbClr val="FBC8D6">
                        <a:alpha val="50000"/>
                      </a:srgbClr>
                    </a:solidFill>
                  </a:tcPr>
                </a:tc>
                <a:tc>
                  <a:txBody>
                    <a:bodyPr/>
                    <a:lstStyle/>
                    <a:p>
                      <a:pPr algn="ctr"/>
                      <a:r>
                        <a:rPr lang="en-US" sz="2000" b="1">
                          <a:solidFill>
                            <a:srgbClr val="FFFF00"/>
                          </a:solidFill>
                          <a:effectLst>
                            <a:outerShdw blurRad="12700" dist="38100" dir="2700000" algn="tl" rotWithShape="0">
                              <a:prstClr val="black"/>
                            </a:outerShdw>
                          </a:effectLst>
                        </a:rPr>
                        <a:t>Y</a:t>
                      </a:r>
                    </a:p>
                  </a:txBody>
                  <a:tcPr>
                    <a:solidFill>
                      <a:srgbClr val="FBC8D6">
                        <a:alpha val="50000"/>
                      </a:srgbClr>
                    </a:solidFill>
                  </a:tcPr>
                </a:tc>
                <a:tc>
                  <a:txBody>
                    <a:bodyPr/>
                    <a:lstStyle/>
                    <a:p>
                      <a:pPr algn="ctr"/>
                      <a:r>
                        <a:rPr lang="en-US" sz="2000" b="1">
                          <a:solidFill>
                            <a:srgbClr val="7030A0"/>
                          </a:solidFill>
                          <a:effectLst>
                            <a:outerShdw blurRad="12700" dist="38100" dir="2700000" algn="tl" rotWithShape="0">
                              <a:prstClr val="black"/>
                            </a:outerShdw>
                          </a:effectLst>
                        </a:rPr>
                        <a:t>P</a:t>
                      </a:r>
                    </a:p>
                  </a:txBody>
                  <a:tcPr>
                    <a:solidFill>
                      <a:srgbClr val="FBC8D6">
                        <a:alpha val="50000"/>
                      </a:srgbClr>
                    </a:solidFill>
                  </a:tcPr>
                </a:tc>
                <a:tc>
                  <a:txBody>
                    <a:bodyPr/>
                    <a:lstStyle/>
                    <a:p>
                      <a:pPr algn="ctr"/>
                      <a:r>
                        <a:rPr lang="en-US" sz="2000" b="1" i="0" kern="1200" err="1">
                          <a:solidFill>
                            <a:schemeClr val="tx1"/>
                          </a:solidFill>
                          <a:effectLst>
                            <a:outerShdw blurRad="12700" dist="38100" dir="2700000" algn="tl" rotWithShape="0">
                              <a:prstClr val="black"/>
                            </a:outerShdw>
                          </a:effectLst>
                          <a:latin typeface="+mn-lt"/>
                          <a:ea typeface="+mn-ea"/>
                          <a:cs typeface="+mn-cs"/>
                        </a:rPr>
                        <a:t>Ø</a:t>
                      </a:r>
                      <a:endParaRPr lang="en-US" sz="2000" b="1">
                        <a:effectLst>
                          <a:outerShdw blurRad="12700" dist="38100" dir="2700000" algn="tl" rotWithShape="0">
                            <a:prstClr val="black"/>
                          </a:outerShdw>
                        </a:effectLst>
                      </a:endParaRPr>
                    </a:p>
                  </a:txBody>
                  <a:tcPr>
                    <a:solidFill>
                      <a:srgbClr val="FBC8D6">
                        <a:alpha val="50000"/>
                      </a:srgbClr>
                    </a:solidFill>
                  </a:tcPr>
                </a:tc>
                <a:extLst>
                  <a:ext uri="{0D108BD9-81ED-4DB2-BD59-A6C34878D82A}">
                    <a16:rowId xmlns:a16="http://schemas.microsoft.com/office/drawing/2014/main" val="2696001147"/>
                  </a:ext>
                </a:extLst>
              </a:tr>
            </a:tbl>
          </a:graphicData>
        </a:graphic>
      </p:graphicFrame>
      <p:sp>
        <p:nvSpPr>
          <p:cNvPr id="163" name="Title 1">
            <a:extLst>
              <a:ext uri="{FF2B5EF4-FFF2-40B4-BE49-F238E27FC236}">
                <a16:creationId xmlns:a16="http://schemas.microsoft.com/office/drawing/2014/main" id="{F0CE667B-BB39-7746-91AB-EF5EA14322EC}"/>
              </a:ext>
            </a:extLst>
          </p:cNvPr>
          <p:cNvSpPr txBox="1">
            <a:spLocks/>
          </p:cNvSpPr>
          <p:nvPr/>
        </p:nvSpPr>
        <p:spPr>
          <a:xfrm>
            <a:off x="605804" y="954419"/>
            <a:ext cx="4221632" cy="116566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a:lstStyle>
          <a:p>
            <a:r>
              <a:rPr lang="en-US" sz="3200"/>
              <a:t>World state</a:t>
            </a:r>
          </a:p>
          <a:p>
            <a:r>
              <a:rPr lang="en-US" sz="3200"/>
              <a:t>CNN encoder</a:t>
            </a:r>
          </a:p>
        </p:txBody>
      </p:sp>
      <p:sp>
        <p:nvSpPr>
          <p:cNvPr id="165" name="Rectangle 164">
            <a:extLst>
              <a:ext uri="{FF2B5EF4-FFF2-40B4-BE49-F238E27FC236}">
                <a16:creationId xmlns:a16="http://schemas.microsoft.com/office/drawing/2014/main" id="{90B993EC-A037-DC49-8162-E8AEECC49BD1}"/>
              </a:ext>
            </a:extLst>
          </p:cNvPr>
          <p:cNvSpPr/>
          <p:nvPr/>
        </p:nvSpPr>
        <p:spPr>
          <a:xfrm>
            <a:off x="7303422" y="257175"/>
            <a:ext cx="3610111" cy="64643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Curved Connector 174">
            <a:extLst>
              <a:ext uri="{FF2B5EF4-FFF2-40B4-BE49-F238E27FC236}">
                <a16:creationId xmlns:a16="http://schemas.microsoft.com/office/drawing/2014/main" id="{1FD687F0-925C-734C-84BB-9BA900E8FAE4}"/>
              </a:ext>
            </a:extLst>
          </p:cNvPr>
          <p:cNvCxnSpPr>
            <a:cxnSpLocks/>
            <a:stCxn id="79" idx="2"/>
            <a:endCxn id="25" idx="3"/>
          </p:cNvCxnSpPr>
          <p:nvPr/>
        </p:nvCxnSpPr>
        <p:spPr>
          <a:xfrm rot="16200000" flipH="1">
            <a:off x="7073445" y="3294976"/>
            <a:ext cx="385644" cy="2343220"/>
          </a:xfrm>
          <a:prstGeom prst="curvedConnector3">
            <a:avLst>
              <a:gd name="adj1" fmla="val 13729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7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F9BE-7BD7-B74D-AD2E-413D49A3FA47}"/>
              </a:ext>
            </a:extLst>
          </p:cNvPr>
          <p:cNvSpPr>
            <a:spLocks noGrp="1"/>
          </p:cNvSpPr>
          <p:nvPr>
            <p:ph type="title"/>
          </p:nvPr>
        </p:nvSpPr>
        <p:spPr>
          <a:xfrm>
            <a:off x="941832" y="585305"/>
            <a:ext cx="10515600" cy="1325563"/>
          </a:xfrm>
        </p:spPr>
        <p:txBody>
          <a:bodyPr>
            <a:normAutofit/>
          </a:bodyPr>
          <a:lstStyle/>
          <a:p>
            <a:r>
              <a:rPr lang="en-US"/>
              <a:t>Encoding action history</a:t>
            </a:r>
          </a:p>
        </p:txBody>
      </p:sp>
      <p:sp>
        <p:nvSpPr>
          <p:cNvPr id="3" name="Content Placeholder 2">
            <a:extLst>
              <a:ext uri="{FF2B5EF4-FFF2-40B4-BE49-F238E27FC236}">
                <a16:creationId xmlns:a16="http://schemas.microsoft.com/office/drawing/2014/main" id="{5E2659DC-C66C-5543-88ED-5BE2B6BE6C7C}"/>
              </a:ext>
            </a:extLst>
          </p:cNvPr>
          <p:cNvSpPr>
            <a:spLocks noGrp="1"/>
          </p:cNvSpPr>
          <p:nvPr>
            <p:ph idx="1"/>
          </p:nvPr>
        </p:nvSpPr>
        <p:spPr>
          <a:xfrm>
            <a:off x="941832" y="1980553"/>
            <a:ext cx="10168128" cy="4077182"/>
          </a:xfrm>
        </p:spPr>
        <p:txBody>
          <a:bodyPr>
            <a:normAutofit/>
          </a:bodyPr>
          <a:lstStyle/>
          <a:p>
            <a:pPr marL="0" indent="0">
              <a:lnSpc>
                <a:spcPct val="100000"/>
              </a:lnSpc>
              <a:buNone/>
            </a:pPr>
            <a:r>
              <a:rPr lang="en-US" sz="2600"/>
              <a:t>Actions that follow each other often affect adjacent grid cells</a:t>
            </a:r>
          </a:p>
          <a:p>
            <a:pPr marL="0" indent="0">
              <a:lnSpc>
                <a:spcPct val="100000"/>
              </a:lnSpc>
              <a:buNone/>
            </a:pPr>
            <a:r>
              <a:rPr lang="en-US" sz="2600"/>
              <a:t>This motivates the need to encode information </a:t>
            </a:r>
            <a:br>
              <a:rPr lang="en-US" sz="2600"/>
            </a:br>
            <a:r>
              <a:rPr lang="en-US" sz="2600"/>
              <a:t>about the most recent Builder actions</a:t>
            </a:r>
            <a:br>
              <a:rPr lang="en-US" sz="2600"/>
            </a:br>
            <a:endParaRPr lang="en-US" sz="2600"/>
          </a:p>
          <a:p>
            <a:pPr marL="0" indent="0">
              <a:lnSpc>
                <a:spcPct val="100000"/>
              </a:lnSpc>
              <a:buNone/>
            </a:pPr>
            <a:r>
              <a:rPr lang="en-US" sz="2600" b="1"/>
              <a:t>Action history weights </a:t>
            </a:r>
          </a:p>
          <a:p>
            <a:pPr>
              <a:lnSpc>
                <a:spcPct val="100000"/>
              </a:lnSpc>
            </a:pPr>
            <a:r>
              <a:rPr lang="en-US" sz="2400"/>
              <a:t>Last 5 actions get weights from 1 through 5 (least to most recent)</a:t>
            </a:r>
          </a:p>
          <a:p>
            <a:pPr>
              <a:lnSpc>
                <a:spcPct val="100000"/>
              </a:lnSpc>
            </a:pPr>
            <a:r>
              <a:rPr lang="en-US" sz="2400"/>
              <a:t>All other actions are weighted 0</a:t>
            </a:r>
          </a:p>
          <a:p>
            <a:pPr>
              <a:lnSpc>
                <a:spcPct val="100000"/>
              </a:lnSpc>
            </a:pPr>
            <a:r>
              <a:rPr lang="en-US" sz="2400"/>
              <a:t>Concatenate action weight ⍺ for each cell to its vector representation</a:t>
            </a:r>
          </a:p>
        </p:txBody>
      </p:sp>
      <p:sp>
        <p:nvSpPr>
          <p:cNvPr id="4" name="Slide Number Placeholder 3">
            <a:extLst>
              <a:ext uri="{FF2B5EF4-FFF2-40B4-BE49-F238E27FC236}">
                <a16:creationId xmlns:a16="http://schemas.microsoft.com/office/drawing/2014/main" id="{B095370B-21A1-6942-8016-5E4FE791AF5D}"/>
              </a:ext>
            </a:extLst>
          </p:cNvPr>
          <p:cNvSpPr>
            <a:spLocks noGrp="1"/>
          </p:cNvSpPr>
          <p:nvPr>
            <p:ph type="sldNum" sz="quarter" idx="12"/>
          </p:nvPr>
        </p:nvSpPr>
        <p:spPr/>
        <p:txBody>
          <a:bodyPr/>
          <a:lstStyle/>
          <a:p>
            <a:fld id="{B2DC25EE-239B-4C5F-AAD1-255A7D5F1EE2}" type="slidenum">
              <a:rPr lang="en-US" smtClean="0"/>
              <a:t>34</a:t>
            </a:fld>
            <a:endParaRPr lang="en-US"/>
          </a:p>
        </p:txBody>
      </p:sp>
      <p:graphicFrame>
        <p:nvGraphicFramePr>
          <p:cNvPr id="6" name="Table 5">
            <a:extLst>
              <a:ext uri="{FF2B5EF4-FFF2-40B4-BE49-F238E27FC236}">
                <a16:creationId xmlns:a16="http://schemas.microsoft.com/office/drawing/2014/main" id="{EED51C4F-C7BE-C74C-9652-48540EAEB6A1}"/>
              </a:ext>
            </a:extLst>
          </p:cNvPr>
          <p:cNvGraphicFramePr>
            <a:graphicFrameLocks noGrp="1"/>
          </p:cNvGraphicFramePr>
          <p:nvPr>
            <p:extLst>
              <p:ext uri="{D42A27DB-BD31-4B8C-83A1-F6EECF244321}">
                <p14:modId xmlns:p14="http://schemas.microsoft.com/office/powerpoint/2010/main" val="3613702220"/>
              </p:ext>
            </p:extLst>
          </p:nvPr>
        </p:nvGraphicFramePr>
        <p:xfrm>
          <a:off x="3275076" y="5913006"/>
          <a:ext cx="5641848" cy="396240"/>
        </p:xfrm>
        <a:graphic>
          <a:graphicData uri="http://schemas.openxmlformats.org/drawingml/2006/table">
            <a:tbl>
              <a:tblPr firstRow="1" bandRow="1">
                <a:tableStyleId>{5940675A-B579-460E-94D1-54222C63F5DA}</a:tableStyleId>
              </a:tblPr>
              <a:tblGrid>
                <a:gridCol w="705231">
                  <a:extLst>
                    <a:ext uri="{9D8B030D-6E8A-4147-A177-3AD203B41FA5}">
                      <a16:colId xmlns:a16="http://schemas.microsoft.com/office/drawing/2014/main" val="1468839792"/>
                    </a:ext>
                  </a:extLst>
                </a:gridCol>
                <a:gridCol w="705231">
                  <a:extLst>
                    <a:ext uri="{9D8B030D-6E8A-4147-A177-3AD203B41FA5}">
                      <a16:colId xmlns:a16="http://schemas.microsoft.com/office/drawing/2014/main" val="4289088218"/>
                    </a:ext>
                  </a:extLst>
                </a:gridCol>
                <a:gridCol w="705231">
                  <a:extLst>
                    <a:ext uri="{9D8B030D-6E8A-4147-A177-3AD203B41FA5}">
                      <a16:colId xmlns:a16="http://schemas.microsoft.com/office/drawing/2014/main" val="1196052200"/>
                    </a:ext>
                  </a:extLst>
                </a:gridCol>
                <a:gridCol w="705231">
                  <a:extLst>
                    <a:ext uri="{9D8B030D-6E8A-4147-A177-3AD203B41FA5}">
                      <a16:colId xmlns:a16="http://schemas.microsoft.com/office/drawing/2014/main" val="2952969233"/>
                    </a:ext>
                  </a:extLst>
                </a:gridCol>
                <a:gridCol w="705231">
                  <a:extLst>
                    <a:ext uri="{9D8B030D-6E8A-4147-A177-3AD203B41FA5}">
                      <a16:colId xmlns:a16="http://schemas.microsoft.com/office/drawing/2014/main" val="1997046038"/>
                    </a:ext>
                  </a:extLst>
                </a:gridCol>
                <a:gridCol w="705231">
                  <a:extLst>
                    <a:ext uri="{9D8B030D-6E8A-4147-A177-3AD203B41FA5}">
                      <a16:colId xmlns:a16="http://schemas.microsoft.com/office/drawing/2014/main" val="4039720438"/>
                    </a:ext>
                  </a:extLst>
                </a:gridCol>
                <a:gridCol w="705231">
                  <a:extLst>
                    <a:ext uri="{9D8B030D-6E8A-4147-A177-3AD203B41FA5}">
                      <a16:colId xmlns:a16="http://schemas.microsoft.com/office/drawing/2014/main" val="483711256"/>
                    </a:ext>
                  </a:extLst>
                </a:gridCol>
                <a:gridCol w="705231">
                  <a:extLst>
                    <a:ext uri="{9D8B030D-6E8A-4147-A177-3AD203B41FA5}">
                      <a16:colId xmlns:a16="http://schemas.microsoft.com/office/drawing/2014/main" val="226154072"/>
                    </a:ext>
                  </a:extLst>
                </a:gridCol>
              </a:tblGrid>
              <a:tr h="365760">
                <a:tc>
                  <a:txBody>
                    <a:bodyPr/>
                    <a:lstStyle/>
                    <a:p>
                      <a:pPr algn="ctr"/>
                      <a:r>
                        <a:rPr lang="en-US" sz="2000" b="1">
                          <a:solidFill>
                            <a:srgbClr val="FF0000"/>
                          </a:solidFill>
                          <a:effectLst>
                            <a:outerShdw blurRad="12700" dist="38100" dir="2700000" algn="tl" rotWithShape="0">
                              <a:prstClr val="black"/>
                            </a:outerShdw>
                          </a:effectLst>
                          <a:latin typeface="Avenir Next LT Pro" panose="020B0504020202020204" pitchFamily="34" charset="77"/>
                        </a:rPr>
                        <a:t>R</a:t>
                      </a:r>
                    </a:p>
                  </a:txBody>
                  <a:tcPr>
                    <a:solidFill>
                      <a:schemeClr val="bg1"/>
                    </a:solidFill>
                  </a:tcPr>
                </a:tc>
                <a:tc>
                  <a:txBody>
                    <a:bodyPr/>
                    <a:lstStyle/>
                    <a:p>
                      <a:pPr algn="ctr"/>
                      <a:r>
                        <a:rPr lang="en-US" sz="2000" b="1">
                          <a:solidFill>
                            <a:srgbClr val="0070C0"/>
                          </a:solidFill>
                          <a:effectLst>
                            <a:outerShdw blurRad="12700" dist="38100" dir="2700000" algn="tl" rotWithShape="0">
                              <a:prstClr val="black"/>
                            </a:outerShdw>
                          </a:effectLst>
                          <a:latin typeface="Avenir Next LT Pro" panose="020B0504020202020204" pitchFamily="34" charset="77"/>
                        </a:rPr>
                        <a:t>B</a:t>
                      </a:r>
                    </a:p>
                  </a:txBody>
                  <a:tcPr>
                    <a:solidFill>
                      <a:schemeClr val="bg1"/>
                    </a:solidFill>
                  </a:tcPr>
                </a:tc>
                <a:tc>
                  <a:txBody>
                    <a:bodyPr/>
                    <a:lstStyle/>
                    <a:p>
                      <a:pPr algn="ctr"/>
                      <a:r>
                        <a:rPr lang="en-US" sz="2000" b="1">
                          <a:solidFill>
                            <a:srgbClr val="00B050"/>
                          </a:solidFill>
                          <a:effectLst>
                            <a:outerShdw blurRad="12700" dist="38100" dir="2700000" algn="tl" rotWithShape="0">
                              <a:prstClr val="black"/>
                            </a:outerShdw>
                          </a:effectLst>
                          <a:latin typeface="Avenir Next LT Pro" panose="020B0504020202020204" pitchFamily="34" charset="77"/>
                        </a:rPr>
                        <a:t>G</a:t>
                      </a:r>
                    </a:p>
                  </a:txBody>
                  <a:tcPr>
                    <a:solidFill>
                      <a:schemeClr val="bg1"/>
                    </a:solidFill>
                  </a:tcPr>
                </a:tc>
                <a:tc>
                  <a:txBody>
                    <a:bodyPr/>
                    <a:lstStyle/>
                    <a:p>
                      <a:pPr algn="ctr"/>
                      <a:r>
                        <a:rPr lang="en-US" sz="2000" b="1">
                          <a:solidFill>
                            <a:srgbClr val="FF9300"/>
                          </a:solidFill>
                          <a:effectLst>
                            <a:outerShdw blurRad="12700" dist="38100" dir="2700000" algn="tl" rotWithShape="0">
                              <a:prstClr val="black"/>
                            </a:outerShdw>
                          </a:effectLst>
                          <a:latin typeface="Avenir Next LT Pro" panose="020B0504020202020204" pitchFamily="34" charset="77"/>
                        </a:rPr>
                        <a:t>O</a:t>
                      </a:r>
                    </a:p>
                  </a:txBody>
                  <a:tcPr>
                    <a:solidFill>
                      <a:schemeClr val="bg1"/>
                    </a:solidFill>
                  </a:tcPr>
                </a:tc>
                <a:tc>
                  <a:txBody>
                    <a:bodyPr/>
                    <a:lstStyle/>
                    <a:p>
                      <a:pPr algn="ctr"/>
                      <a:r>
                        <a:rPr lang="en-US" sz="2000" b="1">
                          <a:solidFill>
                            <a:srgbClr val="FFFF00"/>
                          </a:solidFill>
                          <a:effectLst>
                            <a:outerShdw blurRad="12700" dist="38100" dir="2700000" algn="tl" rotWithShape="0">
                              <a:prstClr val="black"/>
                            </a:outerShdw>
                          </a:effectLst>
                          <a:latin typeface="Avenir Next LT Pro" panose="020B0504020202020204" pitchFamily="34" charset="77"/>
                        </a:rPr>
                        <a:t>Y</a:t>
                      </a:r>
                    </a:p>
                  </a:txBody>
                  <a:tcPr>
                    <a:solidFill>
                      <a:schemeClr val="bg1"/>
                    </a:solidFill>
                  </a:tcPr>
                </a:tc>
                <a:tc>
                  <a:txBody>
                    <a:bodyPr/>
                    <a:lstStyle/>
                    <a:p>
                      <a:pPr algn="ctr"/>
                      <a:r>
                        <a:rPr lang="en-US" sz="2000" b="1">
                          <a:solidFill>
                            <a:srgbClr val="7030A0"/>
                          </a:solidFill>
                          <a:effectLst>
                            <a:outerShdw blurRad="12700" dist="38100" dir="2700000" algn="tl" rotWithShape="0">
                              <a:prstClr val="black"/>
                            </a:outerShdw>
                          </a:effectLst>
                          <a:latin typeface="Avenir Next LT Pro" panose="020B0504020202020204" pitchFamily="34" charset="77"/>
                        </a:rPr>
                        <a:t>P</a:t>
                      </a:r>
                    </a:p>
                  </a:txBody>
                  <a:tcPr>
                    <a:solidFill>
                      <a:schemeClr val="bg1"/>
                    </a:solidFill>
                  </a:tcPr>
                </a:tc>
                <a:tc>
                  <a:txBody>
                    <a:bodyPr/>
                    <a:lstStyle/>
                    <a:p>
                      <a:pPr algn="ctr"/>
                      <a:r>
                        <a:rPr lang="en-US" sz="2000" b="1" i="0" kern="1200" err="1">
                          <a:solidFill>
                            <a:schemeClr val="tx1"/>
                          </a:solidFill>
                          <a:effectLst>
                            <a:outerShdw blurRad="12700" dist="38100" dir="2700000" algn="tl" rotWithShape="0">
                              <a:prstClr val="black"/>
                            </a:outerShdw>
                          </a:effectLst>
                          <a:latin typeface="Avenir Next LT Pro" panose="020B0504020202020204" pitchFamily="34" charset="77"/>
                          <a:ea typeface="+mn-ea"/>
                          <a:cs typeface="+mn-cs"/>
                        </a:rPr>
                        <a:t>Ø</a:t>
                      </a:r>
                      <a:endParaRPr lang="en-US" sz="2000" b="1">
                        <a:effectLst>
                          <a:outerShdw blurRad="12700" dist="38100" dir="2700000" algn="tl" rotWithShape="0">
                            <a:prstClr val="black"/>
                          </a:outerShdw>
                        </a:effectLst>
                        <a:latin typeface="Avenir Next LT Pro" panose="020B0504020202020204" pitchFamily="34" charset="77"/>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a:latin typeface="Avenir Next LT Pro" panose="020B0504020202020204" pitchFamily="34" charset="77"/>
                        </a:rPr>
                        <a:t>⍺</a:t>
                      </a:r>
                      <a:endParaRPr lang="en-US" sz="2000" b="1">
                        <a:latin typeface="Avenir Next LT Pro" panose="020B0504020202020204" pitchFamily="34" charset="77"/>
                      </a:endParaRPr>
                    </a:p>
                  </a:txBody>
                  <a:tcPr>
                    <a:solidFill>
                      <a:srgbClr val="FBC8D6">
                        <a:alpha val="50000"/>
                      </a:srgbClr>
                    </a:solidFill>
                  </a:tcPr>
                </a:tc>
                <a:extLst>
                  <a:ext uri="{0D108BD9-81ED-4DB2-BD59-A6C34878D82A}">
                    <a16:rowId xmlns:a16="http://schemas.microsoft.com/office/drawing/2014/main" val="2696001147"/>
                  </a:ext>
                </a:extLst>
              </a:tr>
            </a:tbl>
          </a:graphicData>
        </a:graphic>
      </p:graphicFrame>
    </p:spTree>
    <p:extLst>
      <p:ext uri="{BB962C8B-B14F-4D97-AF65-F5344CB8AC3E}">
        <p14:creationId xmlns:p14="http://schemas.microsoft.com/office/powerpoint/2010/main" val="208260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A3A9A9-9D18-7747-B15C-1D6599200FB1}"/>
                  </a:ext>
                </a:extLst>
              </p:cNvPr>
              <p:cNvSpPr>
                <a:spLocks noGrp="1"/>
              </p:cNvSpPr>
              <p:nvPr>
                <p:ph idx="1"/>
              </p:nvPr>
            </p:nvSpPr>
            <p:spPr>
              <a:xfrm>
                <a:off x="941832" y="1957940"/>
                <a:ext cx="10515600" cy="4351338"/>
              </a:xfrm>
            </p:spPr>
            <p:txBody>
              <a:bodyPr>
                <a:normAutofit/>
              </a:bodyPr>
              <a:lstStyle/>
              <a:p>
                <a:pPr marL="0" indent="0">
                  <a:lnSpc>
                    <a:spcPct val="100000"/>
                  </a:lnSpc>
                  <a:buNone/>
                </a:pPr>
                <a:r>
                  <a:rPr lang="en-US" sz="2600"/>
                  <a:t>Spatial relations in instructions (e.g. </a:t>
                </a:r>
                <a:r>
                  <a:rPr lang="en-US" sz="2600" i="1"/>
                  <a:t>“left”) </a:t>
                </a:r>
                <a:br>
                  <a:rPr lang="en-US" sz="2600" i="1"/>
                </a:br>
                <a:r>
                  <a:rPr lang="en-US" sz="2600"/>
                  <a:t>often</a:t>
                </a:r>
                <a:r>
                  <a:rPr lang="en-US" sz="2600" i="1"/>
                  <a:t> </a:t>
                </a:r>
                <a:r>
                  <a:rPr lang="en-US" sz="2600"/>
                  <a:t>depend on </a:t>
                </a:r>
                <a:r>
                  <a:rPr lang="en-US" sz="2600" b="1"/>
                  <a:t>B</a:t>
                </a:r>
                <a:r>
                  <a:rPr lang="en-US" sz="2600"/>
                  <a:t>’s perspective (current position and orientation)</a:t>
                </a:r>
                <a:br>
                  <a:rPr lang="en-US" sz="2600"/>
                </a:br>
                <a:endParaRPr lang="en-US" sz="2600"/>
              </a:p>
              <a:p>
                <a:pPr marL="0" indent="0">
                  <a:lnSpc>
                    <a:spcPct val="100000"/>
                  </a:lnSpc>
                  <a:buNone/>
                </a:pPr>
                <a:r>
                  <a:rPr lang="en-US" sz="2600"/>
                  <a:t>Encode </a:t>
                </a:r>
                <a:r>
                  <a:rPr lang="en-US" sz="2600" b="1"/>
                  <a:t>B</a:t>
                </a:r>
                <a:r>
                  <a:rPr lang="en-US" sz="2600"/>
                  <a:t>’s perspective using </a:t>
                </a:r>
                <a:r>
                  <a:rPr lang="en-US" sz="2600" b="1"/>
                  <a:t>perspective coordinates</a:t>
                </a:r>
                <a:endParaRPr lang="en-US" sz="2600"/>
              </a:p>
              <a:p>
                <a:pPr>
                  <a:lnSpc>
                    <a:spcPct val="100000"/>
                  </a:lnSpc>
                </a:pPr>
                <a:r>
                  <a:rPr lang="en-US" sz="2400"/>
                  <a:t>Given: a cell </a:t>
                </a:r>
                <a14:m>
                  <m:oMath xmlns:m="http://schemas.openxmlformats.org/officeDocument/2006/math">
                    <m:r>
                      <a:rPr lang="en-US" sz="2400" b="0" i="1" smtClean="0">
                        <a:latin typeface="Cambria Math" panose="02040503050406030204" pitchFamily="18" charset="0"/>
                      </a:rPr>
                      <m:t>𝑐</m:t>
                    </m:r>
                  </m:oMath>
                </a14:m>
                <a:r>
                  <a:rPr lang="en-US" sz="2400"/>
                  <a:t> and the absolute coordinates of the cell </a:t>
                </a:r>
                <a14:m>
                  <m:oMath xmlns:m="http://schemas.openxmlformats.org/officeDocument/2006/math">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𝑐</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𝑐</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𝑧</m:t>
                            </m:r>
                          </m:e>
                          <m:sub>
                            <m:r>
                              <a:rPr lang="en-US" sz="2400" i="1">
                                <a:latin typeface="Cambria Math" panose="02040503050406030204" pitchFamily="18" charset="0"/>
                              </a:rPr>
                              <m:t>𝑐</m:t>
                            </m:r>
                          </m:sub>
                        </m:sSub>
                      </m:e>
                    </m:d>
                  </m:oMath>
                </a14:m>
                <a:endParaRPr lang="en-US" sz="2400"/>
              </a:p>
              <a:p>
                <a:pPr>
                  <a:lnSpc>
                    <a:spcPct val="100000"/>
                  </a:lnSpc>
                </a:pPr>
                <a:r>
                  <a:rPr lang="en-US" sz="2400"/>
                  <a:t>Compute relative coordinates of the cell </a:t>
                </a:r>
                <a14:m>
                  <m:oMath xmlns:m="http://schemas.openxmlformats.org/officeDocument/2006/math">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i="1">
                                <a:latin typeface="Cambria Math" panose="02040503050406030204" pitchFamily="18" charset="0"/>
                              </a:rPr>
                              <m:t>𝑐</m:t>
                            </m:r>
                          </m:sub>
                          <m:sup>
                            <m:r>
                              <a:rPr lang="en-US" sz="2400" i="1">
                                <a:latin typeface="Cambria Math" panose="02040503050406030204" pitchFamily="18" charset="0"/>
                              </a:rPr>
                              <m:t>′</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𝑦</m:t>
                            </m:r>
                          </m:e>
                          <m:sub>
                            <m:r>
                              <a:rPr lang="en-US" sz="2400" i="1">
                                <a:latin typeface="Cambria Math" panose="02040503050406030204" pitchFamily="18" charset="0"/>
                              </a:rPr>
                              <m:t>𝑐</m:t>
                            </m:r>
                          </m:sub>
                          <m:sup>
                            <m:r>
                              <a:rPr lang="en-US" sz="2400" i="1">
                                <a:latin typeface="Cambria Math" panose="02040503050406030204" pitchFamily="18" charset="0"/>
                              </a:rPr>
                              <m:t>′</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𝑧</m:t>
                            </m:r>
                          </m:e>
                          <m:sub>
                            <m:r>
                              <a:rPr lang="en-US" sz="2400" i="1">
                                <a:latin typeface="Cambria Math" panose="02040503050406030204" pitchFamily="18" charset="0"/>
                              </a:rPr>
                              <m:t>𝑐</m:t>
                            </m:r>
                          </m:sub>
                          <m:sup>
                            <m:r>
                              <a:rPr lang="en-US" sz="2400" i="1">
                                <a:latin typeface="Cambria Math" panose="02040503050406030204" pitchFamily="18" charset="0"/>
                              </a:rPr>
                              <m:t>′</m:t>
                            </m:r>
                          </m:sup>
                        </m:sSubSup>
                      </m:e>
                    </m:d>
                  </m:oMath>
                </a14:m>
                <a:r>
                  <a:rPr lang="en-US" sz="2400"/>
                  <a:t> </a:t>
                </a:r>
                <a:br>
                  <a:rPr lang="en-US" sz="2400"/>
                </a:br>
                <a:r>
                  <a:rPr lang="en-US" sz="2400" err="1"/>
                  <a:t>wrt</a:t>
                </a:r>
                <a:r>
                  <a:rPr lang="en-US" sz="2400"/>
                  <a:t> </a:t>
                </a:r>
                <a:r>
                  <a:rPr lang="en-US" sz="2400" b="1"/>
                  <a:t>B</a:t>
                </a:r>
                <a:r>
                  <a:rPr lang="en-US" sz="2400"/>
                  <a:t>’s current position </a:t>
                </a:r>
                <a14:m>
                  <m:oMath xmlns:m="http://schemas.openxmlformats.org/officeDocument/2006/math">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𝐵</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𝐵</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𝑧</m:t>
                            </m:r>
                          </m:e>
                          <m:sub>
                            <m:r>
                              <a:rPr lang="en-US" sz="2400" i="1">
                                <a:latin typeface="Cambria Math" panose="02040503050406030204" pitchFamily="18" charset="0"/>
                              </a:rPr>
                              <m:t>𝐵</m:t>
                            </m:r>
                          </m:sub>
                        </m:sSub>
                      </m:e>
                    </m:d>
                  </m:oMath>
                </a14:m>
                <a:r>
                  <a:rPr lang="en-US" sz="2400"/>
                  <a:t> and orientation (pitch and yaw angles)</a:t>
                </a:r>
              </a:p>
            </p:txBody>
          </p:sp>
        </mc:Choice>
        <mc:Fallback xmlns="">
          <p:sp>
            <p:nvSpPr>
              <p:cNvPr id="3" name="Content Placeholder 2">
                <a:extLst>
                  <a:ext uri="{FF2B5EF4-FFF2-40B4-BE49-F238E27FC236}">
                    <a16:creationId xmlns:a16="http://schemas.microsoft.com/office/drawing/2014/main" id="{9AA3A9A9-9D18-7747-B15C-1D6599200FB1}"/>
                  </a:ext>
                </a:extLst>
              </p:cNvPr>
              <p:cNvSpPr>
                <a:spLocks noGrp="1" noRot="1" noChangeAspect="1" noMove="1" noResize="1" noEditPoints="1" noAdjustHandles="1" noChangeArrowheads="1" noChangeShapeType="1" noTextEdit="1"/>
              </p:cNvSpPr>
              <p:nvPr>
                <p:ph idx="1"/>
              </p:nvPr>
            </p:nvSpPr>
            <p:spPr>
              <a:xfrm>
                <a:off x="941832" y="1957940"/>
                <a:ext cx="10515600" cy="4351338"/>
              </a:xfrm>
              <a:blipFill>
                <a:blip r:embed="rId3"/>
                <a:stretch>
                  <a:fillRect l="-1043" t="-112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EDD93CB-DB03-0649-9FEE-986B1EB20C50}"/>
              </a:ext>
            </a:extLst>
          </p:cNvPr>
          <p:cNvSpPr>
            <a:spLocks noGrp="1"/>
          </p:cNvSpPr>
          <p:nvPr>
            <p:ph type="sldNum" sz="quarter" idx="12"/>
          </p:nvPr>
        </p:nvSpPr>
        <p:spPr/>
        <p:txBody>
          <a:bodyPr/>
          <a:lstStyle/>
          <a:p>
            <a:fld id="{B2DC25EE-239B-4C5F-AAD1-255A7D5F1EE2}" type="slidenum">
              <a:rPr lang="en-US" smtClean="0"/>
              <a:t>35</a:t>
            </a:fld>
            <a:endParaRPr lang="en-US"/>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20B31DA-692D-4245-B221-87EF04A7DFA1}"/>
                  </a:ext>
                </a:extLst>
              </p:cNvPr>
              <p:cNvGraphicFramePr>
                <a:graphicFrameLocks noGrp="1"/>
              </p:cNvGraphicFramePr>
              <p:nvPr>
                <p:extLst>
                  <p:ext uri="{D42A27DB-BD31-4B8C-83A1-F6EECF244321}">
                    <p14:modId xmlns:p14="http://schemas.microsoft.com/office/powerpoint/2010/main" val="3902996891"/>
                  </p:ext>
                </p:extLst>
              </p:nvPr>
            </p:nvGraphicFramePr>
            <p:xfrm>
              <a:off x="2841754" y="5373239"/>
              <a:ext cx="6508491" cy="396240"/>
            </p:xfrm>
            <a:graphic>
              <a:graphicData uri="http://schemas.openxmlformats.org/drawingml/2006/table">
                <a:tbl>
                  <a:tblPr firstRow="1" bandRow="1">
                    <a:tableStyleId>{5940675A-B579-460E-94D1-54222C63F5DA}</a:tableStyleId>
                  </a:tblPr>
                  <a:tblGrid>
                    <a:gridCol w="591681">
                      <a:extLst>
                        <a:ext uri="{9D8B030D-6E8A-4147-A177-3AD203B41FA5}">
                          <a16:colId xmlns:a16="http://schemas.microsoft.com/office/drawing/2014/main" val="1468839792"/>
                        </a:ext>
                      </a:extLst>
                    </a:gridCol>
                    <a:gridCol w="591681">
                      <a:extLst>
                        <a:ext uri="{9D8B030D-6E8A-4147-A177-3AD203B41FA5}">
                          <a16:colId xmlns:a16="http://schemas.microsoft.com/office/drawing/2014/main" val="4289088218"/>
                        </a:ext>
                      </a:extLst>
                    </a:gridCol>
                    <a:gridCol w="591681">
                      <a:extLst>
                        <a:ext uri="{9D8B030D-6E8A-4147-A177-3AD203B41FA5}">
                          <a16:colId xmlns:a16="http://schemas.microsoft.com/office/drawing/2014/main" val="1196052200"/>
                        </a:ext>
                      </a:extLst>
                    </a:gridCol>
                    <a:gridCol w="591681">
                      <a:extLst>
                        <a:ext uri="{9D8B030D-6E8A-4147-A177-3AD203B41FA5}">
                          <a16:colId xmlns:a16="http://schemas.microsoft.com/office/drawing/2014/main" val="2952969233"/>
                        </a:ext>
                      </a:extLst>
                    </a:gridCol>
                    <a:gridCol w="591681">
                      <a:extLst>
                        <a:ext uri="{9D8B030D-6E8A-4147-A177-3AD203B41FA5}">
                          <a16:colId xmlns:a16="http://schemas.microsoft.com/office/drawing/2014/main" val="1997046038"/>
                        </a:ext>
                      </a:extLst>
                    </a:gridCol>
                    <a:gridCol w="591681">
                      <a:extLst>
                        <a:ext uri="{9D8B030D-6E8A-4147-A177-3AD203B41FA5}">
                          <a16:colId xmlns:a16="http://schemas.microsoft.com/office/drawing/2014/main" val="4039720438"/>
                        </a:ext>
                      </a:extLst>
                    </a:gridCol>
                    <a:gridCol w="591681">
                      <a:extLst>
                        <a:ext uri="{9D8B030D-6E8A-4147-A177-3AD203B41FA5}">
                          <a16:colId xmlns:a16="http://schemas.microsoft.com/office/drawing/2014/main" val="483711256"/>
                        </a:ext>
                      </a:extLst>
                    </a:gridCol>
                    <a:gridCol w="591681">
                      <a:extLst>
                        <a:ext uri="{9D8B030D-6E8A-4147-A177-3AD203B41FA5}">
                          <a16:colId xmlns:a16="http://schemas.microsoft.com/office/drawing/2014/main" val="226154072"/>
                        </a:ext>
                      </a:extLst>
                    </a:gridCol>
                    <a:gridCol w="591681">
                      <a:extLst>
                        <a:ext uri="{9D8B030D-6E8A-4147-A177-3AD203B41FA5}">
                          <a16:colId xmlns:a16="http://schemas.microsoft.com/office/drawing/2014/main" val="1167837790"/>
                        </a:ext>
                      </a:extLst>
                    </a:gridCol>
                    <a:gridCol w="591681">
                      <a:extLst>
                        <a:ext uri="{9D8B030D-6E8A-4147-A177-3AD203B41FA5}">
                          <a16:colId xmlns:a16="http://schemas.microsoft.com/office/drawing/2014/main" val="1280396097"/>
                        </a:ext>
                      </a:extLst>
                    </a:gridCol>
                    <a:gridCol w="591681">
                      <a:extLst>
                        <a:ext uri="{9D8B030D-6E8A-4147-A177-3AD203B41FA5}">
                          <a16:colId xmlns:a16="http://schemas.microsoft.com/office/drawing/2014/main" val="3132682598"/>
                        </a:ext>
                      </a:extLst>
                    </a:gridCol>
                  </a:tblGrid>
                  <a:tr h="365760">
                    <a:tc>
                      <a:txBody>
                        <a:bodyPr/>
                        <a:lstStyle/>
                        <a:p>
                          <a:pPr algn="ctr"/>
                          <a:r>
                            <a:rPr lang="en-US" sz="2000" b="1">
                              <a:solidFill>
                                <a:srgbClr val="FF0000"/>
                              </a:solidFill>
                              <a:effectLst>
                                <a:outerShdw blurRad="12700" dist="38100" dir="2700000" algn="tl" rotWithShape="0">
                                  <a:prstClr val="black"/>
                                </a:outerShdw>
                              </a:effectLst>
                              <a:latin typeface="Avenir Next LT Pro" panose="020B0504020202020204" pitchFamily="34" charset="77"/>
                            </a:rPr>
                            <a:t>R</a:t>
                          </a:r>
                        </a:p>
                      </a:txBody>
                      <a:tcPr>
                        <a:solidFill>
                          <a:schemeClr val="bg1"/>
                        </a:solidFill>
                      </a:tcPr>
                    </a:tc>
                    <a:tc>
                      <a:txBody>
                        <a:bodyPr/>
                        <a:lstStyle/>
                        <a:p>
                          <a:pPr algn="ctr"/>
                          <a:r>
                            <a:rPr lang="en-US" sz="2000" b="1">
                              <a:solidFill>
                                <a:srgbClr val="0070C0"/>
                              </a:solidFill>
                              <a:effectLst>
                                <a:outerShdw blurRad="12700" dist="38100" dir="2700000" algn="tl" rotWithShape="0">
                                  <a:prstClr val="black"/>
                                </a:outerShdw>
                              </a:effectLst>
                              <a:latin typeface="Avenir Next LT Pro" panose="020B0504020202020204" pitchFamily="34" charset="77"/>
                            </a:rPr>
                            <a:t>B</a:t>
                          </a:r>
                        </a:p>
                      </a:txBody>
                      <a:tcPr>
                        <a:solidFill>
                          <a:schemeClr val="bg1"/>
                        </a:solidFill>
                      </a:tcPr>
                    </a:tc>
                    <a:tc>
                      <a:txBody>
                        <a:bodyPr/>
                        <a:lstStyle/>
                        <a:p>
                          <a:pPr algn="ctr"/>
                          <a:r>
                            <a:rPr lang="en-US" sz="2000" b="1">
                              <a:solidFill>
                                <a:srgbClr val="00B050"/>
                              </a:solidFill>
                              <a:effectLst>
                                <a:outerShdw blurRad="12700" dist="38100" dir="2700000" algn="tl" rotWithShape="0">
                                  <a:prstClr val="black"/>
                                </a:outerShdw>
                              </a:effectLst>
                              <a:latin typeface="Avenir Next LT Pro" panose="020B0504020202020204" pitchFamily="34" charset="77"/>
                            </a:rPr>
                            <a:t>G</a:t>
                          </a:r>
                        </a:p>
                      </a:txBody>
                      <a:tcPr>
                        <a:solidFill>
                          <a:schemeClr val="bg1"/>
                        </a:solidFill>
                      </a:tcPr>
                    </a:tc>
                    <a:tc>
                      <a:txBody>
                        <a:bodyPr/>
                        <a:lstStyle/>
                        <a:p>
                          <a:pPr algn="ctr"/>
                          <a:r>
                            <a:rPr lang="en-US" sz="2000" b="1">
                              <a:solidFill>
                                <a:srgbClr val="FF9300"/>
                              </a:solidFill>
                              <a:effectLst>
                                <a:outerShdw blurRad="12700" dist="38100" dir="2700000" algn="tl" rotWithShape="0">
                                  <a:prstClr val="black"/>
                                </a:outerShdw>
                              </a:effectLst>
                              <a:latin typeface="Avenir Next LT Pro" panose="020B0504020202020204" pitchFamily="34" charset="77"/>
                            </a:rPr>
                            <a:t>O</a:t>
                          </a:r>
                        </a:p>
                      </a:txBody>
                      <a:tcPr>
                        <a:solidFill>
                          <a:schemeClr val="bg1"/>
                        </a:solidFill>
                      </a:tcPr>
                    </a:tc>
                    <a:tc>
                      <a:txBody>
                        <a:bodyPr/>
                        <a:lstStyle/>
                        <a:p>
                          <a:pPr algn="ctr"/>
                          <a:r>
                            <a:rPr lang="en-US" sz="2000" b="1">
                              <a:solidFill>
                                <a:srgbClr val="FFFF00"/>
                              </a:solidFill>
                              <a:effectLst>
                                <a:outerShdw blurRad="12700" dist="38100" dir="2700000" algn="tl" rotWithShape="0">
                                  <a:prstClr val="black"/>
                                </a:outerShdw>
                              </a:effectLst>
                              <a:latin typeface="Avenir Next LT Pro" panose="020B0504020202020204" pitchFamily="34" charset="77"/>
                            </a:rPr>
                            <a:t>Y</a:t>
                          </a:r>
                        </a:p>
                      </a:txBody>
                      <a:tcPr>
                        <a:solidFill>
                          <a:schemeClr val="bg1"/>
                        </a:solidFill>
                      </a:tcPr>
                    </a:tc>
                    <a:tc>
                      <a:txBody>
                        <a:bodyPr/>
                        <a:lstStyle/>
                        <a:p>
                          <a:pPr algn="ctr"/>
                          <a:r>
                            <a:rPr lang="en-US" sz="2000" b="1">
                              <a:solidFill>
                                <a:srgbClr val="7030A0"/>
                              </a:solidFill>
                              <a:effectLst>
                                <a:outerShdw blurRad="12700" dist="38100" dir="2700000" algn="tl" rotWithShape="0">
                                  <a:prstClr val="black"/>
                                </a:outerShdw>
                              </a:effectLst>
                              <a:latin typeface="Avenir Next LT Pro" panose="020B0504020202020204" pitchFamily="34" charset="77"/>
                            </a:rPr>
                            <a:t>P</a:t>
                          </a:r>
                        </a:p>
                      </a:txBody>
                      <a:tcPr>
                        <a:solidFill>
                          <a:schemeClr val="bg1"/>
                        </a:solidFill>
                      </a:tcPr>
                    </a:tc>
                    <a:tc>
                      <a:txBody>
                        <a:bodyPr/>
                        <a:lstStyle/>
                        <a:p>
                          <a:pPr algn="ctr"/>
                          <a:r>
                            <a:rPr lang="en-US" sz="2000" b="1" i="0" kern="1200" err="1">
                              <a:solidFill>
                                <a:schemeClr val="tx1"/>
                              </a:solidFill>
                              <a:effectLst>
                                <a:outerShdw blurRad="12700" dist="38100" dir="2700000" algn="tl" rotWithShape="0">
                                  <a:prstClr val="black"/>
                                </a:outerShdw>
                              </a:effectLst>
                              <a:latin typeface="Avenir Next LT Pro" panose="020B0504020202020204" pitchFamily="34" charset="77"/>
                              <a:ea typeface="+mn-ea"/>
                              <a:cs typeface="+mn-cs"/>
                            </a:rPr>
                            <a:t>Ø</a:t>
                          </a:r>
                          <a:endParaRPr lang="en-US" sz="2000" b="1">
                            <a:effectLst>
                              <a:outerShdw blurRad="12700" dist="38100" dir="2700000" algn="tl" rotWithShape="0">
                                <a:prstClr val="black"/>
                              </a:outerShdw>
                            </a:effectLst>
                            <a:latin typeface="Avenir Next LT Pro" panose="020B0504020202020204" pitchFamily="34" charset="77"/>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a:latin typeface="Avenir Next LT Pro" panose="020B0504020202020204" pitchFamily="34" charset="77"/>
                            </a:rPr>
                            <a:t>⍺</a:t>
                          </a:r>
                          <a:endParaRPr lang="en-US" sz="2000" b="1">
                            <a:latin typeface="Avenir Next LT Pro" panose="020B0504020202020204" pitchFamily="34" charset="77"/>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sz="2000" b="1" i="1" smtClean="0">
                                        <a:latin typeface="Cambria Math" panose="02040503050406030204" pitchFamily="18" charset="0"/>
                                      </a:rPr>
                                    </m:ctrlPr>
                                  </m:sSubSupPr>
                                  <m:e>
                                    <m:r>
                                      <a:rPr lang="en-US" sz="2000" b="1" i="1" smtClean="0">
                                        <a:latin typeface="Cambria Math" panose="02040503050406030204" pitchFamily="18" charset="0"/>
                                      </a:rPr>
                                      <m:t>𝒙</m:t>
                                    </m:r>
                                  </m:e>
                                  <m:sub>
                                    <m:r>
                                      <a:rPr lang="en-US" sz="2000" b="1" i="1" smtClean="0">
                                        <a:latin typeface="Cambria Math" panose="02040503050406030204" pitchFamily="18" charset="0"/>
                                      </a:rPr>
                                      <m:t>𝒄</m:t>
                                    </m:r>
                                  </m:sub>
                                  <m:sup>
                                    <m:r>
                                      <a:rPr lang="en-US" sz="2000" b="1" i="1" smtClean="0">
                                        <a:latin typeface="Cambria Math" panose="02040503050406030204" pitchFamily="18" charset="0"/>
                                      </a:rPr>
                                      <m:t>′</m:t>
                                    </m:r>
                                  </m:sup>
                                </m:sSubSup>
                              </m:oMath>
                            </m:oMathPara>
                          </a14:m>
                          <a:endParaRPr lang="en-US" sz="2000" b="1">
                            <a:latin typeface="Avenir Next LT Pro" panose="020B0504020202020204" pitchFamily="34" charset="77"/>
                          </a:endParaRPr>
                        </a:p>
                      </a:txBody>
                      <a:tcPr>
                        <a:solidFill>
                          <a:srgbClr val="FBC8D6">
                            <a:alpha val="5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sz="2000" b="1" i="1" smtClean="0">
                                        <a:latin typeface="Cambria Math" panose="02040503050406030204" pitchFamily="18" charset="0"/>
                                      </a:rPr>
                                    </m:ctrlPr>
                                  </m:sSubSupPr>
                                  <m:e>
                                    <m:r>
                                      <a:rPr lang="en-US" sz="2000" b="1" i="1" smtClean="0">
                                        <a:latin typeface="Cambria Math" panose="02040503050406030204" pitchFamily="18" charset="0"/>
                                      </a:rPr>
                                      <m:t>𝒚</m:t>
                                    </m:r>
                                  </m:e>
                                  <m:sub>
                                    <m:r>
                                      <a:rPr lang="en-US" sz="2000" b="1" i="1" smtClean="0">
                                        <a:latin typeface="Cambria Math" panose="02040503050406030204" pitchFamily="18" charset="0"/>
                                      </a:rPr>
                                      <m:t>𝒄</m:t>
                                    </m:r>
                                  </m:sub>
                                  <m:sup>
                                    <m:r>
                                      <a:rPr lang="en-US" sz="2000" b="1" i="1" smtClean="0">
                                        <a:latin typeface="Cambria Math" panose="02040503050406030204" pitchFamily="18" charset="0"/>
                                      </a:rPr>
                                      <m:t>′</m:t>
                                    </m:r>
                                  </m:sup>
                                </m:sSubSup>
                              </m:oMath>
                            </m:oMathPara>
                          </a14:m>
                          <a:endParaRPr lang="en-US" sz="2000" b="1">
                            <a:latin typeface="Avenir Next LT Pro" panose="020B0504020202020204" pitchFamily="34" charset="77"/>
                          </a:endParaRPr>
                        </a:p>
                      </a:txBody>
                      <a:tcPr>
                        <a:solidFill>
                          <a:srgbClr val="FBC8D6">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sz="2000" b="1" i="1" smtClean="0">
                                        <a:latin typeface="Cambria Math" panose="02040503050406030204" pitchFamily="18" charset="0"/>
                                      </a:rPr>
                                    </m:ctrlPr>
                                  </m:sSubSupPr>
                                  <m:e>
                                    <m:r>
                                      <a:rPr lang="en-US" sz="2000" b="1" i="1" smtClean="0">
                                        <a:latin typeface="Cambria Math" panose="02040503050406030204" pitchFamily="18" charset="0"/>
                                      </a:rPr>
                                      <m:t>𝒛</m:t>
                                    </m:r>
                                  </m:e>
                                  <m:sub>
                                    <m:r>
                                      <a:rPr lang="en-US" sz="2000" b="1" i="1" smtClean="0">
                                        <a:latin typeface="Cambria Math" panose="02040503050406030204" pitchFamily="18" charset="0"/>
                                      </a:rPr>
                                      <m:t>𝒄</m:t>
                                    </m:r>
                                  </m:sub>
                                  <m:sup>
                                    <m:r>
                                      <a:rPr lang="en-US" sz="2000" b="1" i="1" smtClean="0">
                                        <a:latin typeface="Cambria Math" panose="02040503050406030204" pitchFamily="18" charset="0"/>
                                      </a:rPr>
                                      <m:t>′</m:t>
                                    </m:r>
                                  </m:sup>
                                </m:sSubSup>
                              </m:oMath>
                            </m:oMathPara>
                          </a14:m>
                          <a:endParaRPr lang="en-US" sz="2000" b="1">
                            <a:latin typeface="Avenir Next LT Pro" panose="020B0504020202020204" pitchFamily="34" charset="77"/>
                          </a:endParaRPr>
                        </a:p>
                      </a:txBody>
                      <a:tcPr>
                        <a:solidFill>
                          <a:srgbClr val="FBC8D6">
                            <a:alpha val="50000"/>
                          </a:srgbClr>
                        </a:solidFill>
                      </a:tcPr>
                    </a:tc>
                    <a:extLst>
                      <a:ext uri="{0D108BD9-81ED-4DB2-BD59-A6C34878D82A}">
                        <a16:rowId xmlns:a16="http://schemas.microsoft.com/office/drawing/2014/main" val="2696001147"/>
                      </a:ext>
                    </a:extLst>
                  </a:tr>
                </a:tbl>
              </a:graphicData>
            </a:graphic>
          </p:graphicFrame>
        </mc:Choice>
        <mc:Fallback xmlns="">
          <p:graphicFrame>
            <p:nvGraphicFramePr>
              <p:cNvPr id="6" name="Table 5">
                <a:extLst>
                  <a:ext uri="{FF2B5EF4-FFF2-40B4-BE49-F238E27FC236}">
                    <a16:creationId xmlns:a16="http://schemas.microsoft.com/office/drawing/2014/main" id="{720B31DA-692D-4245-B221-87EF04A7DFA1}"/>
                  </a:ext>
                </a:extLst>
              </p:cNvPr>
              <p:cNvGraphicFramePr>
                <a:graphicFrameLocks noGrp="1"/>
              </p:cNvGraphicFramePr>
              <p:nvPr>
                <p:extLst>
                  <p:ext uri="{D42A27DB-BD31-4B8C-83A1-F6EECF244321}">
                    <p14:modId xmlns:p14="http://schemas.microsoft.com/office/powerpoint/2010/main" val="3902996891"/>
                  </p:ext>
                </p:extLst>
              </p:nvPr>
            </p:nvGraphicFramePr>
            <p:xfrm>
              <a:off x="2841754" y="5373239"/>
              <a:ext cx="6508491" cy="396240"/>
            </p:xfrm>
            <a:graphic>
              <a:graphicData uri="http://schemas.openxmlformats.org/drawingml/2006/table">
                <a:tbl>
                  <a:tblPr firstRow="1" bandRow="1">
                    <a:tableStyleId>{5940675A-B579-460E-94D1-54222C63F5DA}</a:tableStyleId>
                  </a:tblPr>
                  <a:tblGrid>
                    <a:gridCol w="591681">
                      <a:extLst>
                        <a:ext uri="{9D8B030D-6E8A-4147-A177-3AD203B41FA5}">
                          <a16:colId xmlns:a16="http://schemas.microsoft.com/office/drawing/2014/main" val="1468839792"/>
                        </a:ext>
                      </a:extLst>
                    </a:gridCol>
                    <a:gridCol w="591681">
                      <a:extLst>
                        <a:ext uri="{9D8B030D-6E8A-4147-A177-3AD203B41FA5}">
                          <a16:colId xmlns:a16="http://schemas.microsoft.com/office/drawing/2014/main" val="4289088218"/>
                        </a:ext>
                      </a:extLst>
                    </a:gridCol>
                    <a:gridCol w="591681">
                      <a:extLst>
                        <a:ext uri="{9D8B030D-6E8A-4147-A177-3AD203B41FA5}">
                          <a16:colId xmlns:a16="http://schemas.microsoft.com/office/drawing/2014/main" val="1196052200"/>
                        </a:ext>
                      </a:extLst>
                    </a:gridCol>
                    <a:gridCol w="591681">
                      <a:extLst>
                        <a:ext uri="{9D8B030D-6E8A-4147-A177-3AD203B41FA5}">
                          <a16:colId xmlns:a16="http://schemas.microsoft.com/office/drawing/2014/main" val="2952969233"/>
                        </a:ext>
                      </a:extLst>
                    </a:gridCol>
                    <a:gridCol w="591681">
                      <a:extLst>
                        <a:ext uri="{9D8B030D-6E8A-4147-A177-3AD203B41FA5}">
                          <a16:colId xmlns:a16="http://schemas.microsoft.com/office/drawing/2014/main" val="1997046038"/>
                        </a:ext>
                      </a:extLst>
                    </a:gridCol>
                    <a:gridCol w="591681">
                      <a:extLst>
                        <a:ext uri="{9D8B030D-6E8A-4147-A177-3AD203B41FA5}">
                          <a16:colId xmlns:a16="http://schemas.microsoft.com/office/drawing/2014/main" val="4039720438"/>
                        </a:ext>
                      </a:extLst>
                    </a:gridCol>
                    <a:gridCol w="591681">
                      <a:extLst>
                        <a:ext uri="{9D8B030D-6E8A-4147-A177-3AD203B41FA5}">
                          <a16:colId xmlns:a16="http://schemas.microsoft.com/office/drawing/2014/main" val="483711256"/>
                        </a:ext>
                      </a:extLst>
                    </a:gridCol>
                    <a:gridCol w="591681">
                      <a:extLst>
                        <a:ext uri="{9D8B030D-6E8A-4147-A177-3AD203B41FA5}">
                          <a16:colId xmlns:a16="http://schemas.microsoft.com/office/drawing/2014/main" val="226154072"/>
                        </a:ext>
                      </a:extLst>
                    </a:gridCol>
                    <a:gridCol w="591681">
                      <a:extLst>
                        <a:ext uri="{9D8B030D-6E8A-4147-A177-3AD203B41FA5}">
                          <a16:colId xmlns:a16="http://schemas.microsoft.com/office/drawing/2014/main" val="1167837790"/>
                        </a:ext>
                      </a:extLst>
                    </a:gridCol>
                    <a:gridCol w="591681">
                      <a:extLst>
                        <a:ext uri="{9D8B030D-6E8A-4147-A177-3AD203B41FA5}">
                          <a16:colId xmlns:a16="http://schemas.microsoft.com/office/drawing/2014/main" val="1280396097"/>
                        </a:ext>
                      </a:extLst>
                    </a:gridCol>
                    <a:gridCol w="591681">
                      <a:extLst>
                        <a:ext uri="{9D8B030D-6E8A-4147-A177-3AD203B41FA5}">
                          <a16:colId xmlns:a16="http://schemas.microsoft.com/office/drawing/2014/main" val="3132682598"/>
                        </a:ext>
                      </a:extLst>
                    </a:gridCol>
                  </a:tblGrid>
                  <a:tr h="396240">
                    <a:tc>
                      <a:txBody>
                        <a:bodyPr/>
                        <a:lstStyle/>
                        <a:p>
                          <a:pPr algn="ctr"/>
                          <a:r>
                            <a:rPr lang="en-US" sz="2000" b="1">
                              <a:solidFill>
                                <a:srgbClr val="FF0000"/>
                              </a:solidFill>
                              <a:effectLst>
                                <a:outerShdw blurRad="12700" dist="38100" dir="2700000" algn="tl" rotWithShape="0">
                                  <a:prstClr val="black"/>
                                </a:outerShdw>
                              </a:effectLst>
                              <a:latin typeface="Avenir Next LT Pro" panose="020B0504020202020204" pitchFamily="34" charset="77"/>
                            </a:rPr>
                            <a:t>R</a:t>
                          </a:r>
                        </a:p>
                      </a:txBody>
                      <a:tcPr>
                        <a:solidFill>
                          <a:schemeClr val="bg1"/>
                        </a:solidFill>
                      </a:tcPr>
                    </a:tc>
                    <a:tc>
                      <a:txBody>
                        <a:bodyPr/>
                        <a:lstStyle/>
                        <a:p>
                          <a:pPr algn="ctr"/>
                          <a:r>
                            <a:rPr lang="en-US" sz="2000" b="1">
                              <a:solidFill>
                                <a:srgbClr val="0070C0"/>
                              </a:solidFill>
                              <a:effectLst>
                                <a:outerShdw blurRad="12700" dist="38100" dir="2700000" algn="tl" rotWithShape="0">
                                  <a:prstClr val="black"/>
                                </a:outerShdw>
                              </a:effectLst>
                              <a:latin typeface="Avenir Next LT Pro" panose="020B0504020202020204" pitchFamily="34" charset="77"/>
                            </a:rPr>
                            <a:t>B</a:t>
                          </a:r>
                        </a:p>
                      </a:txBody>
                      <a:tcPr>
                        <a:solidFill>
                          <a:schemeClr val="bg1"/>
                        </a:solidFill>
                      </a:tcPr>
                    </a:tc>
                    <a:tc>
                      <a:txBody>
                        <a:bodyPr/>
                        <a:lstStyle/>
                        <a:p>
                          <a:pPr algn="ctr"/>
                          <a:r>
                            <a:rPr lang="en-US" sz="2000" b="1">
                              <a:solidFill>
                                <a:srgbClr val="00B050"/>
                              </a:solidFill>
                              <a:effectLst>
                                <a:outerShdw blurRad="12700" dist="38100" dir="2700000" algn="tl" rotWithShape="0">
                                  <a:prstClr val="black"/>
                                </a:outerShdw>
                              </a:effectLst>
                              <a:latin typeface="Avenir Next LT Pro" panose="020B0504020202020204" pitchFamily="34" charset="77"/>
                            </a:rPr>
                            <a:t>G</a:t>
                          </a:r>
                        </a:p>
                      </a:txBody>
                      <a:tcPr>
                        <a:solidFill>
                          <a:schemeClr val="bg1"/>
                        </a:solidFill>
                      </a:tcPr>
                    </a:tc>
                    <a:tc>
                      <a:txBody>
                        <a:bodyPr/>
                        <a:lstStyle/>
                        <a:p>
                          <a:pPr algn="ctr"/>
                          <a:r>
                            <a:rPr lang="en-US" sz="2000" b="1">
                              <a:solidFill>
                                <a:srgbClr val="FF9300"/>
                              </a:solidFill>
                              <a:effectLst>
                                <a:outerShdw blurRad="12700" dist="38100" dir="2700000" algn="tl" rotWithShape="0">
                                  <a:prstClr val="black"/>
                                </a:outerShdw>
                              </a:effectLst>
                              <a:latin typeface="Avenir Next LT Pro" panose="020B0504020202020204" pitchFamily="34" charset="77"/>
                            </a:rPr>
                            <a:t>O</a:t>
                          </a:r>
                        </a:p>
                      </a:txBody>
                      <a:tcPr>
                        <a:solidFill>
                          <a:schemeClr val="bg1"/>
                        </a:solidFill>
                      </a:tcPr>
                    </a:tc>
                    <a:tc>
                      <a:txBody>
                        <a:bodyPr/>
                        <a:lstStyle/>
                        <a:p>
                          <a:pPr algn="ctr"/>
                          <a:r>
                            <a:rPr lang="en-US" sz="2000" b="1">
                              <a:solidFill>
                                <a:srgbClr val="FFFF00"/>
                              </a:solidFill>
                              <a:effectLst>
                                <a:outerShdw blurRad="12700" dist="38100" dir="2700000" algn="tl" rotWithShape="0">
                                  <a:prstClr val="black"/>
                                </a:outerShdw>
                              </a:effectLst>
                              <a:latin typeface="Avenir Next LT Pro" panose="020B0504020202020204" pitchFamily="34" charset="77"/>
                            </a:rPr>
                            <a:t>Y</a:t>
                          </a:r>
                        </a:p>
                      </a:txBody>
                      <a:tcPr>
                        <a:solidFill>
                          <a:schemeClr val="bg1"/>
                        </a:solidFill>
                      </a:tcPr>
                    </a:tc>
                    <a:tc>
                      <a:txBody>
                        <a:bodyPr/>
                        <a:lstStyle/>
                        <a:p>
                          <a:pPr algn="ctr"/>
                          <a:r>
                            <a:rPr lang="en-US" sz="2000" b="1">
                              <a:solidFill>
                                <a:srgbClr val="7030A0"/>
                              </a:solidFill>
                              <a:effectLst>
                                <a:outerShdw blurRad="12700" dist="38100" dir="2700000" algn="tl" rotWithShape="0">
                                  <a:prstClr val="black"/>
                                </a:outerShdw>
                              </a:effectLst>
                              <a:latin typeface="Avenir Next LT Pro" panose="020B0504020202020204" pitchFamily="34" charset="77"/>
                            </a:rPr>
                            <a:t>P</a:t>
                          </a:r>
                        </a:p>
                      </a:txBody>
                      <a:tcPr>
                        <a:solidFill>
                          <a:schemeClr val="bg1"/>
                        </a:solidFill>
                      </a:tcPr>
                    </a:tc>
                    <a:tc>
                      <a:txBody>
                        <a:bodyPr/>
                        <a:lstStyle/>
                        <a:p>
                          <a:pPr algn="ctr"/>
                          <a:r>
                            <a:rPr lang="en-US" sz="2000" b="1" i="0" kern="1200" err="1">
                              <a:solidFill>
                                <a:schemeClr val="tx1"/>
                              </a:solidFill>
                              <a:effectLst>
                                <a:outerShdw blurRad="12700" dist="38100" dir="2700000" algn="tl" rotWithShape="0">
                                  <a:prstClr val="black"/>
                                </a:outerShdw>
                              </a:effectLst>
                              <a:latin typeface="Avenir Next LT Pro" panose="020B0504020202020204" pitchFamily="34" charset="77"/>
                              <a:ea typeface="+mn-ea"/>
                              <a:cs typeface="+mn-cs"/>
                            </a:rPr>
                            <a:t>Ø</a:t>
                          </a:r>
                          <a:endParaRPr lang="en-US" sz="2000" b="1">
                            <a:effectLst>
                              <a:outerShdw blurRad="12700" dist="38100" dir="2700000" algn="tl" rotWithShape="0">
                                <a:prstClr val="black"/>
                              </a:outerShdw>
                            </a:effectLst>
                            <a:latin typeface="Avenir Next LT Pro" panose="020B0504020202020204" pitchFamily="34" charset="77"/>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a:latin typeface="Avenir Next LT Pro" panose="020B0504020202020204" pitchFamily="34" charset="77"/>
                            </a:rPr>
                            <a:t>⍺</a:t>
                          </a:r>
                          <a:endParaRPr lang="en-US" sz="2000" b="1">
                            <a:latin typeface="Avenir Next LT Pro" panose="020B0504020202020204" pitchFamily="34" charset="77"/>
                          </a:endParaRPr>
                        </a:p>
                      </a:txBody>
                      <a:tcPr>
                        <a:solidFill>
                          <a:schemeClr val="bg1"/>
                        </a:solidFill>
                      </a:tcPr>
                    </a:tc>
                    <a:tc>
                      <a:txBody>
                        <a:bodyPr/>
                        <a:lstStyle/>
                        <a:p>
                          <a:endParaRPr lang="en-US"/>
                        </a:p>
                      </a:txBody>
                      <a:tcPr>
                        <a:blipFill>
                          <a:blip r:embed="rId4"/>
                          <a:stretch>
                            <a:fillRect l="-802062" t="-10606" r="-202062" b="-30303"/>
                          </a:stretch>
                        </a:blipFill>
                      </a:tcPr>
                    </a:tc>
                    <a:tc>
                      <a:txBody>
                        <a:bodyPr/>
                        <a:lstStyle/>
                        <a:p>
                          <a:endParaRPr lang="en-US"/>
                        </a:p>
                      </a:txBody>
                      <a:tcPr>
                        <a:blipFill>
                          <a:blip r:embed="rId4"/>
                          <a:stretch>
                            <a:fillRect l="-902062" t="-10606" r="-102062" b="-30303"/>
                          </a:stretch>
                        </a:blipFill>
                      </a:tcPr>
                    </a:tc>
                    <a:tc>
                      <a:txBody>
                        <a:bodyPr/>
                        <a:lstStyle/>
                        <a:p>
                          <a:endParaRPr lang="en-US"/>
                        </a:p>
                      </a:txBody>
                      <a:tcPr>
                        <a:blipFill>
                          <a:blip r:embed="rId4"/>
                          <a:stretch>
                            <a:fillRect l="-1002062" t="-10606" r="-2062" b="-30303"/>
                          </a:stretch>
                        </a:blipFill>
                      </a:tcPr>
                    </a:tc>
                    <a:extLst>
                      <a:ext uri="{0D108BD9-81ED-4DB2-BD59-A6C34878D82A}">
                        <a16:rowId xmlns:a16="http://schemas.microsoft.com/office/drawing/2014/main" val="2696001147"/>
                      </a:ext>
                    </a:extLst>
                  </a:tr>
                </a:tbl>
              </a:graphicData>
            </a:graphic>
          </p:graphicFrame>
        </mc:Fallback>
      </mc:AlternateContent>
      <p:sp>
        <p:nvSpPr>
          <p:cNvPr id="10" name="Title 1">
            <a:extLst>
              <a:ext uri="{FF2B5EF4-FFF2-40B4-BE49-F238E27FC236}">
                <a16:creationId xmlns:a16="http://schemas.microsoft.com/office/drawing/2014/main" id="{BCDF7648-D9A9-C44F-A3D9-11C9E786D4D4}"/>
              </a:ext>
            </a:extLst>
          </p:cNvPr>
          <p:cNvSpPr>
            <a:spLocks noGrp="1"/>
          </p:cNvSpPr>
          <p:nvPr>
            <p:ph type="title"/>
          </p:nvPr>
        </p:nvSpPr>
        <p:spPr>
          <a:xfrm>
            <a:off x="941832" y="585305"/>
            <a:ext cx="10515600" cy="1325563"/>
          </a:xfrm>
        </p:spPr>
        <p:txBody>
          <a:bodyPr>
            <a:normAutofit/>
          </a:bodyPr>
          <a:lstStyle/>
          <a:p>
            <a:r>
              <a:rPr lang="en-US"/>
              <a:t>Encoding the Builder’s perspective</a:t>
            </a:r>
          </a:p>
        </p:txBody>
      </p:sp>
    </p:spTree>
    <p:extLst>
      <p:ext uri="{BB962C8B-B14F-4D97-AF65-F5344CB8AC3E}">
        <p14:creationId xmlns:p14="http://schemas.microsoft.com/office/powerpoint/2010/main" val="7514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B9C6F2-DFC7-9946-94F6-E5C260999FE5}"/>
              </a:ext>
            </a:extLst>
          </p:cNvPr>
          <p:cNvSpPr>
            <a:spLocks noGrp="1"/>
          </p:cNvSpPr>
          <p:nvPr>
            <p:ph type="sldNum" sz="quarter" idx="12"/>
          </p:nvPr>
        </p:nvSpPr>
        <p:spPr/>
        <p:txBody>
          <a:bodyPr/>
          <a:lstStyle/>
          <a:p>
            <a:fld id="{B2DC25EE-239B-4C5F-AAD1-255A7D5F1EE2}" type="slidenum">
              <a:rPr lang="en-US" smtClean="0"/>
              <a:t>36</a:t>
            </a:fld>
            <a:endParaRPr lang="en-US"/>
          </a:p>
        </p:txBody>
      </p:sp>
      <p:sp>
        <p:nvSpPr>
          <p:cNvPr id="12" name="Rectangle: Rounded Corners 167">
            <a:extLst>
              <a:ext uri="{FF2B5EF4-FFF2-40B4-BE49-F238E27FC236}">
                <a16:creationId xmlns:a16="http://schemas.microsoft.com/office/drawing/2014/main" id="{3CB38364-C8B1-8749-B536-05BBEFFE2E3D}"/>
              </a:ext>
            </a:extLst>
          </p:cNvPr>
          <p:cNvSpPr/>
          <p:nvPr/>
        </p:nvSpPr>
        <p:spPr>
          <a:xfrm>
            <a:off x="7341737" y="361615"/>
            <a:ext cx="3479732" cy="6127801"/>
          </a:xfrm>
          <a:prstGeom prst="roundRect">
            <a:avLst>
              <a:gd name="adj" fmla="val 3442"/>
            </a:avLst>
          </a:prstGeom>
          <a:solidFill>
            <a:srgbClr val="FEF2CC"/>
          </a:solid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Action Sequence Decoder</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67" name="Group 66">
            <a:extLst>
              <a:ext uri="{FF2B5EF4-FFF2-40B4-BE49-F238E27FC236}">
                <a16:creationId xmlns:a16="http://schemas.microsoft.com/office/drawing/2014/main" id="{06CC0BD4-4A5F-7D47-B713-FB0B970832A0}"/>
              </a:ext>
            </a:extLst>
          </p:cNvPr>
          <p:cNvGrpSpPr/>
          <p:nvPr/>
        </p:nvGrpSpPr>
        <p:grpSpPr>
          <a:xfrm>
            <a:off x="4916702" y="361616"/>
            <a:ext cx="2355913" cy="4066005"/>
            <a:chOff x="3143616" y="342904"/>
            <a:chExt cx="2355913" cy="4066005"/>
          </a:xfrm>
        </p:grpSpPr>
        <p:sp>
          <p:nvSpPr>
            <p:cNvPr id="68" name="Rectangle: Rounded Corners 167">
              <a:extLst>
                <a:ext uri="{FF2B5EF4-FFF2-40B4-BE49-F238E27FC236}">
                  <a16:creationId xmlns:a16="http://schemas.microsoft.com/office/drawing/2014/main" id="{2901BEE9-3BA1-C047-AB06-2E6CBC3BA599}"/>
                </a:ext>
              </a:extLst>
            </p:cNvPr>
            <p:cNvSpPr/>
            <p:nvPr/>
          </p:nvSpPr>
          <p:spPr>
            <a:xfrm>
              <a:off x="3143616" y="342904"/>
              <a:ext cx="2355913" cy="4066005"/>
            </a:xfrm>
            <a:prstGeom prst="roundRect">
              <a:avLst>
                <a:gd name="adj" fmla="val 6200"/>
              </a:avLst>
            </a:prstGeom>
            <a:solidFill>
              <a:srgbClr val="FBC8D6"/>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World State</a:t>
              </a:r>
            </a:p>
          </p:txBody>
        </p:sp>
        <p:grpSp>
          <p:nvGrpSpPr>
            <p:cNvPr id="69" name="Group 68">
              <a:extLst>
                <a:ext uri="{FF2B5EF4-FFF2-40B4-BE49-F238E27FC236}">
                  <a16:creationId xmlns:a16="http://schemas.microsoft.com/office/drawing/2014/main" id="{0C9A6DC1-00C9-9441-ADE7-E80E9D008C2B}"/>
                </a:ext>
              </a:extLst>
            </p:cNvPr>
            <p:cNvGrpSpPr/>
            <p:nvPr/>
          </p:nvGrpSpPr>
          <p:grpSpPr>
            <a:xfrm>
              <a:off x="3219125" y="731282"/>
              <a:ext cx="1766497" cy="3523771"/>
              <a:chOff x="3219125" y="731282"/>
              <a:chExt cx="1766497" cy="3523771"/>
            </a:xfrm>
          </p:grpSpPr>
          <p:sp>
            <p:nvSpPr>
              <p:cNvPr id="70" name="Rectangle 69">
                <a:extLst>
                  <a:ext uri="{FF2B5EF4-FFF2-40B4-BE49-F238E27FC236}">
                    <a16:creationId xmlns:a16="http://schemas.microsoft.com/office/drawing/2014/main" id="{663473E3-2247-374F-BB33-3DE543BC3A38}"/>
                  </a:ext>
                </a:extLst>
              </p:cNvPr>
              <p:cNvSpPr/>
              <p:nvPr/>
            </p:nvSpPr>
            <p:spPr>
              <a:xfrm>
                <a:off x="3653031" y="1545289"/>
                <a:ext cx="1332591" cy="1619730"/>
              </a:xfrm>
              <a:prstGeom prst="rect">
                <a:avLst/>
              </a:prstGeom>
              <a:solidFill>
                <a:srgbClr val="FFA7B9"/>
              </a:solidFill>
              <a:ln w="19050">
                <a:solidFill>
                  <a:srgbClr val="F8416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nvGrpSpPr>
              <p:cNvPr id="71" name="Group 70">
                <a:extLst>
                  <a:ext uri="{FF2B5EF4-FFF2-40B4-BE49-F238E27FC236}">
                    <a16:creationId xmlns:a16="http://schemas.microsoft.com/office/drawing/2014/main" id="{FD7580B4-4F36-AE44-8030-86A59142254F}"/>
                  </a:ext>
                </a:extLst>
              </p:cNvPr>
              <p:cNvGrpSpPr/>
              <p:nvPr/>
            </p:nvGrpSpPr>
            <p:grpSpPr>
              <a:xfrm>
                <a:off x="3219125" y="1543708"/>
                <a:ext cx="388047" cy="1941934"/>
                <a:chOff x="87849" y="1077646"/>
                <a:chExt cx="330854" cy="1710530"/>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7EBC071-5244-244A-AD0A-93301DE6029C}"/>
                        </a:ext>
                      </a:extLst>
                    </p:cNvPr>
                    <p:cNvSpPr txBox="1"/>
                    <p:nvPr/>
                  </p:nvSpPr>
                  <p:spPr>
                    <a:xfrm rot="16200000">
                      <a:off x="-37250" y="1840578"/>
                      <a:ext cx="43486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𝑚</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91" name="TextBox 90">
                      <a:extLst>
                        <a:ext uri="{FF2B5EF4-FFF2-40B4-BE49-F238E27FC236}">
                          <a16:creationId xmlns:a16="http://schemas.microsoft.com/office/drawing/2014/main" id="{E7EBC071-5244-244A-AD0A-93301DE6029C}"/>
                        </a:ext>
                      </a:extLst>
                    </p:cNvPr>
                    <p:cNvSpPr txBox="1">
                      <a:spLocks noRot="1" noChangeAspect="1" noMove="1" noResize="1" noEditPoints="1" noAdjustHandles="1" noChangeArrowheads="1" noChangeShapeType="1" noTextEdit="1"/>
                    </p:cNvSpPr>
                    <p:nvPr/>
                  </p:nvSpPr>
                  <p:spPr>
                    <a:xfrm rot="16200000">
                      <a:off x="-37250" y="1840578"/>
                      <a:ext cx="434863" cy="184666"/>
                    </a:xfrm>
                    <a:prstGeom prst="rect">
                      <a:avLst/>
                    </a:prstGeom>
                    <a:blipFill>
                      <a:blip r:embed="rId3"/>
                      <a:stretch>
                        <a:fillRect t="-1235"/>
                      </a:stretch>
                    </a:blipFill>
                  </p:spPr>
                  <p:txBody>
                    <a:bodyPr/>
                    <a:lstStyle/>
                    <a:p>
                      <a:r>
                        <a:rPr lang="en-US">
                          <a:noFill/>
                        </a:rPr>
                        <a:t> </a:t>
                      </a:r>
                    </a:p>
                  </p:txBody>
                </p:sp>
              </mc:Fallback>
            </mc:AlternateContent>
            <p:sp>
              <p:nvSpPr>
                <p:cNvPr id="92" name="Left Brace 91">
                  <a:extLst>
                    <a:ext uri="{FF2B5EF4-FFF2-40B4-BE49-F238E27FC236}">
                      <a16:creationId xmlns:a16="http://schemas.microsoft.com/office/drawing/2014/main" id="{A4732EF1-0180-9446-8D5F-3DCED88EFFDA}"/>
                    </a:ext>
                  </a:extLst>
                </p:cNvPr>
                <p:cNvSpPr/>
                <p:nvPr/>
              </p:nvSpPr>
              <p:spPr>
                <a:xfrm>
                  <a:off x="298780" y="1077646"/>
                  <a:ext cx="119923" cy="1710530"/>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nvGrpSpPr>
              <p:cNvPr id="72" name="Group 71">
                <a:extLst>
                  <a:ext uri="{FF2B5EF4-FFF2-40B4-BE49-F238E27FC236}">
                    <a16:creationId xmlns:a16="http://schemas.microsoft.com/office/drawing/2014/main" id="{9D985247-B0F6-314A-A416-6F19E91414AD}"/>
                  </a:ext>
                </a:extLst>
              </p:cNvPr>
              <p:cNvGrpSpPr/>
              <p:nvPr/>
            </p:nvGrpSpPr>
            <p:grpSpPr>
              <a:xfrm>
                <a:off x="3729884" y="731282"/>
                <a:ext cx="1183378" cy="3523771"/>
                <a:chOff x="523329" y="362030"/>
                <a:chExt cx="1008965" cy="3103873"/>
              </a:xfrm>
            </p:grpSpPr>
            <p:grpSp>
              <p:nvGrpSpPr>
                <p:cNvPr id="73" name="Group 72">
                  <a:extLst>
                    <a:ext uri="{FF2B5EF4-FFF2-40B4-BE49-F238E27FC236}">
                      <a16:creationId xmlns:a16="http://schemas.microsoft.com/office/drawing/2014/main" id="{06E1A397-6614-1646-A6C9-0D074B8DEB89}"/>
                    </a:ext>
                  </a:extLst>
                </p:cNvPr>
                <p:cNvGrpSpPr/>
                <p:nvPr/>
              </p:nvGrpSpPr>
              <p:grpSpPr>
                <a:xfrm>
                  <a:off x="523329" y="1131308"/>
                  <a:ext cx="1008965" cy="1320788"/>
                  <a:chOff x="2585195" y="3417367"/>
                  <a:chExt cx="1008965" cy="1320788"/>
                </a:xfrm>
              </p:grpSpPr>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EE0F4353-E658-FF4A-8EF3-C59B1C4BB60D}"/>
                          </a:ext>
                        </a:extLst>
                      </p:cNvPr>
                      <p:cNvSpPr/>
                      <p:nvPr/>
                    </p:nvSpPr>
                    <p:spPr>
                      <a:xfrm>
                        <a:off x="2585330" y="3417367"/>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oMath>
                        </a14:m>
                        <a:r>
                          <a:rPr lang="en-US" sz="1200">
                            <a:latin typeface="Calibri" panose="020F0502020204030204" pitchFamily="34" charset="0"/>
                            <a:cs typeface="Calibri" panose="020F0502020204030204" pitchFamily="34" charset="0"/>
                          </a:rPr>
                          <a:t> conv</a:t>
                        </a:r>
                      </a:p>
                    </p:txBody>
                  </p:sp>
                </mc:Choice>
                <mc:Fallback xmlns="">
                  <p:sp>
                    <p:nvSpPr>
                      <p:cNvPr id="84" name="Rectangle 83">
                        <a:extLst>
                          <a:ext uri="{FF2B5EF4-FFF2-40B4-BE49-F238E27FC236}">
                            <a16:creationId xmlns:a16="http://schemas.microsoft.com/office/drawing/2014/main" id="{EE0F4353-E658-FF4A-8EF3-C59B1C4BB60D}"/>
                          </a:ext>
                        </a:extLst>
                      </p:cNvPr>
                      <p:cNvSpPr>
                        <a:spLocks noRot="1" noChangeAspect="1" noMove="1" noResize="1" noEditPoints="1" noAdjustHandles="1" noChangeArrowheads="1" noChangeShapeType="1" noTextEdit="1"/>
                      </p:cNvSpPr>
                      <p:nvPr/>
                    </p:nvSpPr>
                    <p:spPr>
                      <a:xfrm>
                        <a:off x="2585330" y="3417367"/>
                        <a:ext cx="1002217" cy="240812"/>
                      </a:xfrm>
                      <a:prstGeom prst="rect">
                        <a:avLst/>
                      </a:prstGeom>
                      <a:blipFill>
                        <a:blip r:embed="rId4"/>
                        <a:stretch>
                          <a:fillRect b="-1489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1BACDAFE-9A64-6C43-925E-055E769300DA}"/>
                          </a:ext>
                        </a:extLst>
                      </p:cNvPr>
                      <p:cNvSpPr/>
                      <p:nvPr/>
                    </p:nvSpPr>
                    <p:spPr>
                      <a:xfrm>
                        <a:off x="2585195" y="4143149"/>
                        <a:ext cx="1008965"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a:latin typeface="Cambria Math" panose="02040503050406030204" pitchFamily="18" charset="0"/>
                              </a:rPr>
                              <m:t>1</m:t>
                            </m:r>
                            <m:r>
                              <a:rPr lang="en-US" sz="1200" i="1">
                                <a:latin typeface="Cambria Math" panose="02040503050406030204" pitchFamily="18" charset="0"/>
                              </a:rPr>
                              <m:t>×1×1</m:t>
                            </m:r>
                          </m:oMath>
                        </a14:m>
                        <a:r>
                          <a:rPr lang="en-US" sz="1200">
                            <a:latin typeface="Calibri" panose="020F0502020204030204" pitchFamily="34" charset="0"/>
                            <a:cs typeface="Calibri" panose="020F0502020204030204" pitchFamily="34" charset="0"/>
                          </a:rPr>
                          <a:t> conv</a:t>
                        </a:r>
                      </a:p>
                    </p:txBody>
                  </p:sp>
                </mc:Choice>
                <mc:Fallback xmlns="">
                  <p:sp>
                    <p:nvSpPr>
                      <p:cNvPr id="85" name="Rectangle 84">
                        <a:extLst>
                          <a:ext uri="{FF2B5EF4-FFF2-40B4-BE49-F238E27FC236}">
                            <a16:creationId xmlns:a16="http://schemas.microsoft.com/office/drawing/2014/main" id="{1BACDAFE-9A64-6C43-925E-055E769300DA}"/>
                          </a:ext>
                        </a:extLst>
                      </p:cNvPr>
                      <p:cNvSpPr>
                        <a:spLocks noRot="1" noChangeAspect="1" noMove="1" noResize="1" noEditPoints="1" noAdjustHandles="1" noChangeArrowheads="1" noChangeShapeType="1" noTextEdit="1"/>
                      </p:cNvSpPr>
                      <p:nvPr/>
                    </p:nvSpPr>
                    <p:spPr>
                      <a:xfrm>
                        <a:off x="2585195" y="4143149"/>
                        <a:ext cx="1008965" cy="240812"/>
                      </a:xfrm>
                      <a:prstGeom prst="rect">
                        <a:avLst/>
                      </a:prstGeom>
                      <a:blipFill>
                        <a:blip r:embed="rId5"/>
                        <a:stretch>
                          <a:fillRect b="-14894"/>
                        </a:stretch>
                      </a:blipFill>
                      <a:ln>
                        <a:solidFill>
                          <a:schemeClr val="tx1"/>
                        </a:solidFill>
                      </a:ln>
                    </p:spPr>
                    <p:txBody>
                      <a:bodyPr/>
                      <a:lstStyle/>
                      <a:p>
                        <a:r>
                          <a:rPr lang="en-US">
                            <a:noFill/>
                          </a:rPr>
                          <a:t> </a:t>
                        </a:r>
                      </a:p>
                    </p:txBody>
                  </p:sp>
                </mc:Fallback>
              </mc:AlternateContent>
              <p:sp>
                <p:nvSpPr>
                  <p:cNvPr id="86" name="Rectangle 85">
                    <a:extLst>
                      <a:ext uri="{FF2B5EF4-FFF2-40B4-BE49-F238E27FC236}">
                        <a16:creationId xmlns:a16="http://schemas.microsoft.com/office/drawing/2014/main" id="{CF8C2937-3E4B-9247-AA8B-1D22551CA085}"/>
                      </a:ext>
                    </a:extLst>
                  </p:cNvPr>
                  <p:cNvSpPr/>
                  <p:nvPr/>
                </p:nvSpPr>
                <p:spPr>
                  <a:xfrm>
                    <a:off x="2799425" y="3792811"/>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04F334E1-118E-F842-AD9A-670B86159CA4}"/>
                      </a:ext>
                    </a:extLst>
                  </p:cNvPr>
                  <p:cNvCxnSpPr>
                    <a:cxnSpLocks/>
                    <a:stCxn id="84" idx="2"/>
                  </p:cNvCxnSpPr>
                  <p:nvPr/>
                </p:nvCxnSpPr>
                <p:spPr>
                  <a:xfrm flipH="1">
                    <a:off x="3085401" y="365817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88" name="Straight Arrow Connector 87">
                    <a:extLst>
                      <a:ext uri="{FF2B5EF4-FFF2-40B4-BE49-F238E27FC236}">
                        <a16:creationId xmlns:a16="http://schemas.microsoft.com/office/drawing/2014/main" id="{6432F212-AC30-4249-9B32-C92910C4E388}"/>
                      </a:ext>
                    </a:extLst>
                  </p:cNvPr>
                  <p:cNvCxnSpPr>
                    <a:cxnSpLocks/>
                    <a:stCxn id="86" idx="2"/>
                    <a:endCxn id="85" idx="0"/>
                  </p:cNvCxnSpPr>
                  <p:nvPr/>
                </p:nvCxnSpPr>
                <p:spPr>
                  <a:xfrm>
                    <a:off x="3086438" y="4008960"/>
                    <a:ext cx="3240" cy="134189"/>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89" name="Rectangle 88">
                    <a:extLst>
                      <a:ext uri="{FF2B5EF4-FFF2-40B4-BE49-F238E27FC236}">
                        <a16:creationId xmlns:a16="http://schemas.microsoft.com/office/drawing/2014/main" id="{C5EED1F9-0E0E-784E-BC85-36F3E745833D}"/>
                      </a:ext>
                    </a:extLst>
                  </p:cNvPr>
                  <p:cNvSpPr/>
                  <p:nvPr/>
                </p:nvSpPr>
                <p:spPr>
                  <a:xfrm>
                    <a:off x="2802664" y="4522006"/>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90" name="Straight Arrow Connector 89">
                    <a:extLst>
                      <a:ext uri="{FF2B5EF4-FFF2-40B4-BE49-F238E27FC236}">
                        <a16:creationId xmlns:a16="http://schemas.microsoft.com/office/drawing/2014/main" id="{466A4D46-6408-E14D-8B48-FE8B09A6E808}"/>
                      </a:ext>
                    </a:extLst>
                  </p:cNvPr>
                  <p:cNvCxnSpPr>
                    <a:cxnSpLocks/>
                  </p:cNvCxnSpPr>
                  <p:nvPr/>
                </p:nvCxnSpPr>
                <p:spPr>
                  <a:xfrm flipH="1">
                    <a:off x="3089158" y="4387374"/>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FF54CBB7-4657-1F49-B89E-412E9BF53B25}"/>
                        </a:ext>
                      </a:extLst>
                    </p:cNvPr>
                    <p:cNvSpPr/>
                    <p:nvPr/>
                  </p:nvSpPr>
                  <p:spPr>
                    <a:xfrm>
                      <a:off x="525917" y="2877355"/>
                      <a:ext cx="1003789"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oMath>
                      </a14:m>
                      <a:r>
                        <a:rPr lang="en-US" sz="1200">
                          <a:latin typeface="Calibri" panose="020F0502020204030204" pitchFamily="34" charset="0"/>
                          <a:cs typeface="Calibri" panose="020F0502020204030204" pitchFamily="34" charset="0"/>
                        </a:rPr>
                        <a:t> conv</a:t>
                      </a:r>
                    </a:p>
                  </p:txBody>
                </p:sp>
              </mc:Choice>
              <mc:Fallback xmlns="">
                <p:sp>
                  <p:nvSpPr>
                    <p:cNvPr id="74" name="Rectangle 73">
                      <a:extLst>
                        <a:ext uri="{FF2B5EF4-FFF2-40B4-BE49-F238E27FC236}">
                          <a16:creationId xmlns:a16="http://schemas.microsoft.com/office/drawing/2014/main" id="{FF54CBB7-4657-1F49-B89E-412E9BF53B25}"/>
                        </a:ext>
                      </a:extLst>
                    </p:cNvPr>
                    <p:cNvSpPr>
                      <a:spLocks noRot="1" noChangeAspect="1" noMove="1" noResize="1" noEditPoints="1" noAdjustHandles="1" noChangeArrowheads="1" noChangeShapeType="1" noTextEdit="1"/>
                    </p:cNvSpPr>
                    <p:nvPr/>
                  </p:nvSpPr>
                  <p:spPr>
                    <a:xfrm>
                      <a:off x="525917" y="2877355"/>
                      <a:ext cx="1003789" cy="240812"/>
                    </a:xfrm>
                    <a:prstGeom prst="rect">
                      <a:avLst/>
                    </a:prstGeom>
                    <a:blipFill>
                      <a:blip r:embed="rId4"/>
                      <a:stretch>
                        <a:fillRect b="-14894"/>
                      </a:stretch>
                    </a:blipFill>
                    <a:ln>
                      <a:solidFill>
                        <a:schemeClr val="tx1"/>
                      </a:solidFill>
                    </a:ln>
                  </p:spPr>
                  <p:txBody>
                    <a:bodyPr/>
                    <a:lstStyle/>
                    <a:p>
                      <a:r>
                        <a:rPr lang="en-US">
                          <a:noFill/>
                        </a:rPr>
                        <a:t> </a:t>
                      </a:r>
                    </a:p>
                  </p:txBody>
                </p:sp>
              </mc:Fallback>
            </mc:AlternateContent>
            <p:cxnSp>
              <p:nvCxnSpPr>
                <p:cNvPr id="75" name="Straight Arrow Connector 74">
                  <a:extLst>
                    <a:ext uri="{FF2B5EF4-FFF2-40B4-BE49-F238E27FC236}">
                      <a16:creationId xmlns:a16="http://schemas.microsoft.com/office/drawing/2014/main" id="{EC0328DA-98C1-7644-9CFD-2E7406337F42}"/>
                    </a:ext>
                  </a:extLst>
                </p:cNvPr>
                <p:cNvCxnSpPr>
                  <a:cxnSpLocks/>
                </p:cNvCxnSpPr>
                <p:nvPr/>
              </p:nvCxnSpPr>
              <p:spPr>
                <a:xfrm>
                  <a:off x="1027811" y="2741837"/>
                  <a:ext cx="0" cy="135519"/>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76" name="Straight Arrow Connector 75">
                  <a:extLst>
                    <a:ext uri="{FF2B5EF4-FFF2-40B4-BE49-F238E27FC236}">
                      <a16:creationId xmlns:a16="http://schemas.microsoft.com/office/drawing/2014/main" id="{5262D643-7805-1449-B488-6649EB0F2A94}"/>
                    </a:ext>
                  </a:extLst>
                </p:cNvPr>
                <p:cNvCxnSpPr>
                  <a:cxnSpLocks/>
                  <a:stCxn id="89" idx="2"/>
                </p:cNvCxnSpPr>
                <p:nvPr/>
              </p:nvCxnSpPr>
              <p:spPr>
                <a:xfrm>
                  <a:off x="1027811" y="2452096"/>
                  <a:ext cx="1143" cy="141381"/>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77" name="Group 76">
                  <a:extLst>
                    <a:ext uri="{FF2B5EF4-FFF2-40B4-BE49-F238E27FC236}">
                      <a16:creationId xmlns:a16="http://schemas.microsoft.com/office/drawing/2014/main" id="{E5D6F533-497F-C14D-8897-1C68063D95EF}"/>
                    </a:ext>
                  </a:extLst>
                </p:cNvPr>
                <p:cNvGrpSpPr/>
                <p:nvPr/>
              </p:nvGrpSpPr>
              <p:grpSpPr>
                <a:xfrm>
                  <a:off x="706833" y="362030"/>
                  <a:ext cx="641957" cy="613187"/>
                  <a:chOff x="706833" y="362030"/>
                  <a:chExt cx="641957" cy="613187"/>
                </a:xfrm>
              </p:grpSpPr>
              <p:sp>
                <p:nvSpPr>
                  <p:cNvPr id="82" name="Cube 81">
                    <a:extLst>
                      <a:ext uri="{FF2B5EF4-FFF2-40B4-BE49-F238E27FC236}">
                        <a16:creationId xmlns:a16="http://schemas.microsoft.com/office/drawing/2014/main" id="{8E44F925-874F-DF4D-B4AD-EE5C13FF708E}"/>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23DE53D-6009-3E4A-882F-D7B5CA780A7E}"/>
                          </a:ext>
                        </a:extLst>
                      </p:cNvPr>
                      <p:cNvSpPr txBox="1"/>
                      <p:nvPr/>
                    </p:nvSpPr>
                    <p:spPr>
                      <a:xfrm>
                        <a:off x="722970" y="617480"/>
                        <a:ext cx="496354" cy="2724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(0)</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83" name="TextBox 82">
                        <a:extLst>
                          <a:ext uri="{FF2B5EF4-FFF2-40B4-BE49-F238E27FC236}">
                            <a16:creationId xmlns:a16="http://schemas.microsoft.com/office/drawing/2014/main" id="{423DE53D-6009-3E4A-882F-D7B5CA780A7E}"/>
                          </a:ext>
                        </a:extLst>
                      </p:cNvPr>
                      <p:cNvSpPr txBox="1">
                        <a:spLocks noRot="1" noChangeAspect="1" noMove="1" noResize="1" noEditPoints="1" noAdjustHandles="1" noChangeArrowheads="1" noChangeShapeType="1" noTextEdit="1"/>
                      </p:cNvSpPr>
                      <p:nvPr/>
                    </p:nvSpPr>
                    <p:spPr>
                      <a:xfrm>
                        <a:off x="722970" y="617480"/>
                        <a:ext cx="496354" cy="272447"/>
                      </a:xfrm>
                      <a:prstGeom prst="rect">
                        <a:avLst/>
                      </a:prstGeom>
                      <a:blipFill>
                        <a:blip r:embed="rId6"/>
                        <a:stretch>
                          <a:fillRect l="-1042" t="-6000"/>
                        </a:stretch>
                      </a:blipFill>
                    </p:spPr>
                    <p:txBody>
                      <a:bodyPr/>
                      <a:lstStyle/>
                      <a:p>
                        <a:r>
                          <a:rPr lang="en-US">
                            <a:noFill/>
                          </a:rPr>
                          <a:t> </a:t>
                        </a:r>
                      </a:p>
                    </p:txBody>
                  </p:sp>
                </mc:Fallback>
              </mc:AlternateContent>
            </p:grpSp>
            <p:cxnSp>
              <p:nvCxnSpPr>
                <p:cNvPr id="78" name="Straight Arrow Connector 77">
                  <a:extLst>
                    <a:ext uri="{FF2B5EF4-FFF2-40B4-BE49-F238E27FC236}">
                      <a16:creationId xmlns:a16="http://schemas.microsoft.com/office/drawing/2014/main" id="{BB5CA49B-3C36-DD40-B436-5CC197ABE867}"/>
                    </a:ext>
                  </a:extLst>
                </p:cNvPr>
                <p:cNvCxnSpPr>
                  <a:cxnSpLocks/>
                </p:cNvCxnSpPr>
                <p:nvPr/>
              </p:nvCxnSpPr>
              <p:spPr>
                <a:xfrm flipH="1">
                  <a:off x="1023535" y="987347"/>
                  <a:ext cx="0" cy="153186"/>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79" name="Rectangle 78">
                  <a:extLst>
                    <a:ext uri="{FF2B5EF4-FFF2-40B4-BE49-F238E27FC236}">
                      <a16:creationId xmlns:a16="http://schemas.microsoft.com/office/drawing/2014/main" id="{A158A1EB-B2CC-AC4B-83A7-1A4EB53AF533}"/>
                    </a:ext>
                  </a:extLst>
                </p:cNvPr>
                <p:cNvSpPr/>
                <p:nvPr/>
              </p:nvSpPr>
              <p:spPr>
                <a:xfrm>
                  <a:off x="740798" y="3249754"/>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80" name="Straight Arrow Connector 79">
                  <a:extLst>
                    <a:ext uri="{FF2B5EF4-FFF2-40B4-BE49-F238E27FC236}">
                      <a16:creationId xmlns:a16="http://schemas.microsoft.com/office/drawing/2014/main" id="{5B11D2ED-65C8-ED4F-A9D7-21E878A64391}"/>
                    </a:ext>
                  </a:extLst>
                </p:cNvPr>
                <p:cNvCxnSpPr>
                  <a:cxnSpLocks/>
                </p:cNvCxnSpPr>
                <p:nvPr/>
              </p:nvCxnSpPr>
              <p:spPr>
                <a:xfrm flipH="1">
                  <a:off x="1027292" y="3115121"/>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81" name="TextBox 80">
                  <a:extLst>
                    <a:ext uri="{FF2B5EF4-FFF2-40B4-BE49-F238E27FC236}">
                      <a16:creationId xmlns:a16="http://schemas.microsoft.com/office/drawing/2014/main" id="{F8A68F23-70F9-E642-A314-B168070095F8}"/>
                    </a:ext>
                  </a:extLst>
                </p:cNvPr>
                <p:cNvSpPr txBox="1"/>
                <p:nvPr/>
              </p:nvSpPr>
              <p:spPr>
                <a:xfrm>
                  <a:off x="856682" y="2574046"/>
                  <a:ext cx="369332" cy="19813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grpSp>
        </p:grpSp>
      </p:grpSp>
      <p:grpSp>
        <p:nvGrpSpPr>
          <p:cNvPr id="93" name="Group 92">
            <a:extLst>
              <a:ext uri="{FF2B5EF4-FFF2-40B4-BE49-F238E27FC236}">
                <a16:creationId xmlns:a16="http://schemas.microsoft.com/office/drawing/2014/main" id="{D77C48DC-9545-9C43-973B-00254913361A}"/>
              </a:ext>
            </a:extLst>
          </p:cNvPr>
          <p:cNvGrpSpPr/>
          <p:nvPr/>
        </p:nvGrpSpPr>
        <p:grpSpPr>
          <a:xfrm>
            <a:off x="4923315" y="4501671"/>
            <a:ext cx="2345370" cy="1987745"/>
            <a:chOff x="3150229" y="4482959"/>
            <a:chExt cx="2345370" cy="1987745"/>
          </a:xfrm>
        </p:grpSpPr>
        <p:sp>
          <p:nvSpPr>
            <p:cNvPr id="94" name="Rectangle: Rounded Corners 167">
              <a:extLst>
                <a:ext uri="{FF2B5EF4-FFF2-40B4-BE49-F238E27FC236}">
                  <a16:creationId xmlns:a16="http://schemas.microsoft.com/office/drawing/2014/main" id="{06C6B99C-3E5A-2B4A-A40E-F904A9AB773F}"/>
                </a:ext>
              </a:extLst>
            </p:cNvPr>
            <p:cNvSpPr/>
            <p:nvPr/>
          </p:nvSpPr>
          <p:spPr>
            <a:xfrm>
              <a:off x="3150229" y="4482959"/>
              <a:ext cx="2345370" cy="1987745"/>
            </a:xfrm>
            <a:prstGeom prst="roundRect">
              <a:avLst>
                <a:gd name="adj" fmla="val 6200"/>
              </a:avLst>
            </a:prstGeom>
            <a:solidFill>
              <a:schemeClr val="accent1">
                <a:lumMod val="20000"/>
                <a:lumOff val="80000"/>
              </a:schemeClr>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Game History</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cxnSp>
          <p:nvCxnSpPr>
            <p:cNvPr id="95" name="Straight Arrow Connector 94">
              <a:extLst>
                <a:ext uri="{FF2B5EF4-FFF2-40B4-BE49-F238E27FC236}">
                  <a16:creationId xmlns:a16="http://schemas.microsoft.com/office/drawing/2014/main" id="{0C2D0C90-87A9-EA4E-803C-1E71DBF14E13}"/>
                </a:ext>
              </a:extLst>
            </p:cNvPr>
            <p:cNvCxnSpPr>
              <a:cxnSpLocks/>
              <a:stCxn id="97" idx="3"/>
              <a:endCxn id="98" idx="1"/>
            </p:cNvCxnSpPr>
            <p:nvPr/>
          </p:nvCxnSpPr>
          <p:spPr>
            <a:xfrm>
              <a:off x="3792721" y="5093443"/>
              <a:ext cx="248586"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96" name="Straight Arrow Connector 95">
              <a:extLst>
                <a:ext uri="{FF2B5EF4-FFF2-40B4-BE49-F238E27FC236}">
                  <a16:creationId xmlns:a16="http://schemas.microsoft.com/office/drawing/2014/main" id="{C7F3EBB6-8228-2149-A1F1-83548A251CFD}"/>
                </a:ext>
              </a:extLst>
            </p:cNvPr>
            <p:cNvCxnSpPr>
              <a:cxnSpLocks/>
              <a:stCxn id="98" idx="3"/>
              <a:endCxn id="103" idx="1"/>
            </p:cNvCxnSpPr>
            <p:nvPr/>
          </p:nvCxnSpPr>
          <p:spPr>
            <a:xfrm>
              <a:off x="4523917" y="5093443"/>
              <a:ext cx="293001" cy="350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97" name="Rectangle 96">
              <a:extLst>
                <a:ext uri="{FF2B5EF4-FFF2-40B4-BE49-F238E27FC236}">
                  <a16:creationId xmlns:a16="http://schemas.microsoft.com/office/drawing/2014/main" id="{FCBA46BE-3D8F-0B43-B69F-8D5DA023CA0C}"/>
                </a:ext>
              </a:extLst>
            </p:cNvPr>
            <p:cNvSpPr/>
            <p:nvPr/>
          </p:nvSpPr>
          <p:spPr>
            <a:xfrm>
              <a:off x="3310111" y="485987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sp>
          <p:nvSpPr>
            <p:cNvPr id="98" name="Rectangle 97">
              <a:extLst>
                <a:ext uri="{FF2B5EF4-FFF2-40B4-BE49-F238E27FC236}">
                  <a16:creationId xmlns:a16="http://schemas.microsoft.com/office/drawing/2014/main" id="{88C92BF3-23CD-804B-B0C5-F3772BC46407}"/>
                </a:ext>
              </a:extLst>
            </p:cNvPr>
            <p:cNvSpPr/>
            <p:nvPr/>
          </p:nvSpPr>
          <p:spPr>
            <a:xfrm>
              <a:off x="4041307" y="485987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99" name="Group 98">
              <a:extLst>
                <a:ext uri="{FF2B5EF4-FFF2-40B4-BE49-F238E27FC236}">
                  <a16:creationId xmlns:a16="http://schemas.microsoft.com/office/drawing/2014/main" id="{76CDC165-6429-8E43-A3FC-AD21B9E61BE8}"/>
                </a:ext>
              </a:extLst>
            </p:cNvPr>
            <p:cNvGrpSpPr/>
            <p:nvPr/>
          </p:nvGrpSpPr>
          <p:grpSpPr>
            <a:xfrm>
              <a:off x="3270851" y="6099732"/>
              <a:ext cx="2222330" cy="297001"/>
              <a:chOff x="1934634" y="6934556"/>
              <a:chExt cx="1894790" cy="261610"/>
            </a:xfrm>
          </p:grpSpPr>
          <p:sp>
            <p:nvSpPr>
              <p:cNvPr id="115" name="TextBox 114">
                <a:extLst>
                  <a:ext uri="{FF2B5EF4-FFF2-40B4-BE49-F238E27FC236}">
                    <a16:creationId xmlns:a16="http://schemas.microsoft.com/office/drawing/2014/main" id="{4C263137-0AC1-1D48-B90A-46A41C4D6B44}"/>
                  </a:ext>
                </a:extLst>
              </p:cNvPr>
              <p:cNvSpPr txBox="1"/>
              <p:nvPr/>
            </p:nvSpPr>
            <p:spPr>
              <a:xfrm>
                <a:off x="1934634" y="6934556"/>
                <a:ext cx="492443"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make</a:t>
                </a:r>
              </a:p>
            </p:txBody>
          </p:sp>
          <p:sp>
            <p:nvSpPr>
              <p:cNvPr id="116" name="TextBox 115">
                <a:extLst>
                  <a:ext uri="{FF2B5EF4-FFF2-40B4-BE49-F238E27FC236}">
                    <a16:creationId xmlns:a16="http://schemas.microsoft.com/office/drawing/2014/main" id="{758DE4D6-3685-EE4A-9F07-560A6F04503B}"/>
                  </a:ext>
                </a:extLst>
              </p:cNvPr>
              <p:cNvSpPr txBox="1"/>
              <p:nvPr/>
            </p:nvSpPr>
            <p:spPr>
              <a:xfrm>
                <a:off x="2661000" y="6934556"/>
                <a:ext cx="261610"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a</a:t>
                </a:r>
              </a:p>
            </p:txBody>
          </p:sp>
          <p:sp>
            <p:nvSpPr>
              <p:cNvPr id="117" name="TextBox 116">
                <a:extLst>
                  <a:ext uri="{FF2B5EF4-FFF2-40B4-BE49-F238E27FC236}">
                    <a16:creationId xmlns:a16="http://schemas.microsoft.com/office/drawing/2014/main" id="{387E51B4-D65E-4845-B1DF-F81F4C992DB0}"/>
                  </a:ext>
                </a:extLst>
              </p:cNvPr>
              <p:cNvSpPr txBox="1"/>
              <p:nvPr/>
            </p:nvSpPr>
            <p:spPr>
              <a:xfrm>
                <a:off x="3131148" y="6934556"/>
                <a:ext cx="698276" cy="261610"/>
              </a:xfrm>
              <a:prstGeom prst="rect">
                <a:avLst/>
              </a:prstGeom>
              <a:noFill/>
            </p:spPr>
            <p:txBody>
              <a:bodyPr wrap="square" rtlCol="0">
                <a:spAutoFit/>
              </a:bodyPr>
              <a:lstStyle/>
              <a:p>
                <a:r>
                  <a:rPr lang="en-US" sz="1050" b="1">
                    <a:latin typeface="Dank Mono" pitchFamily="49" charset="77"/>
                    <a:cs typeface="Calibri" panose="020F0502020204030204" pitchFamily="34" charset="0"/>
                  </a:rPr>
                  <a:t>column</a:t>
                </a:r>
              </a:p>
            </p:txBody>
          </p:sp>
        </p:grpSp>
        <p:cxnSp>
          <p:nvCxnSpPr>
            <p:cNvPr id="100" name="Straight Arrow Connector 99">
              <a:extLst>
                <a:ext uri="{FF2B5EF4-FFF2-40B4-BE49-F238E27FC236}">
                  <a16:creationId xmlns:a16="http://schemas.microsoft.com/office/drawing/2014/main" id="{DEE2BAF5-0995-7C48-9390-54B0FF360E73}"/>
                </a:ext>
              </a:extLst>
            </p:cNvPr>
            <p:cNvCxnSpPr>
              <a:cxnSpLocks/>
            </p:cNvCxnSpPr>
            <p:nvPr/>
          </p:nvCxnSpPr>
          <p:spPr>
            <a:xfrm flipV="1">
              <a:off x="3551416" y="5812574"/>
              <a:ext cx="0" cy="2648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01" name="Straight Arrow Connector 100">
              <a:extLst>
                <a:ext uri="{FF2B5EF4-FFF2-40B4-BE49-F238E27FC236}">
                  <a16:creationId xmlns:a16="http://schemas.microsoft.com/office/drawing/2014/main" id="{C6CB8990-033D-7D40-BBDD-CFBB5C79BA8B}"/>
                </a:ext>
              </a:extLst>
            </p:cNvPr>
            <p:cNvCxnSpPr>
              <a:cxnSpLocks/>
            </p:cNvCxnSpPr>
            <p:nvPr/>
          </p:nvCxnSpPr>
          <p:spPr>
            <a:xfrm flipV="1">
              <a:off x="4282492" y="5811259"/>
              <a:ext cx="1" cy="26611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02" name="Straight Arrow Connector 101">
              <a:extLst>
                <a:ext uri="{FF2B5EF4-FFF2-40B4-BE49-F238E27FC236}">
                  <a16:creationId xmlns:a16="http://schemas.microsoft.com/office/drawing/2014/main" id="{E21DD676-078F-5C41-9FA8-08360264B265}"/>
                </a:ext>
              </a:extLst>
            </p:cNvPr>
            <p:cNvCxnSpPr>
              <a:cxnSpLocks/>
            </p:cNvCxnSpPr>
            <p:nvPr/>
          </p:nvCxnSpPr>
          <p:spPr>
            <a:xfrm flipV="1">
              <a:off x="5058223" y="5811215"/>
              <a:ext cx="0" cy="26616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03" name="Rectangle 102">
              <a:extLst>
                <a:ext uri="{FF2B5EF4-FFF2-40B4-BE49-F238E27FC236}">
                  <a16:creationId xmlns:a16="http://schemas.microsoft.com/office/drawing/2014/main" id="{20453A4E-2F80-B545-BAF0-CB4CBA1D6A66}"/>
                </a:ext>
              </a:extLst>
            </p:cNvPr>
            <p:cNvSpPr/>
            <p:nvPr/>
          </p:nvSpPr>
          <p:spPr>
            <a:xfrm>
              <a:off x="4816918" y="4863376"/>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104" name="Group 103">
              <a:extLst>
                <a:ext uri="{FF2B5EF4-FFF2-40B4-BE49-F238E27FC236}">
                  <a16:creationId xmlns:a16="http://schemas.microsoft.com/office/drawing/2014/main" id="{35CF8168-4F8B-1342-88D4-CF787B6FBD7B}"/>
                </a:ext>
              </a:extLst>
            </p:cNvPr>
            <p:cNvGrpSpPr/>
            <p:nvPr/>
          </p:nvGrpSpPr>
          <p:grpSpPr>
            <a:xfrm>
              <a:off x="3410874" y="5569232"/>
              <a:ext cx="281084" cy="243360"/>
              <a:chOff x="233471" y="4585986"/>
              <a:chExt cx="336985" cy="214361"/>
            </a:xfrm>
          </p:grpSpPr>
          <p:sp>
            <p:nvSpPr>
              <p:cNvPr id="113" name="Rectangle 112">
                <a:extLst>
                  <a:ext uri="{FF2B5EF4-FFF2-40B4-BE49-F238E27FC236}">
                    <a16:creationId xmlns:a16="http://schemas.microsoft.com/office/drawing/2014/main" id="{9769D5FD-BBFF-6A47-B30E-E950A77EB64F}"/>
                  </a:ext>
                </a:extLst>
              </p:cNvPr>
              <p:cNvSpPr/>
              <p:nvPr/>
            </p:nvSpPr>
            <p:spPr>
              <a:xfrm>
                <a:off x="233471" y="4585986"/>
                <a:ext cx="336985" cy="21436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1C1759F-327E-644E-ADC9-564A2F0F81A6}"/>
                      </a:ext>
                    </a:extLst>
                  </p:cNvPr>
                  <p:cNvSpPr txBox="1"/>
                  <p:nvPr/>
                </p:nvSpPr>
                <p:spPr>
                  <a:xfrm>
                    <a:off x="277387" y="4613605"/>
                    <a:ext cx="268859"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14" name="TextBox 113">
                    <a:extLst>
                      <a:ext uri="{FF2B5EF4-FFF2-40B4-BE49-F238E27FC236}">
                        <a16:creationId xmlns:a16="http://schemas.microsoft.com/office/drawing/2014/main" id="{A1C1759F-327E-644E-ADC9-564A2F0F81A6}"/>
                      </a:ext>
                    </a:extLst>
                  </p:cNvPr>
                  <p:cNvSpPr txBox="1">
                    <a:spLocks noRot="1" noChangeAspect="1" noMove="1" noResize="1" noEditPoints="1" noAdjustHandles="1" noChangeArrowheads="1" noChangeShapeType="1" noTextEdit="1"/>
                  </p:cNvSpPr>
                  <p:nvPr/>
                </p:nvSpPr>
                <p:spPr>
                  <a:xfrm>
                    <a:off x="277387" y="4613605"/>
                    <a:ext cx="268859" cy="161583"/>
                  </a:xfrm>
                  <a:prstGeom prst="rect">
                    <a:avLst/>
                  </a:prstGeom>
                  <a:blipFill>
                    <a:blip r:embed="rId7"/>
                    <a:stretch>
                      <a:fillRect l="-8108"/>
                    </a:stretch>
                  </a:blipFill>
                </p:spPr>
                <p:txBody>
                  <a:bodyPr/>
                  <a:lstStyle/>
                  <a:p>
                    <a:r>
                      <a:rPr lang="en-US">
                        <a:noFill/>
                      </a:rPr>
                      <a:t> </a:t>
                    </a:r>
                  </a:p>
                </p:txBody>
              </p:sp>
            </mc:Fallback>
          </mc:AlternateContent>
        </p:grpSp>
        <p:cxnSp>
          <p:nvCxnSpPr>
            <p:cNvPr id="105" name="Straight Arrow Connector 104">
              <a:extLst>
                <a:ext uri="{FF2B5EF4-FFF2-40B4-BE49-F238E27FC236}">
                  <a16:creationId xmlns:a16="http://schemas.microsoft.com/office/drawing/2014/main" id="{1C2C7611-8AC6-FF49-85D4-F896B67775C9}"/>
                </a:ext>
              </a:extLst>
            </p:cNvPr>
            <p:cNvCxnSpPr>
              <a:cxnSpLocks/>
              <a:stCxn id="113" idx="0"/>
              <a:endCxn id="97" idx="2"/>
            </p:cNvCxnSpPr>
            <p:nvPr/>
          </p:nvCxnSpPr>
          <p:spPr>
            <a:xfrm flipV="1">
              <a:off x="3551416" y="5327016"/>
              <a:ext cx="0" cy="24221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nvGrpSpPr>
            <p:cNvPr id="106" name="Group 105">
              <a:extLst>
                <a:ext uri="{FF2B5EF4-FFF2-40B4-BE49-F238E27FC236}">
                  <a16:creationId xmlns:a16="http://schemas.microsoft.com/office/drawing/2014/main" id="{586B3EF8-4134-314C-9FA4-B1C92A04DD0F}"/>
                </a:ext>
              </a:extLst>
            </p:cNvPr>
            <p:cNvGrpSpPr/>
            <p:nvPr/>
          </p:nvGrpSpPr>
          <p:grpSpPr>
            <a:xfrm>
              <a:off x="4141951" y="5567902"/>
              <a:ext cx="281084" cy="243360"/>
              <a:chOff x="233471" y="4585986"/>
              <a:chExt cx="336985" cy="214361"/>
            </a:xfrm>
          </p:grpSpPr>
          <p:sp>
            <p:nvSpPr>
              <p:cNvPr id="111" name="Rectangle 110">
                <a:extLst>
                  <a:ext uri="{FF2B5EF4-FFF2-40B4-BE49-F238E27FC236}">
                    <a16:creationId xmlns:a16="http://schemas.microsoft.com/office/drawing/2014/main" id="{06C72C6B-73B3-FF48-8E04-E925F6B19CDE}"/>
                  </a:ext>
                </a:extLst>
              </p:cNvPr>
              <p:cNvSpPr/>
              <p:nvPr/>
            </p:nvSpPr>
            <p:spPr>
              <a:xfrm>
                <a:off x="233471" y="4585986"/>
                <a:ext cx="336985" cy="21436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A29C32E5-9681-3A4E-A987-9238E8355F1A}"/>
                      </a:ext>
                    </a:extLst>
                  </p:cNvPr>
                  <p:cNvSpPr txBox="1"/>
                  <p:nvPr/>
                </p:nvSpPr>
                <p:spPr>
                  <a:xfrm>
                    <a:off x="277387" y="4613605"/>
                    <a:ext cx="268859"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12" name="TextBox 111">
                    <a:extLst>
                      <a:ext uri="{FF2B5EF4-FFF2-40B4-BE49-F238E27FC236}">
                        <a16:creationId xmlns:a16="http://schemas.microsoft.com/office/drawing/2014/main" id="{A29C32E5-9681-3A4E-A987-9238E8355F1A}"/>
                      </a:ext>
                    </a:extLst>
                  </p:cNvPr>
                  <p:cNvSpPr txBox="1">
                    <a:spLocks noRot="1" noChangeAspect="1" noMove="1" noResize="1" noEditPoints="1" noAdjustHandles="1" noChangeArrowheads="1" noChangeShapeType="1" noTextEdit="1"/>
                  </p:cNvSpPr>
                  <p:nvPr/>
                </p:nvSpPr>
                <p:spPr>
                  <a:xfrm>
                    <a:off x="277387" y="4613605"/>
                    <a:ext cx="268859" cy="161583"/>
                  </a:xfrm>
                  <a:prstGeom prst="rect">
                    <a:avLst/>
                  </a:prstGeom>
                  <a:blipFill>
                    <a:blip r:embed="rId7"/>
                    <a:stretch>
                      <a:fillRect l="-8108"/>
                    </a:stretch>
                  </a:blipFill>
                </p:spPr>
                <p:txBody>
                  <a:bodyPr/>
                  <a:lstStyle/>
                  <a:p>
                    <a:r>
                      <a:rPr lang="en-US">
                        <a:noFill/>
                      </a:rPr>
                      <a:t> </a:t>
                    </a:r>
                  </a:p>
                </p:txBody>
              </p:sp>
            </mc:Fallback>
          </mc:AlternateContent>
        </p:grpSp>
        <p:cxnSp>
          <p:nvCxnSpPr>
            <p:cNvPr id="107" name="Straight Arrow Connector 106">
              <a:extLst>
                <a:ext uri="{FF2B5EF4-FFF2-40B4-BE49-F238E27FC236}">
                  <a16:creationId xmlns:a16="http://schemas.microsoft.com/office/drawing/2014/main" id="{D129DE5C-46D7-A641-B70E-2C00C4E027F2}"/>
                </a:ext>
              </a:extLst>
            </p:cNvPr>
            <p:cNvCxnSpPr>
              <a:cxnSpLocks/>
              <a:stCxn id="111" idx="0"/>
              <a:endCxn id="98" idx="2"/>
            </p:cNvCxnSpPr>
            <p:nvPr/>
          </p:nvCxnSpPr>
          <p:spPr>
            <a:xfrm flipV="1">
              <a:off x="4282492" y="5327016"/>
              <a:ext cx="120" cy="24088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08" name="Rectangle 107">
              <a:extLst>
                <a:ext uri="{FF2B5EF4-FFF2-40B4-BE49-F238E27FC236}">
                  <a16:creationId xmlns:a16="http://schemas.microsoft.com/office/drawing/2014/main" id="{AFF6E62B-5821-2D44-9D8D-50F3FEF00912}"/>
                </a:ext>
              </a:extLst>
            </p:cNvPr>
            <p:cNvSpPr/>
            <p:nvPr/>
          </p:nvSpPr>
          <p:spPr>
            <a:xfrm>
              <a:off x="4919231" y="5570890"/>
              <a:ext cx="281084" cy="24336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8DEDA217-3502-5C4E-B9B7-B249265295D6}"/>
                    </a:ext>
                  </a:extLst>
                </p:cNvPr>
                <p:cNvSpPr txBox="1"/>
                <p:nvPr/>
              </p:nvSpPr>
              <p:spPr>
                <a:xfrm>
                  <a:off x="4955862" y="5602245"/>
                  <a:ext cx="224259" cy="1834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09" name="TextBox 108">
                  <a:extLst>
                    <a:ext uri="{FF2B5EF4-FFF2-40B4-BE49-F238E27FC236}">
                      <a16:creationId xmlns:a16="http://schemas.microsoft.com/office/drawing/2014/main" id="{8DEDA217-3502-5C4E-B9B7-B249265295D6}"/>
                    </a:ext>
                  </a:extLst>
                </p:cNvPr>
                <p:cNvSpPr txBox="1">
                  <a:spLocks noRot="1" noChangeAspect="1" noMove="1" noResize="1" noEditPoints="1" noAdjustHandles="1" noChangeArrowheads="1" noChangeShapeType="1" noTextEdit="1"/>
                </p:cNvSpPr>
                <p:nvPr/>
              </p:nvSpPr>
              <p:spPr>
                <a:xfrm>
                  <a:off x="4955862" y="5602245"/>
                  <a:ext cx="224259" cy="183442"/>
                </a:xfrm>
                <a:prstGeom prst="rect">
                  <a:avLst/>
                </a:prstGeom>
                <a:blipFill>
                  <a:blip r:embed="rId7"/>
                  <a:stretch>
                    <a:fillRect l="-8108"/>
                  </a:stretch>
                </a:blipFill>
              </p:spPr>
              <p:txBody>
                <a:bodyPr/>
                <a:lstStyle/>
                <a:p>
                  <a:r>
                    <a:rPr lang="en-US">
                      <a:noFill/>
                    </a:rPr>
                    <a:t> </a:t>
                  </a:r>
                </a:p>
              </p:txBody>
            </p:sp>
          </mc:Fallback>
        </mc:AlternateContent>
        <p:cxnSp>
          <p:nvCxnSpPr>
            <p:cNvPr id="110" name="Straight Arrow Connector 109">
              <a:extLst>
                <a:ext uri="{FF2B5EF4-FFF2-40B4-BE49-F238E27FC236}">
                  <a16:creationId xmlns:a16="http://schemas.microsoft.com/office/drawing/2014/main" id="{3CFEFA50-E6C0-EB4B-981E-B96F26DAA8DD}"/>
                </a:ext>
              </a:extLst>
            </p:cNvPr>
            <p:cNvCxnSpPr>
              <a:cxnSpLocks/>
              <a:stCxn id="108" idx="0"/>
              <a:endCxn id="103" idx="2"/>
            </p:cNvCxnSpPr>
            <p:nvPr/>
          </p:nvCxnSpPr>
          <p:spPr>
            <a:xfrm flipH="1" flipV="1">
              <a:off x="5058223" y="5330522"/>
              <a:ext cx="1549" cy="2403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sp>
        <p:nvSpPr>
          <p:cNvPr id="163" name="Rectangle 162">
            <a:extLst>
              <a:ext uri="{FF2B5EF4-FFF2-40B4-BE49-F238E27FC236}">
                <a16:creationId xmlns:a16="http://schemas.microsoft.com/office/drawing/2014/main" id="{367F3EC3-1E89-2F48-9194-3A00C10F7C7A}"/>
              </a:ext>
            </a:extLst>
          </p:cNvPr>
          <p:cNvSpPr/>
          <p:nvPr/>
        </p:nvSpPr>
        <p:spPr>
          <a:xfrm>
            <a:off x="4869378" y="352484"/>
            <a:ext cx="2423105" cy="64643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52ABE347-FB5D-D241-B4F3-BCDEBE412FD2}"/>
              </a:ext>
            </a:extLst>
          </p:cNvPr>
          <p:cNvGrpSpPr/>
          <p:nvPr/>
        </p:nvGrpSpPr>
        <p:grpSpPr>
          <a:xfrm>
            <a:off x="8196152" y="4885604"/>
            <a:ext cx="2532719" cy="1562346"/>
            <a:chOff x="6423066" y="4866892"/>
            <a:chExt cx="2532719" cy="1562346"/>
          </a:xfrm>
        </p:grpSpPr>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F172491E-FED6-5844-9E3E-2CDB572BB786}"/>
                    </a:ext>
                  </a:extLst>
                </p:cNvPr>
                <p:cNvSpPr txBox="1"/>
                <p:nvPr/>
              </p:nvSpPr>
              <p:spPr>
                <a:xfrm>
                  <a:off x="7024006" y="6174530"/>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(1)</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120" name="TextBox 119">
                  <a:extLst>
                    <a:ext uri="{FF2B5EF4-FFF2-40B4-BE49-F238E27FC236}">
                      <a16:creationId xmlns:a16="http://schemas.microsoft.com/office/drawing/2014/main" id="{F172491E-FED6-5844-9E3E-2CDB572BB786}"/>
                    </a:ext>
                  </a:extLst>
                </p:cNvPr>
                <p:cNvSpPr txBox="1">
                  <a:spLocks noRot="1" noChangeAspect="1" noMove="1" noResize="1" noEditPoints="1" noAdjustHandles="1" noChangeArrowheads="1" noChangeShapeType="1" noTextEdit="1"/>
                </p:cNvSpPr>
                <p:nvPr/>
              </p:nvSpPr>
              <p:spPr>
                <a:xfrm>
                  <a:off x="7024006" y="6174530"/>
                  <a:ext cx="388505" cy="254708"/>
                </a:xfrm>
                <a:prstGeom prst="rect">
                  <a:avLst/>
                </a:prstGeom>
                <a:blipFill>
                  <a:blip r:embed="rId8"/>
                  <a:stretch>
                    <a:fillRect t="-7143" r="-1563"/>
                  </a:stretch>
                </a:blipFill>
              </p:spPr>
              <p:txBody>
                <a:bodyPr/>
                <a:lstStyle/>
                <a:p>
                  <a:r>
                    <a:rPr lang="en-US">
                      <a:noFill/>
                    </a:rPr>
                    <a:t> </a:t>
                  </a:r>
                </a:p>
              </p:txBody>
            </p:sp>
          </mc:Fallback>
        </mc:AlternateContent>
        <p:cxnSp>
          <p:nvCxnSpPr>
            <p:cNvPr id="121" name="Straight Arrow Connector 120">
              <a:extLst>
                <a:ext uri="{FF2B5EF4-FFF2-40B4-BE49-F238E27FC236}">
                  <a16:creationId xmlns:a16="http://schemas.microsoft.com/office/drawing/2014/main" id="{B44860D3-3629-694D-998F-EDDD52C2EC2D}"/>
                </a:ext>
              </a:extLst>
            </p:cNvPr>
            <p:cNvCxnSpPr>
              <a:cxnSpLocks/>
              <a:stCxn id="146" idx="3"/>
              <a:endCxn id="122" idx="1"/>
            </p:cNvCxnSpPr>
            <p:nvPr/>
          </p:nvCxnSpPr>
          <p:spPr>
            <a:xfrm>
              <a:off x="6423066" y="5099720"/>
              <a:ext cx="465278" cy="74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2" name="Rectangle 121">
              <a:extLst>
                <a:ext uri="{FF2B5EF4-FFF2-40B4-BE49-F238E27FC236}">
                  <a16:creationId xmlns:a16="http://schemas.microsoft.com/office/drawing/2014/main" id="{4D8CF79D-C81A-8E43-B7E8-AFA575EA01CD}"/>
                </a:ext>
              </a:extLst>
            </p:cNvPr>
            <p:cNvSpPr/>
            <p:nvPr/>
          </p:nvSpPr>
          <p:spPr>
            <a:xfrm>
              <a:off x="6888344" y="4866892"/>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123" name="Straight Arrow Connector 122">
              <a:extLst>
                <a:ext uri="{FF2B5EF4-FFF2-40B4-BE49-F238E27FC236}">
                  <a16:creationId xmlns:a16="http://schemas.microsoft.com/office/drawing/2014/main" id="{F086EF9D-6EE5-494A-9337-88E0B728E89F}"/>
                </a:ext>
              </a:extLst>
            </p:cNvPr>
            <p:cNvCxnSpPr>
              <a:cxnSpLocks/>
              <a:stCxn id="122" idx="3"/>
              <a:endCxn id="124" idx="1"/>
            </p:cNvCxnSpPr>
            <p:nvPr/>
          </p:nvCxnSpPr>
          <p:spPr>
            <a:xfrm>
              <a:off x="7370957" y="5100465"/>
              <a:ext cx="551111" cy="2184"/>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4" name="Rectangle 123">
              <a:extLst>
                <a:ext uri="{FF2B5EF4-FFF2-40B4-BE49-F238E27FC236}">
                  <a16:creationId xmlns:a16="http://schemas.microsoft.com/office/drawing/2014/main" id="{BD04C615-B379-2647-BC48-B18F80DD2C63}"/>
                </a:ext>
              </a:extLst>
            </p:cNvPr>
            <p:cNvSpPr/>
            <p:nvPr/>
          </p:nvSpPr>
          <p:spPr>
            <a:xfrm>
              <a:off x="7922066" y="4869077"/>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81CCD3CA-DC46-E548-B008-7383FE013FDE}"/>
                    </a:ext>
                  </a:extLst>
                </p:cNvPr>
                <p:cNvSpPr txBox="1"/>
                <p:nvPr/>
              </p:nvSpPr>
              <p:spPr>
                <a:xfrm>
                  <a:off x="8046706" y="6172886"/>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(2)</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125" name="TextBox 124">
                  <a:extLst>
                    <a:ext uri="{FF2B5EF4-FFF2-40B4-BE49-F238E27FC236}">
                      <a16:creationId xmlns:a16="http://schemas.microsoft.com/office/drawing/2014/main" id="{81CCD3CA-DC46-E548-B008-7383FE013FDE}"/>
                    </a:ext>
                  </a:extLst>
                </p:cNvPr>
                <p:cNvSpPr txBox="1">
                  <a:spLocks noRot="1" noChangeAspect="1" noMove="1" noResize="1" noEditPoints="1" noAdjustHandles="1" noChangeArrowheads="1" noChangeShapeType="1" noTextEdit="1"/>
                </p:cNvSpPr>
                <p:nvPr/>
              </p:nvSpPr>
              <p:spPr>
                <a:xfrm>
                  <a:off x="8046706" y="6172886"/>
                  <a:ext cx="388505" cy="254708"/>
                </a:xfrm>
                <a:prstGeom prst="rect">
                  <a:avLst/>
                </a:prstGeom>
                <a:blipFill>
                  <a:blip r:embed="rId9"/>
                  <a:stretch>
                    <a:fillRect t="-7317"/>
                  </a:stretch>
                </a:blipFill>
              </p:spPr>
              <p:txBody>
                <a:bodyPr/>
                <a:lstStyle/>
                <a:p>
                  <a:r>
                    <a:rPr lang="en-US">
                      <a:noFill/>
                    </a:rPr>
                    <a:t> </a:t>
                  </a:r>
                </a:p>
              </p:txBody>
            </p:sp>
          </mc:Fallback>
        </mc:AlternateContent>
        <p:cxnSp>
          <p:nvCxnSpPr>
            <p:cNvPr id="126" name="Straight Arrow Connector 125">
              <a:extLst>
                <a:ext uri="{FF2B5EF4-FFF2-40B4-BE49-F238E27FC236}">
                  <a16:creationId xmlns:a16="http://schemas.microsoft.com/office/drawing/2014/main" id="{D0E7227B-8364-044C-B770-1511517434D7}"/>
                </a:ext>
              </a:extLst>
            </p:cNvPr>
            <p:cNvCxnSpPr>
              <a:cxnSpLocks/>
              <a:stCxn id="124" idx="3"/>
            </p:cNvCxnSpPr>
            <p:nvPr/>
          </p:nvCxnSpPr>
          <p:spPr>
            <a:xfrm>
              <a:off x="8404676" y="5102650"/>
              <a:ext cx="321423"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7" name="TextBox 126">
              <a:extLst>
                <a:ext uri="{FF2B5EF4-FFF2-40B4-BE49-F238E27FC236}">
                  <a16:creationId xmlns:a16="http://schemas.microsoft.com/office/drawing/2014/main" id="{A9E50FF6-48F6-0746-A0CF-0EBE875218CB}"/>
                </a:ext>
              </a:extLst>
            </p:cNvPr>
            <p:cNvSpPr txBox="1"/>
            <p:nvPr/>
          </p:nvSpPr>
          <p:spPr>
            <a:xfrm rot="16200000">
              <a:off x="8629947" y="4986289"/>
              <a:ext cx="419296" cy="23238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cxnSp>
          <p:nvCxnSpPr>
            <p:cNvPr id="128" name="Straight Arrow Connector 127">
              <a:extLst>
                <a:ext uri="{FF2B5EF4-FFF2-40B4-BE49-F238E27FC236}">
                  <a16:creationId xmlns:a16="http://schemas.microsoft.com/office/drawing/2014/main" id="{62AE0450-C307-6145-BC3C-9B2E9FA735FB}"/>
                </a:ext>
              </a:extLst>
            </p:cNvPr>
            <p:cNvCxnSpPr>
              <a:cxnSpLocks/>
              <a:endCxn id="129" idx="2"/>
            </p:cNvCxnSpPr>
            <p:nvPr/>
          </p:nvCxnSpPr>
          <p:spPr>
            <a:xfrm flipV="1">
              <a:off x="7126245" y="6082621"/>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29" name="Rectangle 128">
              <a:extLst>
                <a:ext uri="{FF2B5EF4-FFF2-40B4-BE49-F238E27FC236}">
                  <a16:creationId xmlns:a16="http://schemas.microsoft.com/office/drawing/2014/main" id="{C70C771A-BD40-F04B-9CE4-12A8C8DD294A}"/>
                </a:ext>
              </a:extLst>
            </p:cNvPr>
            <p:cNvSpPr/>
            <p:nvPr/>
          </p:nvSpPr>
          <p:spPr>
            <a:xfrm>
              <a:off x="6954817" y="595025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30" name="Rectangle 129">
              <a:extLst>
                <a:ext uri="{FF2B5EF4-FFF2-40B4-BE49-F238E27FC236}">
                  <a16:creationId xmlns:a16="http://schemas.microsoft.com/office/drawing/2014/main" id="{7931A1CD-DDF0-9E45-89CE-628BAC911A4E}"/>
                </a:ext>
              </a:extLst>
            </p:cNvPr>
            <p:cNvSpPr/>
            <p:nvPr/>
          </p:nvSpPr>
          <p:spPr>
            <a:xfrm>
              <a:off x="6884336" y="566416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31" name="Straight Arrow Connector 130">
              <a:extLst>
                <a:ext uri="{FF2B5EF4-FFF2-40B4-BE49-F238E27FC236}">
                  <a16:creationId xmlns:a16="http://schemas.microsoft.com/office/drawing/2014/main" id="{0B7EDF2B-38CC-7D42-BC90-74540B5BE5E8}"/>
                </a:ext>
              </a:extLst>
            </p:cNvPr>
            <p:cNvCxnSpPr>
              <a:cxnSpLocks/>
              <a:stCxn id="130" idx="0"/>
            </p:cNvCxnSpPr>
            <p:nvPr/>
          </p:nvCxnSpPr>
          <p:spPr>
            <a:xfrm flipV="1">
              <a:off x="7123656" y="5549291"/>
              <a:ext cx="0" cy="11487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2" name="Straight Arrow Connector 131">
              <a:extLst>
                <a:ext uri="{FF2B5EF4-FFF2-40B4-BE49-F238E27FC236}">
                  <a16:creationId xmlns:a16="http://schemas.microsoft.com/office/drawing/2014/main" id="{1843F072-3493-2F4F-AC29-5D04C1E726A4}"/>
                </a:ext>
              </a:extLst>
            </p:cNvPr>
            <p:cNvCxnSpPr>
              <a:cxnSpLocks/>
              <a:stCxn id="129" idx="0"/>
              <a:endCxn id="130" idx="2"/>
            </p:cNvCxnSpPr>
            <p:nvPr/>
          </p:nvCxnSpPr>
          <p:spPr>
            <a:xfrm flipH="1" flipV="1">
              <a:off x="7123658" y="5831686"/>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3" name="Straight Arrow Connector 132">
              <a:extLst>
                <a:ext uri="{FF2B5EF4-FFF2-40B4-BE49-F238E27FC236}">
                  <a16:creationId xmlns:a16="http://schemas.microsoft.com/office/drawing/2014/main" id="{E28B0610-20F9-8940-9D62-4025E0494657}"/>
                </a:ext>
              </a:extLst>
            </p:cNvPr>
            <p:cNvCxnSpPr>
              <a:cxnSpLocks/>
              <a:endCxn id="134" idx="2"/>
            </p:cNvCxnSpPr>
            <p:nvPr/>
          </p:nvCxnSpPr>
          <p:spPr>
            <a:xfrm flipV="1">
              <a:off x="8158876" y="6082621"/>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34" name="Rectangle 133">
              <a:extLst>
                <a:ext uri="{FF2B5EF4-FFF2-40B4-BE49-F238E27FC236}">
                  <a16:creationId xmlns:a16="http://schemas.microsoft.com/office/drawing/2014/main" id="{01934787-972B-A24F-AE25-DF1E69C33F86}"/>
                </a:ext>
              </a:extLst>
            </p:cNvPr>
            <p:cNvSpPr/>
            <p:nvPr/>
          </p:nvSpPr>
          <p:spPr>
            <a:xfrm>
              <a:off x="7987448" y="595025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35" name="Rectangle 134">
              <a:extLst>
                <a:ext uri="{FF2B5EF4-FFF2-40B4-BE49-F238E27FC236}">
                  <a16:creationId xmlns:a16="http://schemas.microsoft.com/office/drawing/2014/main" id="{0CFE1081-4312-C54A-A753-0623CF6D3DE5}"/>
                </a:ext>
              </a:extLst>
            </p:cNvPr>
            <p:cNvSpPr/>
            <p:nvPr/>
          </p:nvSpPr>
          <p:spPr>
            <a:xfrm>
              <a:off x="7916967" y="566416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36" name="Straight Arrow Connector 135">
              <a:extLst>
                <a:ext uri="{FF2B5EF4-FFF2-40B4-BE49-F238E27FC236}">
                  <a16:creationId xmlns:a16="http://schemas.microsoft.com/office/drawing/2014/main" id="{26710AED-E9FC-4F42-B203-0C766A929CE5}"/>
                </a:ext>
              </a:extLst>
            </p:cNvPr>
            <p:cNvCxnSpPr>
              <a:cxnSpLocks/>
              <a:stCxn id="135" idx="0"/>
            </p:cNvCxnSpPr>
            <p:nvPr/>
          </p:nvCxnSpPr>
          <p:spPr>
            <a:xfrm flipV="1">
              <a:off x="8156288" y="5549291"/>
              <a:ext cx="0" cy="11487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7" name="Straight Arrow Connector 136">
              <a:extLst>
                <a:ext uri="{FF2B5EF4-FFF2-40B4-BE49-F238E27FC236}">
                  <a16:creationId xmlns:a16="http://schemas.microsoft.com/office/drawing/2014/main" id="{0F3E544F-2E5C-2349-8E3E-BF61F5FC3F33}"/>
                </a:ext>
              </a:extLst>
            </p:cNvPr>
            <p:cNvCxnSpPr>
              <a:cxnSpLocks/>
              <a:stCxn id="134" idx="0"/>
              <a:endCxn id="135" idx="2"/>
            </p:cNvCxnSpPr>
            <p:nvPr/>
          </p:nvCxnSpPr>
          <p:spPr>
            <a:xfrm flipH="1" flipV="1">
              <a:off x="8156290" y="5831686"/>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38" name="TextBox 137">
              <a:extLst>
                <a:ext uri="{FF2B5EF4-FFF2-40B4-BE49-F238E27FC236}">
                  <a16:creationId xmlns:a16="http://schemas.microsoft.com/office/drawing/2014/main" id="{FFC43E24-984A-2449-A1B5-E99D0E16580B}"/>
                </a:ext>
              </a:extLst>
            </p:cNvPr>
            <p:cNvSpPr txBox="1"/>
            <p:nvPr/>
          </p:nvSpPr>
          <p:spPr>
            <a:xfrm>
              <a:off x="6941215" y="5416065"/>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39" name="Straight Arrow Connector 138">
              <a:extLst>
                <a:ext uri="{FF2B5EF4-FFF2-40B4-BE49-F238E27FC236}">
                  <a16:creationId xmlns:a16="http://schemas.microsoft.com/office/drawing/2014/main" id="{C9245AF6-83E5-9C4E-87AD-C5802F5A82EA}"/>
                </a:ext>
              </a:extLst>
            </p:cNvPr>
            <p:cNvCxnSpPr>
              <a:cxnSpLocks/>
            </p:cNvCxnSpPr>
            <p:nvPr/>
          </p:nvCxnSpPr>
          <p:spPr>
            <a:xfrm flipV="1">
              <a:off x="7128628" y="5340142"/>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40" name="TextBox 139">
              <a:extLst>
                <a:ext uri="{FF2B5EF4-FFF2-40B4-BE49-F238E27FC236}">
                  <a16:creationId xmlns:a16="http://schemas.microsoft.com/office/drawing/2014/main" id="{5CB1C474-5EAB-484F-A1A0-B984F868C0B0}"/>
                </a:ext>
              </a:extLst>
            </p:cNvPr>
            <p:cNvSpPr txBox="1"/>
            <p:nvPr/>
          </p:nvSpPr>
          <p:spPr>
            <a:xfrm>
              <a:off x="7971244" y="5419191"/>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41" name="Straight Arrow Connector 140">
              <a:extLst>
                <a:ext uri="{FF2B5EF4-FFF2-40B4-BE49-F238E27FC236}">
                  <a16:creationId xmlns:a16="http://schemas.microsoft.com/office/drawing/2014/main" id="{565535B6-3633-0D4C-9B21-5FD69A8C4CC2}"/>
                </a:ext>
              </a:extLst>
            </p:cNvPr>
            <p:cNvCxnSpPr>
              <a:cxnSpLocks/>
            </p:cNvCxnSpPr>
            <p:nvPr/>
          </p:nvCxnSpPr>
          <p:spPr>
            <a:xfrm flipV="1">
              <a:off x="8158562" y="5338347"/>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grpSp>
        <p:nvGrpSpPr>
          <p:cNvPr id="142" name="Group 141">
            <a:extLst>
              <a:ext uri="{FF2B5EF4-FFF2-40B4-BE49-F238E27FC236}">
                <a16:creationId xmlns:a16="http://schemas.microsoft.com/office/drawing/2014/main" id="{E6F25C67-719F-AC44-8986-A0EED9D4DC66}"/>
              </a:ext>
            </a:extLst>
          </p:cNvPr>
          <p:cNvGrpSpPr/>
          <p:nvPr/>
        </p:nvGrpSpPr>
        <p:grpSpPr>
          <a:xfrm>
            <a:off x="7072614" y="4884859"/>
            <a:ext cx="1529059" cy="1528548"/>
            <a:chOff x="5215865" y="4866147"/>
            <a:chExt cx="1529059" cy="1528548"/>
          </a:xfrm>
        </p:grpSpPr>
        <p:sp>
          <p:nvSpPr>
            <p:cNvPr id="143" name="Rectangle 142">
              <a:extLst>
                <a:ext uri="{FF2B5EF4-FFF2-40B4-BE49-F238E27FC236}">
                  <a16:creationId xmlns:a16="http://schemas.microsoft.com/office/drawing/2014/main" id="{E4900EB0-C714-A346-978D-A05244DE9184}"/>
                </a:ext>
              </a:extLst>
            </p:cNvPr>
            <p:cNvSpPr/>
            <p:nvPr/>
          </p:nvSpPr>
          <p:spPr>
            <a:xfrm>
              <a:off x="5789301" y="5614173"/>
              <a:ext cx="610172" cy="492491"/>
            </a:xfrm>
            <a:prstGeom prst="rect">
              <a:avLst/>
            </a:prstGeom>
            <a:solidFill>
              <a:schemeClr val="accent4">
                <a:lumMod val="40000"/>
                <a:lumOff val="60000"/>
              </a:schemeClr>
            </a:solidFill>
            <a:ln w="1905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145" name="TextBox 144">
              <a:extLst>
                <a:ext uri="{FF2B5EF4-FFF2-40B4-BE49-F238E27FC236}">
                  <a16:creationId xmlns:a16="http://schemas.microsoft.com/office/drawing/2014/main" id="{1AF83A0B-2483-6C40-A6C3-E38055DA302C}"/>
                </a:ext>
              </a:extLst>
            </p:cNvPr>
            <p:cNvSpPr txBox="1"/>
            <p:nvPr/>
          </p:nvSpPr>
          <p:spPr>
            <a:xfrm>
              <a:off x="5865451" y="6211253"/>
              <a:ext cx="451225" cy="183442"/>
            </a:xfrm>
            <a:prstGeom prst="rect">
              <a:avLst/>
            </a:prstGeom>
            <a:noFill/>
          </p:spPr>
          <p:txBody>
            <a:bodyPr wrap="none" lIns="0" tIns="0" rIns="0" bIns="0" rtlCol="0">
              <a:spAutoFit/>
            </a:bodyPr>
            <a:lstStyle/>
            <a:p>
              <a:r>
                <a:rPr lang="en-US" sz="1050" b="1">
                  <a:latin typeface="Dank Mono" pitchFamily="49" charset="77"/>
                  <a:cs typeface="Calibri" panose="020F0502020204030204" pitchFamily="34" charset="0"/>
                </a:rPr>
                <a:t>START</a:t>
              </a:r>
            </a:p>
          </p:txBody>
        </p:sp>
        <p:sp>
          <p:nvSpPr>
            <p:cNvPr id="146" name="Rectangle 145">
              <a:extLst>
                <a:ext uri="{FF2B5EF4-FFF2-40B4-BE49-F238E27FC236}">
                  <a16:creationId xmlns:a16="http://schemas.microsoft.com/office/drawing/2014/main" id="{F7CAC61B-E857-2C40-90D1-67F704BBFEBE}"/>
                </a:ext>
              </a:extLst>
            </p:cNvPr>
            <p:cNvSpPr/>
            <p:nvPr/>
          </p:nvSpPr>
          <p:spPr>
            <a:xfrm>
              <a:off x="5856793" y="4866147"/>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147" name="Straight Arrow Connector 146">
              <a:extLst>
                <a:ext uri="{FF2B5EF4-FFF2-40B4-BE49-F238E27FC236}">
                  <a16:creationId xmlns:a16="http://schemas.microsoft.com/office/drawing/2014/main" id="{74941706-909E-5748-A87B-C70A972B5382}"/>
                </a:ext>
              </a:extLst>
            </p:cNvPr>
            <p:cNvCxnSpPr>
              <a:cxnSpLocks/>
              <a:endCxn id="148" idx="2"/>
            </p:cNvCxnSpPr>
            <p:nvPr/>
          </p:nvCxnSpPr>
          <p:spPr>
            <a:xfrm flipV="1">
              <a:off x="6091025" y="6077380"/>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48" name="Rectangle 147">
              <a:extLst>
                <a:ext uri="{FF2B5EF4-FFF2-40B4-BE49-F238E27FC236}">
                  <a16:creationId xmlns:a16="http://schemas.microsoft.com/office/drawing/2014/main" id="{F40F38E5-C7BE-B948-B268-21BDF0F20F66}"/>
                </a:ext>
              </a:extLst>
            </p:cNvPr>
            <p:cNvSpPr/>
            <p:nvPr/>
          </p:nvSpPr>
          <p:spPr>
            <a:xfrm>
              <a:off x="5919596" y="594501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49" name="Rectangle 148">
              <a:extLst>
                <a:ext uri="{FF2B5EF4-FFF2-40B4-BE49-F238E27FC236}">
                  <a16:creationId xmlns:a16="http://schemas.microsoft.com/office/drawing/2014/main" id="{0B9D5001-675A-314A-9FB3-3775A86E8B16}"/>
                </a:ext>
              </a:extLst>
            </p:cNvPr>
            <p:cNvSpPr/>
            <p:nvPr/>
          </p:nvSpPr>
          <p:spPr>
            <a:xfrm>
              <a:off x="5849116" y="565892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50" name="Straight Arrow Connector 149">
              <a:extLst>
                <a:ext uri="{FF2B5EF4-FFF2-40B4-BE49-F238E27FC236}">
                  <a16:creationId xmlns:a16="http://schemas.microsoft.com/office/drawing/2014/main" id="{2740EE6C-B0C4-6444-A66D-3A517588DFC3}"/>
                </a:ext>
              </a:extLst>
            </p:cNvPr>
            <p:cNvCxnSpPr>
              <a:cxnSpLocks/>
              <a:stCxn id="149" idx="0"/>
            </p:cNvCxnSpPr>
            <p:nvPr/>
          </p:nvCxnSpPr>
          <p:spPr>
            <a:xfrm flipV="1">
              <a:off x="6088436" y="5549291"/>
              <a:ext cx="0" cy="10963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51" name="Straight Arrow Connector 150">
              <a:extLst>
                <a:ext uri="{FF2B5EF4-FFF2-40B4-BE49-F238E27FC236}">
                  <a16:creationId xmlns:a16="http://schemas.microsoft.com/office/drawing/2014/main" id="{850BC9DE-3C61-4943-B6A0-DA1530DB887A}"/>
                </a:ext>
              </a:extLst>
            </p:cNvPr>
            <p:cNvCxnSpPr>
              <a:cxnSpLocks/>
              <a:stCxn id="148" idx="0"/>
              <a:endCxn id="149" idx="2"/>
            </p:cNvCxnSpPr>
            <p:nvPr/>
          </p:nvCxnSpPr>
          <p:spPr>
            <a:xfrm flipH="1" flipV="1">
              <a:off x="6088438" y="5826445"/>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52" name="TextBox 151">
              <a:extLst>
                <a:ext uri="{FF2B5EF4-FFF2-40B4-BE49-F238E27FC236}">
                  <a16:creationId xmlns:a16="http://schemas.microsoft.com/office/drawing/2014/main" id="{1AC6EEF2-8E01-1D43-9EF1-180DC34ACEB8}"/>
                </a:ext>
              </a:extLst>
            </p:cNvPr>
            <p:cNvSpPr txBox="1"/>
            <p:nvPr/>
          </p:nvSpPr>
          <p:spPr>
            <a:xfrm>
              <a:off x="5908132" y="5416066"/>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53" name="Straight Arrow Connector 152">
              <a:extLst>
                <a:ext uri="{FF2B5EF4-FFF2-40B4-BE49-F238E27FC236}">
                  <a16:creationId xmlns:a16="http://schemas.microsoft.com/office/drawing/2014/main" id="{1BA9B679-CA94-4A42-860D-2DDBDDA9C2BA}"/>
                </a:ext>
              </a:extLst>
            </p:cNvPr>
            <p:cNvCxnSpPr>
              <a:cxnSpLocks/>
              <a:endCxn id="146" idx="2"/>
            </p:cNvCxnSpPr>
            <p:nvPr/>
          </p:nvCxnSpPr>
          <p:spPr>
            <a:xfrm flipV="1">
              <a:off x="6095996" y="5333292"/>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40F4BB9F-8234-3745-A4C4-82C7FDA425A6}"/>
                    </a:ext>
                  </a:extLst>
                </p:cNvPr>
                <p:cNvSpPr txBox="1"/>
                <p:nvPr/>
              </p:nvSpPr>
              <p:spPr>
                <a:xfrm rot="5400000" flipH="1">
                  <a:off x="6320547" y="5674440"/>
                  <a:ext cx="659240" cy="1895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𝑗</m:t>
                        </m:r>
                      </m:oMath>
                    </m:oMathPara>
                  </a14:m>
                  <a:endParaRPr lang="en-US" sz="1400">
                    <a:latin typeface="Calibri" panose="020F0502020204030204" pitchFamily="34" charset="0"/>
                    <a:cs typeface="Calibri" panose="020F0502020204030204" pitchFamily="34" charset="0"/>
                  </a:endParaRPr>
                </a:p>
              </p:txBody>
            </p:sp>
          </mc:Choice>
          <mc:Fallback xmlns="">
            <p:sp>
              <p:nvSpPr>
                <p:cNvPr id="154" name="TextBox 153">
                  <a:extLst>
                    <a:ext uri="{FF2B5EF4-FFF2-40B4-BE49-F238E27FC236}">
                      <a16:creationId xmlns:a16="http://schemas.microsoft.com/office/drawing/2014/main" id="{40F4BB9F-8234-3745-A4C4-82C7FDA425A6}"/>
                    </a:ext>
                  </a:extLst>
                </p:cNvPr>
                <p:cNvSpPr txBox="1">
                  <a:spLocks noRot="1" noChangeAspect="1" noMove="1" noResize="1" noEditPoints="1" noAdjustHandles="1" noChangeArrowheads="1" noChangeShapeType="1" noTextEdit="1"/>
                </p:cNvSpPr>
                <p:nvPr/>
              </p:nvSpPr>
              <p:spPr>
                <a:xfrm rot="5400000" flipH="1">
                  <a:off x="6320547" y="5674440"/>
                  <a:ext cx="659240" cy="189515"/>
                </a:xfrm>
                <a:prstGeom prst="rect">
                  <a:avLst/>
                </a:prstGeom>
                <a:blipFill>
                  <a:blip r:embed="rId10"/>
                  <a:stretch>
                    <a:fillRect l="-16129"/>
                  </a:stretch>
                </a:blipFill>
              </p:spPr>
              <p:txBody>
                <a:bodyPr/>
                <a:lstStyle/>
                <a:p>
                  <a:r>
                    <a:rPr lang="en-US">
                      <a:noFill/>
                    </a:rPr>
                    <a:t> </a:t>
                  </a:r>
                </a:p>
              </p:txBody>
            </p:sp>
          </mc:Fallback>
        </mc:AlternateContent>
        <p:sp>
          <p:nvSpPr>
            <p:cNvPr id="155" name="Left Brace 154">
              <a:extLst>
                <a:ext uri="{FF2B5EF4-FFF2-40B4-BE49-F238E27FC236}">
                  <a16:creationId xmlns:a16="http://schemas.microsoft.com/office/drawing/2014/main" id="{8650FA9B-4BBA-5F41-9CFD-1D794B4B443A}"/>
                </a:ext>
              </a:extLst>
            </p:cNvPr>
            <p:cNvSpPr/>
            <p:nvPr/>
          </p:nvSpPr>
          <p:spPr>
            <a:xfrm flipH="1">
              <a:off x="6429933" y="5403980"/>
              <a:ext cx="109497" cy="702683"/>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cxnSp>
          <p:nvCxnSpPr>
            <p:cNvPr id="144" name="Straight Arrow Connector 143">
              <a:extLst>
                <a:ext uri="{FF2B5EF4-FFF2-40B4-BE49-F238E27FC236}">
                  <a16:creationId xmlns:a16="http://schemas.microsoft.com/office/drawing/2014/main" id="{BA2B4146-3FCE-AE4A-BF73-CB3D066396D3}"/>
                </a:ext>
              </a:extLst>
            </p:cNvPr>
            <p:cNvCxnSpPr>
              <a:cxnSpLocks/>
              <a:stCxn id="103" idx="3"/>
              <a:endCxn id="146" idx="1"/>
            </p:cNvCxnSpPr>
            <p:nvPr/>
          </p:nvCxnSpPr>
          <p:spPr>
            <a:xfrm>
              <a:off x="5215865" y="5096949"/>
              <a:ext cx="640928" cy="2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0" name="Text Placeholder 5">
                <a:extLst>
                  <a:ext uri="{FF2B5EF4-FFF2-40B4-BE49-F238E27FC236}">
                    <a16:creationId xmlns:a16="http://schemas.microsoft.com/office/drawing/2014/main" id="{90D0B5F9-D449-6F4C-A75E-54A73C114FA4}"/>
                  </a:ext>
                </a:extLst>
              </p:cNvPr>
              <p:cNvSpPr txBox="1">
                <a:spLocks/>
              </p:cNvSpPr>
              <p:nvPr/>
            </p:nvSpPr>
            <p:spPr>
              <a:xfrm>
                <a:off x="591895" y="2506020"/>
                <a:ext cx="4601364" cy="43067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a:t>GRU backbone input:</a:t>
                </a:r>
              </a:p>
              <a:p>
                <a:pPr marL="230188" indent="0">
                  <a:lnSpc>
                    <a:spcPct val="100000"/>
                  </a:lnSpc>
                  <a:buNone/>
                </a:pPr>
                <a:r>
                  <a:rPr lang="en-US" sz="2000"/>
                  <a:t>11-dim vector </a:t>
                </a:r>
                <a14:m>
                  <m:oMath xmlns:m="http://schemas.openxmlformats.org/officeDocument/2006/math">
                    <m:r>
                      <a:rPr lang="en-US" sz="2000" b="1" i="0" smtClean="0">
                        <a:latin typeface="Cambria Math" panose="02040503050406030204" pitchFamily="18" charset="0"/>
                      </a:rPr>
                      <m:t>𝐚</m:t>
                    </m:r>
                  </m:oMath>
                </a14:m>
                <a:r>
                  <a:rPr lang="en-US" sz="2000"/>
                  <a:t> representing</a:t>
                </a:r>
                <a:br>
                  <a:rPr lang="en-US" sz="2000"/>
                </a:br>
                <a:r>
                  <a:rPr lang="en-US" sz="2000"/>
                  <a:t>action taken at last timestep</a:t>
                </a:r>
              </a:p>
            </p:txBody>
          </p:sp>
        </mc:Choice>
        <mc:Fallback xmlns="">
          <p:sp>
            <p:nvSpPr>
              <p:cNvPr id="160" name="Text Placeholder 5">
                <a:extLst>
                  <a:ext uri="{FF2B5EF4-FFF2-40B4-BE49-F238E27FC236}">
                    <a16:creationId xmlns:a16="http://schemas.microsoft.com/office/drawing/2014/main" id="{90D0B5F9-D449-6F4C-A75E-54A73C114FA4}"/>
                  </a:ext>
                </a:extLst>
              </p:cNvPr>
              <p:cNvSpPr txBox="1">
                <a:spLocks noRot="1" noChangeAspect="1" noMove="1" noResize="1" noEditPoints="1" noAdjustHandles="1" noChangeArrowheads="1" noChangeShapeType="1" noTextEdit="1"/>
              </p:cNvSpPr>
              <p:nvPr/>
            </p:nvSpPr>
            <p:spPr>
              <a:xfrm>
                <a:off x="591895" y="2506020"/>
                <a:ext cx="4601364" cy="4306775"/>
              </a:xfrm>
              <a:prstGeom prst="rect">
                <a:avLst/>
              </a:prstGeom>
              <a:blipFill>
                <a:blip r:embed="rId11"/>
                <a:stretch>
                  <a:fillRect l="-1987" t="-11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61" name="Table 160">
                <a:extLst>
                  <a:ext uri="{FF2B5EF4-FFF2-40B4-BE49-F238E27FC236}">
                    <a16:creationId xmlns:a16="http://schemas.microsoft.com/office/drawing/2014/main" id="{C43EC280-A2B3-9B40-AAEA-25627E64B7B3}"/>
                  </a:ext>
                </a:extLst>
              </p:cNvPr>
              <p:cNvGraphicFramePr>
                <a:graphicFrameLocks noGrp="1"/>
              </p:cNvGraphicFramePr>
              <p:nvPr>
                <p:extLst>
                  <p:ext uri="{D42A27DB-BD31-4B8C-83A1-F6EECF244321}">
                    <p14:modId xmlns:p14="http://schemas.microsoft.com/office/powerpoint/2010/main" val="956116131"/>
                  </p:ext>
                </p:extLst>
              </p:nvPr>
            </p:nvGraphicFramePr>
            <p:xfrm>
              <a:off x="687184" y="3793455"/>
              <a:ext cx="4058871" cy="914400"/>
            </p:xfrm>
            <a:graphic>
              <a:graphicData uri="http://schemas.openxmlformats.org/drawingml/2006/table">
                <a:tbl>
                  <a:tblPr firstRow="1" bandRow="1">
                    <a:tableStyleId>{5940675A-B579-460E-94D1-54222C63F5DA}</a:tableStyleId>
                  </a:tblPr>
                  <a:tblGrid>
                    <a:gridCol w="405792">
                      <a:extLst>
                        <a:ext uri="{9D8B030D-6E8A-4147-A177-3AD203B41FA5}">
                          <a16:colId xmlns:a16="http://schemas.microsoft.com/office/drawing/2014/main" val="4159184335"/>
                        </a:ext>
                      </a:extLst>
                    </a:gridCol>
                    <a:gridCol w="405792">
                      <a:extLst>
                        <a:ext uri="{9D8B030D-6E8A-4147-A177-3AD203B41FA5}">
                          <a16:colId xmlns:a16="http://schemas.microsoft.com/office/drawing/2014/main" val="3714237853"/>
                        </a:ext>
                      </a:extLst>
                    </a:gridCol>
                    <a:gridCol w="356720">
                      <a:extLst>
                        <a:ext uri="{9D8B030D-6E8A-4147-A177-3AD203B41FA5}">
                          <a16:colId xmlns:a16="http://schemas.microsoft.com/office/drawing/2014/main" val="1468839792"/>
                        </a:ext>
                      </a:extLst>
                    </a:gridCol>
                    <a:gridCol w="356720">
                      <a:extLst>
                        <a:ext uri="{9D8B030D-6E8A-4147-A177-3AD203B41FA5}">
                          <a16:colId xmlns:a16="http://schemas.microsoft.com/office/drawing/2014/main" val="4289088218"/>
                        </a:ext>
                      </a:extLst>
                    </a:gridCol>
                    <a:gridCol w="356720">
                      <a:extLst>
                        <a:ext uri="{9D8B030D-6E8A-4147-A177-3AD203B41FA5}">
                          <a16:colId xmlns:a16="http://schemas.microsoft.com/office/drawing/2014/main" val="1196052200"/>
                        </a:ext>
                      </a:extLst>
                    </a:gridCol>
                    <a:gridCol w="356720">
                      <a:extLst>
                        <a:ext uri="{9D8B030D-6E8A-4147-A177-3AD203B41FA5}">
                          <a16:colId xmlns:a16="http://schemas.microsoft.com/office/drawing/2014/main" val="2952969233"/>
                        </a:ext>
                      </a:extLst>
                    </a:gridCol>
                    <a:gridCol w="356720">
                      <a:extLst>
                        <a:ext uri="{9D8B030D-6E8A-4147-A177-3AD203B41FA5}">
                          <a16:colId xmlns:a16="http://schemas.microsoft.com/office/drawing/2014/main" val="1997046038"/>
                        </a:ext>
                      </a:extLst>
                    </a:gridCol>
                    <a:gridCol w="356720">
                      <a:extLst>
                        <a:ext uri="{9D8B030D-6E8A-4147-A177-3AD203B41FA5}">
                          <a16:colId xmlns:a16="http://schemas.microsoft.com/office/drawing/2014/main" val="4039720438"/>
                        </a:ext>
                      </a:extLst>
                    </a:gridCol>
                    <a:gridCol w="368989">
                      <a:extLst>
                        <a:ext uri="{9D8B030D-6E8A-4147-A177-3AD203B41FA5}">
                          <a16:colId xmlns:a16="http://schemas.microsoft.com/office/drawing/2014/main" val="483711256"/>
                        </a:ext>
                      </a:extLst>
                    </a:gridCol>
                    <a:gridCol w="368989">
                      <a:extLst>
                        <a:ext uri="{9D8B030D-6E8A-4147-A177-3AD203B41FA5}">
                          <a16:colId xmlns:a16="http://schemas.microsoft.com/office/drawing/2014/main" val="1266111612"/>
                        </a:ext>
                      </a:extLst>
                    </a:gridCol>
                    <a:gridCol w="368989">
                      <a:extLst>
                        <a:ext uri="{9D8B030D-6E8A-4147-A177-3AD203B41FA5}">
                          <a16:colId xmlns:a16="http://schemas.microsoft.com/office/drawing/2014/main" val="4294438380"/>
                        </a:ext>
                      </a:extLst>
                    </a:gridCol>
                  </a:tblGrid>
                  <a:tr h="506316">
                    <a:tc gridSpan="2">
                      <a:txBody>
                        <a:bodyPr/>
                        <a:lstStyle/>
                        <a:p>
                          <a:pPr algn="ctr"/>
                          <a:r>
                            <a:rPr lang="en-US" sz="1400" b="0">
                              <a:solidFill>
                                <a:schemeClr val="tx1"/>
                              </a:solidFill>
                              <a:effectLst/>
                            </a:rPr>
                            <a:t>Action type</a:t>
                          </a:r>
                        </a:p>
                      </a:txBody>
                      <a:tcPr>
                        <a:solidFill>
                          <a:srgbClr val="FDF3CC">
                            <a:alpha val="50000"/>
                          </a:srgbClr>
                        </a:solidFill>
                      </a:tcPr>
                    </a:tc>
                    <a:tc hMerge="1">
                      <a:txBody>
                        <a:bodyPr/>
                        <a:lstStyle/>
                        <a:p>
                          <a:pPr algn="ctr"/>
                          <a:endParaRPr lang="en-US" sz="1600" b="1">
                            <a:solidFill>
                              <a:srgbClr val="FF0000"/>
                            </a:solidFill>
                          </a:endParaRPr>
                        </a:p>
                      </a:txBody>
                      <a:tcPr>
                        <a:solidFill>
                          <a:schemeClr val="accent1">
                            <a:lumMod val="40000"/>
                            <a:lumOff val="60000"/>
                          </a:schemeClr>
                        </a:solidFill>
                      </a:tcPr>
                    </a:tc>
                    <a:tc gridSpan="6">
                      <a:txBody>
                        <a:bodyPr/>
                        <a:lstStyle/>
                        <a:p>
                          <a:pPr algn="ctr"/>
                          <a:r>
                            <a:rPr lang="en-US" sz="1400" b="0">
                              <a:solidFill>
                                <a:schemeClr val="tx1"/>
                              </a:solidFill>
                              <a:effectLst/>
                            </a:rPr>
                            <a:t>Block color </a:t>
                          </a:r>
                          <a:br>
                            <a:rPr lang="en-US" sz="1400" b="0">
                              <a:solidFill>
                                <a:schemeClr val="tx1"/>
                              </a:solidFill>
                              <a:effectLst/>
                            </a:rPr>
                          </a:br>
                          <a:r>
                            <a:rPr lang="en-US" sz="1400" b="0">
                              <a:solidFill>
                                <a:schemeClr val="tx1"/>
                              </a:solidFill>
                              <a:effectLst/>
                            </a:rPr>
                            <a:t>(all 0s if removal)</a:t>
                          </a:r>
                        </a:p>
                      </a:txBody>
                      <a:tcPr>
                        <a:solidFill>
                          <a:srgbClr val="FDF3CC">
                            <a:alpha val="50000"/>
                          </a:srgbClr>
                        </a:solidFill>
                      </a:tcPr>
                    </a:tc>
                    <a:tc hMerge="1">
                      <a:txBody>
                        <a:bodyPr/>
                        <a:lstStyle/>
                        <a:p>
                          <a:pPr algn="ctr"/>
                          <a:endParaRPr lang="en-US" sz="1600" b="1">
                            <a:solidFill>
                              <a:srgbClr val="0070C0"/>
                            </a:solidFill>
                          </a:endParaRPr>
                        </a:p>
                      </a:txBody>
                      <a:tcPr>
                        <a:solidFill>
                          <a:schemeClr val="accent1">
                            <a:lumMod val="40000"/>
                            <a:lumOff val="60000"/>
                          </a:schemeClr>
                        </a:solidFill>
                      </a:tcPr>
                    </a:tc>
                    <a:tc hMerge="1">
                      <a:txBody>
                        <a:bodyPr/>
                        <a:lstStyle/>
                        <a:p>
                          <a:pPr algn="ctr"/>
                          <a:endParaRPr lang="en-US" sz="1600" b="1">
                            <a:solidFill>
                              <a:srgbClr val="00B050"/>
                            </a:solidFill>
                          </a:endParaRPr>
                        </a:p>
                      </a:txBody>
                      <a:tcPr>
                        <a:solidFill>
                          <a:schemeClr val="accent1">
                            <a:lumMod val="40000"/>
                            <a:lumOff val="60000"/>
                          </a:schemeClr>
                        </a:solidFill>
                      </a:tcPr>
                    </a:tc>
                    <a:tc hMerge="1">
                      <a:txBody>
                        <a:bodyPr/>
                        <a:lstStyle/>
                        <a:p>
                          <a:pPr algn="ctr"/>
                          <a:endParaRPr lang="en-US" sz="1600" b="1">
                            <a:solidFill>
                              <a:srgbClr val="FF9300"/>
                            </a:solidFill>
                          </a:endParaRPr>
                        </a:p>
                      </a:txBody>
                      <a:tcPr>
                        <a:solidFill>
                          <a:schemeClr val="accent1">
                            <a:lumMod val="40000"/>
                            <a:lumOff val="60000"/>
                          </a:schemeClr>
                        </a:solidFill>
                      </a:tcPr>
                    </a:tc>
                    <a:tc hMerge="1">
                      <a:txBody>
                        <a:bodyPr/>
                        <a:lstStyle/>
                        <a:p>
                          <a:pPr algn="ctr"/>
                          <a:endParaRPr lang="en-US" sz="1600" b="1">
                            <a:solidFill>
                              <a:srgbClr val="FFFF00"/>
                            </a:solidFill>
                          </a:endParaRPr>
                        </a:p>
                      </a:txBody>
                      <a:tcPr>
                        <a:solidFill>
                          <a:schemeClr val="accent1">
                            <a:lumMod val="40000"/>
                            <a:lumOff val="60000"/>
                          </a:schemeClr>
                        </a:solidFill>
                      </a:tcPr>
                    </a:tc>
                    <a:tc hMerge="1">
                      <a:txBody>
                        <a:bodyPr/>
                        <a:lstStyle/>
                        <a:p>
                          <a:pPr algn="ctr"/>
                          <a:endParaRPr lang="en-US" sz="1600" b="1">
                            <a:solidFill>
                              <a:srgbClr val="7030A0"/>
                            </a:solidFill>
                          </a:endParaRPr>
                        </a:p>
                      </a:txBody>
                      <a:tcPr>
                        <a:solidFill>
                          <a:schemeClr val="accent1">
                            <a:lumMod val="40000"/>
                            <a:lumOff val="60000"/>
                          </a:schemeClr>
                        </a:solidFill>
                      </a:tcPr>
                    </a:tc>
                    <a:tc gridSpan="3">
                      <a:txBody>
                        <a:bodyPr/>
                        <a:lstStyle/>
                        <a:p>
                          <a:pPr algn="ctr"/>
                          <a:r>
                            <a:rPr lang="en-US" sz="1400" b="0">
                              <a:effectLst/>
                            </a:rPr>
                            <a:t>Absolute coordinates</a:t>
                          </a:r>
                        </a:p>
                      </a:txBody>
                      <a:tcPr>
                        <a:solidFill>
                          <a:srgbClr val="FDF3CC">
                            <a:alpha val="50000"/>
                          </a:srgbClr>
                        </a:solidFill>
                      </a:tcPr>
                    </a:tc>
                    <a:tc hMerge="1">
                      <a:txBody>
                        <a:bodyPr/>
                        <a:lstStyle/>
                        <a:p>
                          <a:pPr algn="ctr"/>
                          <a:endParaRPr lang="en-US" sz="1600" b="1"/>
                        </a:p>
                      </a:txBody>
                      <a:tcPr>
                        <a:solidFill>
                          <a:schemeClr val="accent1">
                            <a:lumMod val="40000"/>
                            <a:lumOff val="60000"/>
                          </a:schemeClr>
                        </a:solidFill>
                      </a:tcPr>
                    </a:tc>
                    <a:tc hMerge="1">
                      <a:txBody>
                        <a:bodyPr/>
                        <a:lstStyle/>
                        <a:p>
                          <a:pPr algn="ctr"/>
                          <a:endParaRPr lang="en-US" sz="1600" b="1"/>
                        </a:p>
                      </a:txBody>
                      <a:tcPr>
                        <a:solidFill>
                          <a:schemeClr val="accent1">
                            <a:lumMod val="40000"/>
                            <a:lumOff val="60000"/>
                          </a:schemeClr>
                        </a:solidFill>
                      </a:tcPr>
                    </a:tc>
                    <a:extLst>
                      <a:ext uri="{0D108BD9-81ED-4DB2-BD59-A6C34878D82A}">
                        <a16:rowId xmlns:a16="http://schemas.microsoft.com/office/drawing/2014/main" val="2519540373"/>
                      </a:ext>
                    </a:extLst>
                  </a:tr>
                  <a:tr h="346426">
                    <a:tc>
                      <a:txBody>
                        <a:bodyPr/>
                        <a:lstStyle/>
                        <a:p>
                          <a:pPr algn="ctr"/>
                          <a:r>
                            <a:rPr lang="en-US" sz="2000" b="1">
                              <a:solidFill>
                                <a:schemeClr val="tx1"/>
                              </a:solidFill>
                              <a:effectLst/>
                            </a:rPr>
                            <a:t>p</a:t>
                          </a:r>
                        </a:p>
                      </a:txBody>
                      <a:tcPr>
                        <a:solidFill>
                          <a:srgbClr val="FDF3CC">
                            <a:alpha val="50000"/>
                          </a:srgbClr>
                        </a:solidFill>
                      </a:tcPr>
                    </a:tc>
                    <a:tc>
                      <a:txBody>
                        <a:bodyPr/>
                        <a:lstStyle/>
                        <a:p>
                          <a:pPr algn="ctr"/>
                          <a:r>
                            <a:rPr lang="en-US" sz="2000" b="1">
                              <a:solidFill>
                                <a:schemeClr val="tx1"/>
                              </a:solidFill>
                              <a:effectLst/>
                            </a:rPr>
                            <a:t>r</a:t>
                          </a:r>
                        </a:p>
                      </a:txBody>
                      <a:tcPr>
                        <a:solidFill>
                          <a:srgbClr val="FDF3CC">
                            <a:alpha val="50000"/>
                          </a:srgbClr>
                        </a:solidFill>
                      </a:tcPr>
                    </a:tc>
                    <a:tc>
                      <a:txBody>
                        <a:bodyPr/>
                        <a:lstStyle/>
                        <a:p>
                          <a:pPr algn="ctr"/>
                          <a:r>
                            <a:rPr lang="en-US" sz="2000" b="1">
                              <a:solidFill>
                                <a:srgbClr val="FF0000"/>
                              </a:solidFill>
                              <a:effectLst>
                                <a:outerShdw blurRad="12700" dist="38100" dir="2700000" algn="tl" rotWithShape="0">
                                  <a:prstClr val="black"/>
                                </a:outerShdw>
                              </a:effectLst>
                            </a:rPr>
                            <a:t>R</a:t>
                          </a:r>
                        </a:p>
                      </a:txBody>
                      <a:tcPr>
                        <a:solidFill>
                          <a:srgbClr val="FDF3CC">
                            <a:alpha val="50000"/>
                          </a:srgbClr>
                        </a:solidFill>
                      </a:tcPr>
                    </a:tc>
                    <a:tc>
                      <a:txBody>
                        <a:bodyPr/>
                        <a:lstStyle/>
                        <a:p>
                          <a:pPr algn="ctr"/>
                          <a:r>
                            <a:rPr lang="en-US" sz="2000" b="1">
                              <a:solidFill>
                                <a:srgbClr val="0070C0"/>
                              </a:solidFill>
                              <a:effectLst>
                                <a:outerShdw blurRad="12700" dist="38100" dir="2700000" algn="tl" rotWithShape="0">
                                  <a:prstClr val="black"/>
                                </a:outerShdw>
                              </a:effectLst>
                            </a:rPr>
                            <a:t>B</a:t>
                          </a:r>
                        </a:p>
                      </a:txBody>
                      <a:tcPr>
                        <a:solidFill>
                          <a:srgbClr val="FDF3CC">
                            <a:alpha val="50000"/>
                          </a:srgbClr>
                        </a:solidFill>
                      </a:tcPr>
                    </a:tc>
                    <a:tc>
                      <a:txBody>
                        <a:bodyPr/>
                        <a:lstStyle/>
                        <a:p>
                          <a:pPr algn="ctr"/>
                          <a:r>
                            <a:rPr lang="en-US" sz="2000" b="1">
                              <a:solidFill>
                                <a:srgbClr val="00B050"/>
                              </a:solidFill>
                              <a:effectLst>
                                <a:outerShdw blurRad="12700" dist="38100" dir="2700000" algn="tl" rotWithShape="0">
                                  <a:prstClr val="black"/>
                                </a:outerShdw>
                              </a:effectLst>
                            </a:rPr>
                            <a:t>G</a:t>
                          </a:r>
                        </a:p>
                      </a:txBody>
                      <a:tcPr>
                        <a:solidFill>
                          <a:srgbClr val="FDF3CC">
                            <a:alpha val="50000"/>
                          </a:srgbClr>
                        </a:solidFill>
                      </a:tcPr>
                    </a:tc>
                    <a:tc>
                      <a:txBody>
                        <a:bodyPr/>
                        <a:lstStyle/>
                        <a:p>
                          <a:pPr algn="ctr"/>
                          <a:r>
                            <a:rPr lang="en-US" sz="2000" b="1">
                              <a:solidFill>
                                <a:srgbClr val="FF9300"/>
                              </a:solidFill>
                              <a:effectLst>
                                <a:outerShdw blurRad="12700" dist="38100" dir="2700000" algn="tl" rotWithShape="0">
                                  <a:prstClr val="black"/>
                                </a:outerShdw>
                              </a:effectLst>
                            </a:rPr>
                            <a:t>O</a:t>
                          </a:r>
                        </a:p>
                      </a:txBody>
                      <a:tcPr>
                        <a:solidFill>
                          <a:srgbClr val="FDF3CC">
                            <a:alpha val="50000"/>
                          </a:srgbClr>
                        </a:solidFill>
                      </a:tcPr>
                    </a:tc>
                    <a:tc>
                      <a:txBody>
                        <a:bodyPr/>
                        <a:lstStyle/>
                        <a:p>
                          <a:pPr algn="ctr"/>
                          <a:r>
                            <a:rPr lang="en-US" sz="2000" b="1">
                              <a:solidFill>
                                <a:srgbClr val="FFFF00"/>
                              </a:solidFill>
                              <a:effectLst>
                                <a:outerShdw blurRad="12700" dist="38100" dir="2700000" algn="tl" rotWithShape="0">
                                  <a:prstClr val="black"/>
                                </a:outerShdw>
                              </a:effectLst>
                            </a:rPr>
                            <a:t>Y</a:t>
                          </a:r>
                        </a:p>
                      </a:txBody>
                      <a:tcPr>
                        <a:solidFill>
                          <a:srgbClr val="FDF3CC">
                            <a:alpha val="50000"/>
                          </a:srgbClr>
                        </a:solidFill>
                      </a:tcPr>
                    </a:tc>
                    <a:tc>
                      <a:txBody>
                        <a:bodyPr/>
                        <a:lstStyle/>
                        <a:p>
                          <a:pPr algn="ctr"/>
                          <a:r>
                            <a:rPr lang="en-US" sz="2000" b="1">
                              <a:solidFill>
                                <a:srgbClr val="7030A0"/>
                              </a:solidFill>
                              <a:effectLst>
                                <a:outerShdw blurRad="12700" dist="38100" dir="2700000" algn="tl" rotWithShape="0">
                                  <a:prstClr val="black"/>
                                </a:outerShdw>
                              </a:effectLst>
                            </a:rPr>
                            <a:t>P</a:t>
                          </a:r>
                        </a:p>
                      </a:txBody>
                      <a:tcPr>
                        <a:solidFill>
                          <a:srgbClr val="FDF3CC">
                            <a:alpha val="50000"/>
                          </a:srgbClr>
                        </a:solidFill>
                      </a:tcPr>
                    </a:tc>
                    <a:tc>
                      <a:txBody>
                        <a:bodyPr/>
                        <a:lstStyle/>
                        <a:p>
                          <a:pPr algn="ctr"/>
                          <a14:m>
                            <m:oMathPara xmlns:m="http://schemas.openxmlformats.org/officeDocument/2006/math">
                              <m:oMathParaPr>
                                <m:jc m:val="centerGroup"/>
                              </m:oMathParaPr>
                              <m:oMath xmlns:m="http://schemas.openxmlformats.org/officeDocument/2006/math">
                                <m:r>
                                  <a:rPr lang="en-US" sz="2000" b="1" i="1" smtClean="0">
                                    <a:effectLst/>
                                    <a:latin typeface="Cambria Math" panose="02040503050406030204" pitchFamily="18" charset="0"/>
                                  </a:rPr>
                                  <m:t>𝒙</m:t>
                                </m:r>
                              </m:oMath>
                            </m:oMathPara>
                          </a14:m>
                          <a:endParaRPr lang="en-US" sz="2000" b="1">
                            <a:effectLst/>
                          </a:endParaRPr>
                        </a:p>
                      </a:txBody>
                      <a:tcPr>
                        <a:solidFill>
                          <a:srgbClr val="FDF3CC">
                            <a:alpha val="50000"/>
                          </a:srgbClr>
                        </a:solidFill>
                      </a:tcPr>
                    </a:tc>
                    <a:tc>
                      <a:txBody>
                        <a:bodyPr/>
                        <a:lstStyle/>
                        <a:p>
                          <a:pPr algn="ctr"/>
                          <a14:m>
                            <m:oMathPara xmlns:m="http://schemas.openxmlformats.org/officeDocument/2006/math">
                              <m:oMathParaPr>
                                <m:jc m:val="centerGroup"/>
                              </m:oMathParaPr>
                              <m:oMath xmlns:m="http://schemas.openxmlformats.org/officeDocument/2006/math">
                                <m:r>
                                  <a:rPr lang="en-US" sz="2000" b="1" i="1" smtClean="0">
                                    <a:effectLst/>
                                    <a:latin typeface="Cambria Math" panose="02040503050406030204" pitchFamily="18" charset="0"/>
                                  </a:rPr>
                                  <m:t>𝒚</m:t>
                                </m:r>
                              </m:oMath>
                            </m:oMathPara>
                          </a14:m>
                          <a:endParaRPr lang="en-US" sz="2000" b="1">
                            <a:effectLst/>
                          </a:endParaRPr>
                        </a:p>
                      </a:txBody>
                      <a:tcPr>
                        <a:solidFill>
                          <a:srgbClr val="FDF3CC">
                            <a:alpha val="50000"/>
                          </a:srgbClr>
                        </a:solidFill>
                      </a:tcPr>
                    </a:tc>
                    <a:tc>
                      <a:txBody>
                        <a:bodyPr/>
                        <a:lstStyle/>
                        <a:p>
                          <a:pPr algn="ctr"/>
                          <a14:m>
                            <m:oMathPara xmlns:m="http://schemas.openxmlformats.org/officeDocument/2006/math">
                              <m:oMathParaPr>
                                <m:jc m:val="centerGroup"/>
                              </m:oMathParaPr>
                              <m:oMath xmlns:m="http://schemas.openxmlformats.org/officeDocument/2006/math">
                                <m:r>
                                  <a:rPr lang="en-US" sz="2000" b="1" i="1" smtClean="0">
                                    <a:effectLst/>
                                    <a:latin typeface="Cambria Math" panose="02040503050406030204" pitchFamily="18" charset="0"/>
                                  </a:rPr>
                                  <m:t>𝒛</m:t>
                                </m:r>
                              </m:oMath>
                            </m:oMathPara>
                          </a14:m>
                          <a:endParaRPr lang="en-US" sz="2000" b="1">
                            <a:effectLst/>
                          </a:endParaRPr>
                        </a:p>
                      </a:txBody>
                      <a:tcPr>
                        <a:solidFill>
                          <a:srgbClr val="FDF3CC">
                            <a:alpha val="50000"/>
                          </a:srgbClr>
                        </a:solidFill>
                      </a:tcPr>
                    </a:tc>
                    <a:extLst>
                      <a:ext uri="{0D108BD9-81ED-4DB2-BD59-A6C34878D82A}">
                        <a16:rowId xmlns:a16="http://schemas.microsoft.com/office/drawing/2014/main" val="2696001147"/>
                      </a:ext>
                    </a:extLst>
                  </a:tr>
                </a:tbl>
              </a:graphicData>
            </a:graphic>
          </p:graphicFrame>
        </mc:Choice>
        <mc:Fallback xmlns="">
          <p:graphicFrame>
            <p:nvGraphicFramePr>
              <p:cNvPr id="161" name="Table 160">
                <a:extLst>
                  <a:ext uri="{FF2B5EF4-FFF2-40B4-BE49-F238E27FC236}">
                    <a16:creationId xmlns:a16="http://schemas.microsoft.com/office/drawing/2014/main" id="{C43EC280-A2B3-9B40-AAEA-25627E64B7B3}"/>
                  </a:ext>
                </a:extLst>
              </p:cNvPr>
              <p:cNvGraphicFramePr>
                <a:graphicFrameLocks noGrp="1"/>
              </p:cNvGraphicFramePr>
              <p:nvPr>
                <p:extLst>
                  <p:ext uri="{D42A27DB-BD31-4B8C-83A1-F6EECF244321}">
                    <p14:modId xmlns:p14="http://schemas.microsoft.com/office/powerpoint/2010/main" val="956116131"/>
                  </p:ext>
                </p:extLst>
              </p:nvPr>
            </p:nvGraphicFramePr>
            <p:xfrm>
              <a:off x="687184" y="3793455"/>
              <a:ext cx="4058871" cy="914400"/>
            </p:xfrm>
            <a:graphic>
              <a:graphicData uri="http://schemas.openxmlformats.org/drawingml/2006/table">
                <a:tbl>
                  <a:tblPr firstRow="1" bandRow="1">
                    <a:tableStyleId>{5940675A-B579-460E-94D1-54222C63F5DA}</a:tableStyleId>
                  </a:tblPr>
                  <a:tblGrid>
                    <a:gridCol w="405792">
                      <a:extLst>
                        <a:ext uri="{9D8B030D-6E8A-4147-A177-3AD203B41FA5}">
                          <a16:colId xmlns:a16="http://schemas.microsoft.com/office/drawing/2014/main" val="4159184335"/>
                        </a:ext>
                      </a:extLst>
                    </a:gridCol>
                    <a:gridCol w="405792">
                      <a:extLst>
                        <a:ext uri="{9D8B030D-6E8A-4147-A177-3AD203B41FA5}">
                          <a16:colId xmlns:a16="http://schemas.microsoft.com/office/drawing/2014/main" val="3714237853"/>
                        </a:ext>
                      </a:extLst>
                    </a:gridCol>
                    <a:gridCol w="356720">
                      <a:extLst>
                        <a:ext uri="{9D8B030D-6E8A-4147-A177-3AD203B41FA5}">
                          <a16:colId xmlns:a16="http://schemas.microsoft.com/office/drawing/2014/main" val="1468839792"/>
                        </a:ext>
                      </a:extLst>
                    </a:gridCol>
                    <a:gridCol w="356720">
                      <a:extLst>
                        <a:ext uri="{9D8B030D-6E8A-4147-A177-3AD203B41FA5}">
                          <a16:colId xmlns:a16="http://schemas.microsoft.com/office/drawing/2014/main" val="4289088218"/>
                        </a:ext>
                      </a:extLst>
                    </a:gridCol>
                    <a:gridCol w="356720">
                      <a:extLst>
                        <a:ext uri="{9D8B030D-6E8A-4147-A177-3AD203B41FA5}">
                          <a16:colId xmlns:a16="http://schemas.microsoft.com/office/drawing/2014/main" val="1196052200"/>
                        </a:ext>
                      </a:extLst>
                    </a:gridCol>
                    <a:gridCol w="356720">
                      <a:extLst>
                        <a:ext uri="{9D8B030D-6E8A-4147-A177-3AD203B41FA5}">
                          <a16:colId xmlns:a16="http://schemas.microsoft.com/office/drawing/2014/main" val="2952969233"/>
                        </a:ext>
                      </a:extLst>
                    </a:gridCol>
                    <a:gridCol w="356720">
                      <a:extLst>
                        <a:ext uri="{9D8B030D-6E8A-4147-A177-3AD203B41FA5}">
                          <a16:colId xmlns:a16="http://schemas.microsoft.com/office/drawing/2014/main" val="1997046038"/>
                        </a:ext>
                      </a:extLst>
                    </a:gridCol>
                    <a:gridCol w="356720">
                      <a:extLst>
                        <a:ext uri="{9D8B030D-6E8A-4147-A177-3AD203B41FA5}">
                          <a16:colId xmlns:a16="http://schemas.microsoft.com/office/drawing/2014/main" val="4039720438"/>
                        </a:ext>
                      </a:extLst>
                    </a:gridCol>
                    <a:gridCol w="368989">
                      <a:extLst>
                        <a:ext uri="{9D8B030D-6E8A-4147-A177-3AD203B41FA5}">
                          <a16:colId xmlns:a16="http://schemas.microsoft.com/office/drawing/2014/main" val="483711256"/>
                        </a:ext>
                      </a:extLst>
                    </a:gridCol>
                    <a:gridCol w="368989">
                      <a:extLst>
                        <a:ext uri="{9D8B030D-6E8A-4147-A177-3AD203B41FA5}">
                          <a16:colId xmlns:a16="http://schemas.microsoft.com/office/drawing/2014/main" val="1266111612"/>
                        </a:ext>
                      </a:extLst>
                    </a:gridCol>
                    <a:gridCol w="368989">
                      <a:extLst>
                        <a:ext uri="{9D8B030D-6E8A-4147-A177-3AD203B41FA5}">
                          <a16:colId xmlns:a16="http://schemas.microsoft.com/office/drawing/2014/main" val="4294438380"/>
                        </a:ext>
                      </a:extLst>
                    </a:gridCol>
                  </a:tblGrid>
                  <a:tr h="518160">
                    <a:tc gridSpan="2">
                      <a:txBody>
                        <a:bodyPr/>
                        <a:lstStyle/>
                        <a:p>
                          <a:pPr algn="ctr"/>
                          <a:r>
                            <a:rPr lang="en-US" sz="1400" b="0">
                              <a:solidFill>
                                <a:schemeClr val="tx1"/>
                              </a:solidFill>
                              <a:effectLst/>
                            </a:rPr>
                            <a:t>Action type</a:t>
                          </a:r>
                        </a:p>
                      </a:txBody>
                      <a:tcPr>
                        <a:solidFill>
                          <a:srgbClr val="FDF3CC">
                            <a:alpha val="50000"/>
                          </a:srgbClr>
                        </a:solidFill>
                      </a:tcPr>
                    </a:tc>
                    <a:tc hMerge="1">
                      <a:txBody>
                        <a:bodyPr/>
                        <a:lstStyle/>
                        <a:p>
                          <a:pPr algn="ctr"/>
                          <a:endParaRPr lang="en-US" sz="1600" b="1">
                            <a:solidFill>
                              <a:srgbClr val="FF0000"/>
                            </a:solidFill>
                          </a:endParaRPr>
                        </a:p>
                      </a:txBody>
                      <a:tcPr>
                        <a:solidFill>
                          <a:schemeClr val="accent1">
                            <a:lumMod val="40000"/>
                            <a:lumOff val="60000"/>
                          </a:schemeClr>
                        </a:solidFill>
                      </a:tcPr>
                    </a:tc>
                    <a:tc gridSpan="6">
                      <a:txBody>
                        <a:bodyPr/>
                        <a:lstStyle/>
                        <a:p>
                          <a:pPr algn="ctr"/>
                          <a:r>
                            <a:rPr lang="en-US" sz="1400" b="0">
                              <a:solidFill>
                                <a:schemeClr val="tx1"/>
                              </a:solidFill>
                              <a:effectLst/>
                            </a:rPr>
                            <a:t>Block color </a:t>
                          </a:r>
                          <a:br>
                            <a:rPr lang="en-US" sz="1400" b="0">
                              <a:solidFill>
                                <a:schemeClr val="tx1"/>
                              </a:solidFill>
                              <a:effectLst/>
                            </a:rPr>
                          </a:br>
                          <a:r>
                            <a:rPr lang="en-US" sz="1400" b="0">
                              <a:solidFill>
                                <a:schemeClr val="tx1"/>
                              </a:solidFill>
                              <a:effectLst/>
                            </a:rPr>
                            <a:t>(all 0s if removal)</a:t>
                          </a:r>
                        </a:p>
                      </a:txBody>
                      <a:tcPr>
                        <a:solidFill>
                          <a:srgbClr val="FDF3CC">
                            <a:alpha val="50000"/>
                          </a:srgbClr>
                        </a:solidFill>
                      </a:tcPr>
                    </a:tc>
                    <a:tc hMerge="1">
                      <a:txBody>
                        <a:bodyPr/>
                        <a:lstStyle/>
                        <a:p>
                          <a:pPr algn="ctr"/>
                          <a:endParaRPr lang="en-US" sz="1600" b="1">
                            <a:solidFill>
                              <a:srgbClr val="0070C0"/>
                            </a:solidFill>
                          </a:endParaRPr>
                        </a:p>
                      </a:txBody>
                      <a:tcPr>
                        <a:solidFill>
                          <a:schemeClr val="accent1">
                            <a:lumMod val="40000"/>
                            <a:lumOff val="60000"/>
                          </a:schemeClr>
                        </a:solidFill>
                      </a:tcPr>
                    </a:tc>
                    <a:tc hMerge="1">
                      <a:txBody>
                        <a:bodyPr/>
                        <a:lstStyle/>
                        <a:p>
                          <a:pPr algn="ctr"/>
                          <a:endParaRPr lang="en-US" sz="1600" b="1">
                            <a:solidFill>
                              <a:srgbClr val="00B050"/>
                            </a:solidFill>
                          </a:endParaRPr>
                        </a:p>
                      </a:txBody>
                      <a:tcPr>
                        <a:solidFill>
                          <a:schemeClr val="accent1">
                            <a:lumMod val="40000"/>
                            <a:lumOff val="60000"/>
                          </a:schemeClr>
                        </a:solidFill>
                      </a:tcPr>
                    </a:tc>
                    <a:tc hMerge="1">
                      <a:txBody>
                        <a:bodyPr/>
                        <a:lstStyle/>
                        <a:p>
                          <a:pPr algn="ctr"/>
                          <a:endParaRPr lang="en-US" sz="1600" b="1">
                            <a:solidFill>
                              <a:srgbClr val="FF9300"/>
                            </a:solidFill>
                          </a:endParaRPr>
                        </a:p>
                      </a:txBody>
                      <a:tcPr>
                        <a:solidFill>
                          <a:schemeClr val="accent1">
                            <a:lumMod val="40000"/>
                            <a:lumOff val="60000"/>
                          </a:schemeClr>
                        </a:solidFill>
                      </a:tcPr>
                    </a:tc>
                    <a:tc hMerge="1">
                      <a:txBody>
                        <a:bodyPr/>
                        <a:lstStyle/>
                        <a:p>
                          <a:pPr algn="ctr"/>
                          <a:endParaRPr lang="en-US" sz="1600" b="1">
                            <a:solidFill>
                              <a:srgbClr val="FFFF00"/>
                            </a:solidFill>
                          </a:endParaRPr>
                        </a:p>
                      </a:txBody>
                      <a:tcPr>
                        <a:solidFill>
                          <a:schemeClr val="accent1">
                            <a:lumMod val="40000"/>
                            <a:lumOff val="60000"/>
                          </a:schemeClr>
                        </a:solidFill>
                      </a:tcPr>
                    </a:tc>
                    <a:tc hMerge="1">
                      <a:txBody>
                        <a:bodyPr/>
                        <a:lstStyle/>
                        <a:p>
                          <a:pPr algn="ctr"/>
                          <a:endParaRPr lang="en-US" sz="1600" b="1">
                            <a:solidFill>
                              <a:srgbClr val="7030A0"/>
                            </a:solidFill>
                          </a:endParaRPr>
                        </a:p>
                      </a:txBody>
                      <a:tcPr>
                        <a:solidFill>
                          <a:schemeClr val="accent1">
                            <a:lumMod val="40000"/>
                            <a:lumOff val="60000"/>
                          </a:schemeClr>
                        </a:solidFill>
                      </a:tcPr>
                    </a:tc>
                    <a:tc gridSpan="3">
                      <a:txBody>
                        <a:bodyPr/>
                        <a:lstStyle/>
                        <a:p>
                          <a:pPr algn="ctr"/>
                          <a:r>
                            <a:rPr lang="en-US" sz="1400" b="0">
                              <a:effectLst/>
                            </a:rPr>
                            <a:t>Absolute coordinates</a:t>
                          </a:r>
                        </a:p>
                      </a:txBody>
                      <a:tcPr>
                        <a:solidFill>
                          <a:srgbClr val="FDF3CC">
                            <a:alpha val="50000"/>
                          </a:srgbClr>
                        </a:solidFill>
                      </a:tcPr>
                    </a:tc>
                    <a:tc hMerge="1">
                      <a:txBody>
                        <a:bodyPr/>
                        <a:lstStyle/>
                        <a:p>
                          <a:pPr algn="ctr"/>
                          <a:endParaRPr lang="en-US" sz="1600" b="1"/>
                        </a:p>
                      </a:txBody>
                      <a:tcPr>
                        <a:solidFill>
                          <a:schemeClr val="accent1">
                            <a:lumMod val="40000"/>
                            <a:lumOff val="60000"/>
                          </a:schemeClr>
                        </a:solidFill>
                      </a:tcPr>
                    </a:tc>
                    <a:tc hMerge="1">
                      <a:txBody>
                        <a:bodyPr/>
                        <a:lstStyle/>
                        <a:p>
                          <a:pPr algn="ctr"/>
                          <a:endParaRPr lang="en-US" sz="1600" b="1"/>
                        </a:p>
                      </a:txBody>
                      <a:tcPr>
                        <a:solidFill>
                          <a:schemeClr val="accent1">
                            <a:lumMod val="40000"/>
                            <a:lumOff val="60000"/>
                          </a:schemeClr>
                        </a:solidFill>
                      </a:tcPr>
                    </a:tc>
                    <a:extLst>
                      <a:ext uri="{0D108BD9-81ED-4DB2-BD59-A6C34878D82A}">
                        <a16:rowId xmlns:a16="http://schemas.microsoft.com/office/drawing/2014/main" val="2519540373"/>
                      </a:ext>
                    </a:extLst>
                  </a:tr>
                  <a:tr h="396240">
                    <a:tc>
                      <a:txBody>
                        <a:bodyPr/>
                        <a:lstStyle/>
                        <a:p>
                          <a:pPr algn="ctr"/>
                          <a:r>
                            <a:rPr lang="en-US" sz="2000" b="1">
                              <a:solidFill>
                                <a:schemeClr val="tx1"/>
                              </a:solidFill>
                              <a:effectLst/>
                            </a:rPr>
                            <a:t>p</a:t>
                          </a:r>
                        </a:p>
                      </a:txBody>
                      <a:tcPr>
                        <a:solidFill>
                          <a:srgbClr val="FDF3CC">
                            <a:alpha val="50000"/>
                          </a:srgbClr>
                        </a:solidFill>
                      </a:tcPr>
                    </a:tc>
                    <a:tc>
                      <a:txBody>
                        <a:bodyPr/>
                        <a:lstStyle/>
                        <a:p>
                          <a:pPr algn="ctr"/>
                          <a:r>
                            <a:rPr lang="en-US" sz="2000" b="1">
                              <a:solidFill>
                                <a:schemeClr val="tx1"/>
                              </a:solidFill>
                              <a:effectLst/>
                            </a:rPr>
                            <a:t>r</a:t>
                          </a:r>
                        </a:p>
                      </a:txBody>
                      <a:tcPr>
                        <a:solidFill>
                          <a:srgbClr val="FDF3CC">
                            <a:alpha val="50000"/>
                          </a:srgbClr>
                        </a:solidFill>
                      </a:tcPr>
                    </a:tc>
                    <a:tc>
                      <a:txBody>
                        <a:bodyPr/>
                        <a:lstStyle/>
                        <a:p>
                          <a:pPr algn="ctr"/>
                          <a:r>
                            <a:rPr lang="en-US" sz="2000" b="1">
                              <a:solidFill>
                                <a:srgbClr val="FF0000"/>
                              </a:solidFill>
                              <a:effectLst>
                                <a:outerShdw blurRad="12700" dist="38100" dir="2700000" algn="tl" rotWithShape="0">
                                  <a:prstClr val="black"/>
                                </a:outerShdw>
                              </a:effectLst>
                            </a:rPr>
                            <a:t>R</a:t>
                          </a:r>
                        </a:p>
                      </a:txBody>
                      <a:tcPr>
                        <a:solidFill>
                          <a:srgbClr val="FDF3CC">
                            <a:alpha val="50000"/>
                          </a:srgbClr>
                        </a:solidFill>
                      </a:tcPr>
                    </a:tc>
                    <a:tc>
                      <a:txBody>
                        <a:bodyPr/>
                        <a:lstStyle/>
                        <a:p>
                          <a:pPr algn="ctr"/>
                          <a:r>
                            <a:rPr lang="en-US" sz="2000" b="1">
                              <a:solidFill>
                                <a:srgbClr val="0070C0"/>
                              </a:solidFill>
                              <a:effectLst>
                                <a:outerShdw blurRad="12700" dist="38100" dir="2700000" algn="tl" rotWithShape="0">
                                  <a:prstClr val="black"/>
                                </a:outerShdw>
                              </a:effectLst>
                            </a:rPr>
                            <a:t>B</a:t>
                          </a:r>
                        </a:p>
                      </a:txBody>
                      <a:tcPr>
                        <a:solidFill>
                          <a:srgbClr val="FDF3CC">
                            <a:alpha val="50000"/>
                          </a:srgbClr>
                        </a:solidFill>
                      </a:tcPr>
                    </a:tc>
                    <a:tc>
                      <a:txBody>
                        <a:bodyPr/>
                        <a:lstStyle/>
                        <a:p>
                          <a:pPr algn="ctr"/>
                          <a:r>
                            <a:rPr lang="en-US" sz="2000" b="1">
                              <a:solidFill>
                                <a:srgbClr val="00B050"/>
                              </a:solidFill>
                              <a:effectLst>
                                <a:outerShdw blurRad="12700" dist="38100" dir="2700000" algn="tl" rotWithShape="0">
                                  <a:prstClr val="black"/>
                                </a:outerShdw>
                              </a:effectLst>
                            </a:rPr>
                            <a:t>G</a:t>
                          </a:r>
                        </a:p>
                      </a:txBody>
                      <a:tcPr>
                        <a:solidFill>
                          <a:srgbClr val="FDF3CC">
                            <a:alpha val="50000"/>
                          </a:srgbClr>
                        </a:solidFill>
                      </a:tcPr>
                    </a:tc>
                    <a:tc>
                      <a:txBody>
                        <a:bodyPr/>
                        <a:lstStyle/>
                        <a:p>
                          <a:pPr algn="ctr"/>
                          <a:r>
                            <a:rPr lang="en-US" sz="2000" b="1">
                              <a:solidFill>
                                <a:srgbClr val="FF9300"/>
                              </a:solidFill>
                              <a:effectLst>
                                <a:outerShdw blurRad="12700" dist="38100" dir="2700000" algn="tl" rotWithShape="0">
                                  <a:prstClr val="black"/>
                                </a:outerShdw>
                              </a:effectLst>
                            </a:rPr>
                            <a:t>O</a:t>
                          </a:r>
                        </a:p>
                      </a:txBody>
                      <a:tcPr>
                        <a:solidFill>
                          <a:srgbClr val="FDF3CC">
                            <a:alpha val="50000"/>
                          </a:srgbClr>
                        </a:solidFill>
                      </a:tcPr>
                    </a:tc>
                    <a:tc>
                      <a:txBody>
                        <a:bodyPr/>
                        <a:lstStyle/>
                        <a:p>
                          <a:pPr algn="ctr"/>
                          <a:r>
                            <a:rPr lang="en-US" sz="2000" b="1">
                              <a:solidFill>
                                <a:srgbClr val="FFFF00"/>
                              </a:solidFill>
                              <a:effectLst>
                                <a:outerShdw blurRad="12700" dist="38100" dir="2700000" algn="tl" rotWithShape="0">
                                  <a:prstClr val="black"/>
                                </a:outerShdw>
                              </a:effectLst>
                            </a:rPr>
                            <a:t>Y</a:t>
                          </a:r>
                        </a:p>
                      </a:txBody>
                      <a:tcPr>
                        <a:solidFill>
                          <a:srgbClr val="FDF3CC">
                            <a:alpha val="50000"/>
                          </a:srgbClr>
                        </a:solidFill>
                      </a:tcPr>
                    </a:tc>
                    <a:tc>
                      <a:txBody>
                        <a:bodyPr/>
                        <a:lstStyle/>
                        <a:p>
                          <a:pPr algn="ctr"/>
                          <a:r>
                            <a:rPr lang="en-US" sz="2000" b="1">
                              <a:solidFill>
                                <a:srgbClr val="7030A0"/>
                              </a:solidFill>
                              <a:effectLst>
                                <a:outerShdw blurRad="12700" dist="38100" dir="2700000" algn="tl" rotWithShape="0">
                                  <a:prstClr val="black"/>
                                </a:outerShdw>
                              </a:effectLst>
                            </a:rPr>
                            <a:t>P</a:t>
                          </a:r>
                        </a:p>
                      </a:txBody>
                      <a:tcPr>
                        <a:solidFill>
                          <a:srgbClr val="FDF3CC">
                            <a:alpha val="50000"/>
                          </a:srgbClr>
                        </a:solidFill>
                      </a:tcPr>
                    </a:tc>
                    <a:tc>
                      <a:txBody>
                        <a:bodyPr/>
                        <a:lstStyle/>
                        <a:p>
                          <a:endParaRPr lang="en-US"/>
                        </a:p>
                      </a:txBody>
                      <a:tcPr>
                        <a:blipFill>
                          <a:blip r:embed="rId12"/>
                          <a:stretch>
                            <a:fillRect l="-796721" t="-133846" r="-201639" b="-30769"/>
                          </a:stretch>
                        </a:blipFill>
                      </a:tcPr>
                    </a:tc>
                    <a:tc>
                      <a:txBody>
                        <a:bodyPr/>
                        <a:lstStyle/>
                        <a:p>
                          <a:endParaRPr lang="en-US"/>
                        </a:p>
                      </a:txBody>
                      <a:tcPr>
                        <a:blipFill>
                          <a:blip r:embed="rId12"/>
                          <a:stretch>
                            <a:fillRect l="-911667" t="-133846" r="-105000" b="-30769"/>
                          </a:stretch>
                        </a:blipFill>
                      </a:tcPr>
                    </a:tc>
                    <a:tc>
                      <a:txBody>
                        <a:bodyPr/>
                        <a:lstStyle/>
                        <a:p>
                          <a:endParaRPr lang="en-US"/>
                        </a:p>
                      </a:txBody>
                      <a:tcPr>
                        <a:blipFill>
                          <a:blip r:embed="rId12"/>
                          <a:stretch>
                            <a:fillRect l="-995082" t="-133846" r="-3279" b="-30769"/>
                          </a:stretch>
                        </a:blipFill>
                      </a:tcPr>
                    </a:tc>
                    <a:extLst>
                      <a:ext uri="{0D108BD9-81ED-4DB2-BD59-A6C34878D82A}">
                        <a16:rowId xmlns:a16="http://schemas.microsoft.com/office/drawing/2014/main" val="2696001147"/>
                      </a:ext>
                    </a:extLst>
                  </a:tr>
                </a:tbl>
              </a:graphicData>
            </a:graphic>
          </p:graphicFrame>
        </mc:Fallback>
      </mc:AlternateContent>
      <p:sp>
        <p:nvSpPr>
          <p:cNvPr id="162" name="Title 1">
            <a:extLst>
              <a:ext uri="{FF2B5EF4-FFF2-40B4-BE49-F238E27FC236}">
                <a16:creationId xmlns:a16="http://schemas.microsoft.com/office/drawing/2014/main" id="{0FC2FD1A-5F44-9A40-842A-BC3FC9386235}"/>
              </a:ext>
            </a:extLst>
          </p:cNvPr>
          <p:cNvSpPr txBox="1">
            <a:spLocks/>
          </p:cNvSpPr>
          <p:nvPr/>
        </p:nvSpPr>
        <p:spPr>
          <a:xfrm>
            <a:off x="605804" y="1169571"/>
            <a:ext cx="4221632" cy="116566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a:lstStyle>
          <a:p>
            <a:r>
              <a:rPr lang="en-US" sz="3200"/>
              <a:t>Action sequence decoder</a:t>
            </a:r>
          </a:p>
        </p:txBody>
      </p:sp>
    </p:spTree>
    <p:extLst>
      <p:ext uri="{BB962C8B-B14F-4D97-AF65-F5344CB8AC3E}">
        <p14:creationId xmlns:p14="http://schemas.microsoft.com/office/powerpoint/2010/main" val="148848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B9C6F2-DFC7-9946-94F6-E5C260999FE5}"/>
              </a:ext>
            </a:extLst>
          </p:cNvPr>
          <p:cNvSpPr>
            <a:spLocks noGrp="1"/>
          </p:cNvSpPr>
          <p:nvPr>
            <p:ph type="sldNum" sz="quarter" idx="12"/>
          </p:nvPr>
        </p:nvSpPr>
        <p:spPr/>
        <p:txBody>
          <a:bodyPr/>
          <a:lstStyle/>
          <a:p>
            <a:fld id="{B2DC25EE-239B-4C5F-AAD1-255A7D5F1EE2}" type="slidenum">
              <a:rPr lang="en-US" smtClean="0"/>
              <a:t>37</a:t>
            </a:fld>
            <a:endParaRPr lang="en-US"/>
          </a:p>
        </p:txBody>
      </p:sp>
      <p:sp>
        <p:nvSpPr>
          <p:cNvPr id="12" name="Rectangle: Rounded Corners 167">
            <a:extLst>
              <a:ext uri="{FF2B5EF4-FFF2-40B4-BE49-F238E27FC236}">
                <a16:creationId xmlns:a16="http://schemas.microsoft.com/office/drawing/2014/main" id="{3CB38364-C8B1-8749-B536-05BBEFFE2E3D}"/>
              </a:ext>
            </a:extLst>
          </p:cNvPr>
          <p:cNvSpPr/>
          <p:nvPr/>
        </p:nvSpPr>
        <p:spPr>
          <a:xfrm>
            <a:off x="7341737" y="361615"/>
            <a:ext cx="3479732" cy="6127801"/>
          </a:xfrm>
          <a:prstGeom prst="roundRect">
            <a:avLst>
              <a:gd name="adj" fmla="val 3442"/>
            </a:avLst>
          </a:prstGeom>
          <a:solidFill>
            <a:srgbClr val="FEF2CC"/>
          </a:solid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Action Sequence Decoder</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1" name="Group 20">
            <a:extLst>
              <a:ext uri="{FF2B5EF4-FFF2-40B4-BE49-F238E27FC236}">
                <a16:creationId xmlns:a16="http://schemas.microsoft.com/office/drawing/2014/main" id="{046208B0-9388-544C-BC9A-A1EAB42C60F6}"/>
              </a:ext>
            </a:extLst>
          </p:cNvPr>
          <p:cNvGrpSpPr/>
          <p:nvPr/>
        </p:nvGrpSpPr>
        <p:grpSpPr>
          <a:xfrm>
            <a:off x="7450307" y="1806303"/>
            <a:ext cx="1868727" cy="2929304"/>
            <a:chOff x="5677221" y="1787591"/>
            <a:chExt cx="1868727" cy="2929304"/>
          </a:xfrm>
        </p:grpSpPr>
        <p:sp>
          <p:nvSpPr>
            <p:cNvPr id="22" name="Rounded Rectangle 155">
              <a:extLst>
                <a:ext uri="{FF2B5EF4-FFF2-40B4-BE49-F238E27FC236}">
                  <a16:creationId xmlns:a16="http://schemas.microsoft.com/office/drawing/2014/main" id="{5283F7F5-492C-614F-9F10-5B5544A41DA4}"/>
                </a:ext>
              </a:extLst>
            </p:cNvPr>
            <p:cNvSpPr/>
            <p:nvPr/>
          </p:nvSpPr>
          <p:spPr>
            <a:xfrm>
              <a:off x="5677221" y="1787591"/>
              <a:ext cx="1868727" cy="2929304"/>
            </a:xfrm>
            <a:prstGeom prst="roundRect">
              <a:avLst>
                <a:gd name="adj" fmla="val 9122"/>
              </a:avLst>
            </a:prstGeom>
            <a:solidFill>
              <a:schemeClr val="accent6">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050" b="1">
                  <a:solidFill>
                    <a:schemeClr val="tx1"/>
                  </a:solidFill>
                  <a:latin typeface="Calibri" panose="020F0502020204030204" pitchFamily="34" charset="0"/>
                  <a:cs typeface="Calibri" panose="020F0502020204030204" pitchFamily="34" charset="0"/>
                </a:rPr>
                <a:t>Action </a:t>
              </a:r>
              <a:br>
                <a:rPr lang="en-US" sz="1050" b="1">
                  <a:solidFill>
                    <a:schemeClr val="tx1"/>
                  </a:solidFill>
                  <a:latin typeface="Calibri" panose="020F0502020204030204" pitchFamily="34" charset="0"/>
                  <a:cs typeface="Calibri" panose="020F0502020204030204" pitchFamily="34" charset="0"/>
                </a:rPr>
              </a:br>
              <a:r>
                <a:rPr lang="en-US" sz="1050" b="1">
                  <a:solidFill>
                    <a:schemeClr val="tx1"/>
                  </a:solidFill>
                  <a:latin typeface="Calibri" panose="020F0502020204030204" pitchFamily="34" charset="0"/>
                  <a:cs typeface="Calibri" panose="020F0502020204030204" pitchFamily="34" charset="0"/>
                </a:rPr>
                <a:t>Predictor</a:t>
              </a:r>
            </a:p>
          </p:txBody>
        </p:sp>
        <p:sp>
          <p:nvSpPr>
            <p:cNvPr id="23" name="Rectangle 22">
              <a:extLst>
                <a:ext uri="{FF2B5EF4-FFF2-40B4-BE49-F238E27FC236}">
                  <a16:creationId xmlns:a16="http://schemas.microsoft.com/office/drawing/2014/main" id="{1361C9A4-525A-FA46-810D-7EF014A01B2F}"/>
                </a:ext>
              </a:extLst>
            </p:cNvPr>
            <p:cNvSpPr/>
            <p:nvPr/>
          </p:nvSpPr>
          <p:spPr>
            <a:xfrm>
              <a:off x="6100358" y="2334089"/>
              <a:ext cx="1326175" cy="803032"/>
            </a:xfrm>
            <a:prstGeom prst="rect">
              <a:avLst/>
            </a:prstGeom>
            <a:solidFill>
              <a:schemeClr val="accent6">
                <a:lumMod val="60000"/>
                <a:lumOff val="40000"/>
              </a:schemeClr>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3BF1386C-E85C-C848-97B6-4FD9E9C070E5}"/>
                </a:ext>
              </a:extLst>
            </p:cNvPr>
            <p:cNvSpPr/>
            <p:nvPr/>
          </p:nvSpPr>
          <p:spPr>
            <a:xfrm>
              <a:off x="6095997" y="3471693"/>
              <a:ext cx="1326175" cy="803032"/>
            </a:xfrm>
            <a:prstGeom prst="rect">
              <a:avLst/>
            </a:prstGeom>
            <a:solidFill>
              <a:schemeClr val="accent6">
                <a:lumMod val="60000"/>
                <a:lumOff val="40000"/>
              </a:schemeClr>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4EDA8215-3D03-F842-A662-00E52840E085}"/>
                </a:ext>
              </a:extLst>
            </p:cNvPr>
            <p:cNvSpPr>
              <a:spLocks noChangeAspect="1"/>
            </p:cNvSpPr>
            <p:nvPr/>
          </p:nvSpPr>
          <p:spPr>
            <a:xfrm>
              <a:off x="6620271" y="4388445"/>
              <a:ext cx="304005" cy="295532"/>
            </a:xfrm>
            <a:prstGeom prst="ellipse">
              <a:avLst/>
            </a:prstGeom>
            <a:solidFill>
              <a:schemeClr val="bg1"/>
            </a:solidFill>
            <a:ln w="12700">
              <a:solidFill>
                <a:schemeClr val="tx1"/>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173736" tIns="73152" rIns="164592" bIns="81195" numCol="1" spcCol="0" rtlCol="0" fromWordArt="0" anchor="ctr" anchorCtr="0" forceAA="0" compatLnSpc="1">
              <a:prstTxWarp prst="textNoShape">
                <a:avLst/>
              </a:prstTxWarp>
              <a:noAutofit/>
            </a:bodyPr>
            <a:lstStyle/>
            <a:p>
              <a:pPr algn="ctr"/>
              <a:r>
                <a:rPr lang="en-US" sz="2000">
                  <a:latin typeface="Calibri" panose="020F0502020204030204" pitchFamily="34" charset="0"/>
                  <a:cs typeface="Calibri" panose="020F0502020204030204" pitchFamily="34" charset="0"/>
                </a:rPr>
                <a:t>+</a:t>
              </a:r>
            </a:p>
          </p:txBody>
        </p:sp>
        <p:sp>
          <p:nvSpPr>
            <p:cNvPr id="26" name="TextBox 25">
              <a:extLst>
                <a:ext uri="{FF2B5EF4-FFF2-40B4-BE49-F238E27FC236}">
                  <a16:creationId xmlns:a16="http://schemas.microsoft.com/office/drawing/2014/main" id="{3792B7D4-491D-7248-9747-077887D46980}"/>
                </a:ext>
              </a:extLst>
            </p:cNvPr>
            <p:cNvSpPr txBox="1"/>
            <p:nvPr/>
          </p:nvSpPr>
          <p:spPr>
            <a:xfrm>
              <a:off x="6565752" y="3200550"/>
              <a:ext cx="433176" cy="224935"/>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505330AD-D044-504B-B1BC-10C628786EAE}"/>
                    </a:ext>
                  </a:extLst>
                </p:cNvPr>
                <p:cNvSpPr/>
                <p:nvPr/>
              </p:nvSpPr>
              <p:spPr>
                <a:xfrm>
                  <a:off x="6180233" y="1903781"/>
                  <a:ext cx="1175464" cy="2733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27" name="Rectangle 26">
                  <a:extLst>
                    <a:ext uri="{FF2B5EF4-FFF2-40B4-BE49-F238E27FC236}">
                      <a16:creationId xmlns:a16="http://schemas.microsoft.com/office/drawing/2014/main" id="{505330AD-D044-504B-B1BC-10C628786EAE}"/>
                    </a:ext>
                  </a:extLst>
                </p:cNvPr>
                <p:cNvSpPr>
                  <a:spLocks noRot="1" noChangeAspect="1" noMove="1" noResize="1" noEditPoints="1" noAdjustHandles="1" noChangeArrowheads="1" noChangeShapeType="1" noTextEdit="1"/>
                </p:cNvSpPr>
                <p:nvPr/>
              </p:nvSpPr>
              <p:spPr>
                <a:xfrm>
                  <a:off x="6180233" y="1903781"/>
                  <a:ext cx="1175464" cy="273390"/>
                </a:xfrm>
                <a:prstGeom prst="rect">
                  <a:avLst/>
                </a:prstGeom>
                <a:blipFill>
                  <a:blip r:embed="rId3"/>
                  <a:stretch>
                    <a:fillRect b="-14894"/>
                  </a:stretch>
                </a:blipFill>
                <a:ln>
                  <a:solidFill>
                    <a:schemeClr val="tx1"/>
                  </a:solidFill>
                </a:ln>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46D5FBAB-A5C9-2746-AD4B-A76FE80B2FAD}"/>
                </a:ext>
              </a:extLst>
            </p:cNvPr>
            <p:cNvCxnSpPr>
              <a:cxnSpLocks/>
              <a:stCxn id="25" idx="0"/>
              <a:endCxn id="38" idx="2"/>
            </p:cNvCxnSpPr>
            <p:nvPr/>
          </p:nvCxnSpPr>
          <p:spPr>
            <a:xfrm flipV="1">
              <a:off x="6772274" y="4215441"/>
              <a:ext cx="0" cy="1730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29" name="Group 28">
              <a:extLst>
                <a:ext uri="{FF2B5EF4-FFF2-40B4-BE49-F238E27FC236}">
                  <a16:creationId xmlns:a16="http://schemas.microsoft.com/office/drawing/2014/main" id="{254EB8B7-3DBC-384A-A829-219EEB61527E}"/>
                </a:ext>
              </a:extLst>
            </p:cNvPr>
            <p:cNvGrpSpPr/>
            <p:nvPr/>
          </p:nvGrpSpPr>
          <p:grpSpPr>
            <a:xfrm>
              <a:off x="6180232" y="2177171"/>
              <a:ext cx="1175464" cy="896260"/>
              <a:chOff x="4613554" y="3589981"/>
              <a:chExt cx="1002217" cy="789460"/>
            </a:xfrm>
          </p:grpSpPr>
          <p:sp>
            <p:nvSpPr>
              <p:cNvPr id="39" name="Rectangle 38">
                <a:extLst>
                  <a:ext uri="{FF2B5EF4-FFF2-40B4-BE49-F238E27FC236}">
                    <a16:creationId xmlns:a16="http://schemas.microsoft.com/office/drawing/2014/main" id="{A44E6B27-11A4-0B4D-A84F-9AC68419D29E}"/>
                  </a:ext>
                </a:extLst>
              </p:cNvPr>
              <p:cNvSpPr/>
              <p:nvPr/>
            </p:nvSpPr>
            <p:spPr>
              <a:xfrm>
                <a:off x="4827650" y="3774802"/>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40" name="Straight Arrow Connector 39">
                <a:extLst>
                  <a:ext uri="{FF2B5EF4-FFF2-40B4-BE49-F238E27FC236}">
                    <a16:creationId xmlns:a16="http://schemas.microsoft.com/office/drawing/2014/main" id="{A908FCCD-6D55-CC4E-8330-7E036A6290DB}"/>
                  </a:ext>
                </a:extLst>
              </p:cNvPr>
              <p:cNvCxnSpPr>
                <a:cxnSpLocks/>
                <a:stCxn id="39" idx="0"/>
                <a:endCxn id="27" idx="2"/>
              </p:cNvCxnSpPr>
              <p:nvPr/>
            </p:nvCxnSpPr>
            <p:spPr>
              <a:xfrm flipV="1">
                <a:off x="5114663" y="3589981"/>
                <a:ext cx="1" cy="184821"/>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CD00C679-B9EF-0A42-8D90-7CA358A64210}"/>
                  </a:ext>
                </a:extLst>
              </p:cNvPr>
              <p:cNvCxnSpPr>
                <a:cxnSpLocks/>
              </p:cNvCxnSpPr>
              <p:nvPr/>
            </p:nvCxnSpPr>
            <p:spPr>
              <a:xfrm flipH="1" flipV="1">
                <a:off x="5114663" y="399671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EC74955E-CF6C-9144-8053-7A0514A25341}"/>
                      </a:ext>
                    </a:extLst>
                  </p:cNvPr>
                  <p:cNvSpPr/>
                  <p:nvPr/>
                </p:nvSpPr>
                <p:spPr>
                  <a:xfrm>
                    <a:off x="4613554" y="4138629"/>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42" name="Rectangle 41">
                    <a:extLst>
                      <a:ext uri="{FF2B5EF4-FFF2-40B4-BE49-F238E27FC236}">
                        <a16:creationId xmlns:a16="http://schemas.microsoft.com/office/drawing/2014/main" id="{EC74955E-CF6C-9144-8053-7A0514A25341}"/>
                      </a:ext>
                    </a:extLst>
                  </p:cNvPr>
                  <p:cNvSpPr>
                    <a:spLocks noRot="1" noChangeAspect="1" noMove="1" noResize="1" noEditPoints="1" noAdjustHandles="1" noChangeArrowheads="1" noChangeShapeType="1" noTextEdit="1"/>
                  </p:cNvSpPr>
                  <p:nvPr/>
                </p:nvSpPr>
                <p:spPr>
                  <a:xfrm>
                    <a:off x="4613554" y="4138629"/>
                    <a:ext cx="1002217" cy="240812"/>
                  </a:xfrm>
                  <a:prstGeom prst="rect">
                    <a:avLst/>
                  </a:prstGeom>
                  <a:blipFill>
                    <a:blip r:embed="rId3"/>
                    <a:stretch>
                      <a:fillRect b="-14894"/>
                    </a:stretch>
                  </a:blipFill>
                  <a:ln>
                    <a:solidFill>
                      <a:schemeClr val="tx1"/>
                    </a:solidFill>
                  </a:ln>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5E46499A-B7D1-A14D-8EE4-3811F48244D4}"/>
                </a:ext>
              </a:extLst>
            </p:cNvPr>
            <p:cNvGrpSpPr/>
            <p:nvPr/>
          </p:nvGrpSpPr>
          <p:grpSpPr>
            <a:xfrm>
              <a:off x="6184541" y="3393937"/>
              <a:ext cx="1175464" cy="821505"/>
              <a:chOff x="4613554" y="3655828"/>
              <a:chExt cx="1002217" cy="723613"/>
            </a:xfrm>
          </p:grpSpPr>
          <p:sp>
            <p:nvSpPr>
              <p:cNvPr id="35" name="Rectangle 34">
                <a:extLst>
                  <a:ext uri="{FF2B5EF4-FFF2-40B4-BE49-F238E27FC236}">
                    <a16:creationId xmlns:a16="http://schemas.microsoft.com/office/drawing/2014/main" id="{994CC507-4184-364D-8C43-2715BDEA87F6}"/>
                  </a:ext>
                </a:extLst>
              </p:cNvPr>
              <p:cNvSpPr/>
              <p:nvPr/>
            </p:nvSpPr>
            <p:spPr>
              <a:xfrm>
                <a:off x="4827650" y="3774802"/>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4A7F4A8F-739B-7048-910D-A4C160648739}"/>
                  </a:ext>
                </a:extLst>
              </p:cNvPr>
              <p:cNvCxnSpPr>
                <a:cxnSpLocks/>
                <a:stCxn id="35" idx="0"/>
              </p:cNvCxnSpPr>
              <p:nvPr/>
            </p:nvCxnSpPr>
            <p:spPr>
              <a:xfrm flipV="1">
                <a:off x="5114663" y="3655828"/>
                <a:ext cx="0" cy="118974"/>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E9F31856-121F-604C-91B6-0B2D89A68FE4}"/>
                  </a:ext>
                </a:extLst>
              </p:cNvPr>
              <p:cNvCxnSpPr>
                <a:cxnSpLocks/>
              </p:cNvCxnSpPr>
              <p:nvPr/>
            </p:nvCxnSpPr>
            <p:spPr>
              <a:xfrm flipH="1" flipV="1">
                <a:off x="5114663" y="399671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61167661-DA8D-FD49-9C7B-57CF86D2956B}"/>
                      </a:ext>
                    </a:extLst>
                  </p:cNvPr>
                  <p:cNvSpPr/>
                  <p:nvPr/>
                </p:nvSpPr>
                <p:spPr>
                  <a:xfrm>
                    <a:off x="4613554" y="4138629"/>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38" name="Rectangle 37">
                    <a:extLst>
                      <a:ext uri="{FF2B5EF4-FFF2-40B4-BE49-F238E27FC236}">
                        <a16:creationId xmlns:a16="http://schemas.microsoft.com/office/drawing/2014/main" id="{61167661-DA8D-FD49-9C7B-57CF86D2956B}"/>
                      </a:ext>
                    </a:extLst>
                  </p:cNvPr>
                  <p:cNvSpPr>
                    <a:spLocks noRot="1" noChangeAspect="1" noMove="1" noResize="1" noEditPoints="1" noAdjustHandles="1" noChangeArrowheads="1" noChangeShapeType="1" noTextEdit="1"/>
                  </p:cNvSpPr>
                  <p:nvPr/>
                </p:nvSpPr>
                <p:spPr>
                  <a:xfrm>
                    <a:off x="4613554" y="4138629"/>
                    <a:ext cx="1002217" cy="240812"/>
                  </a:xfrm>
                  <a:prstGeom prst="rect">
                    <a:avLst/>
                  </a:prstGeom>
                  <a:blipFill>
                    <a:blip r:embed="rId4"/>
                    <a:stretch>
                      <a:fillRect b="-14894"/>
                    </a:stretch>
                  </a:blipFill>
                  <a:ln>
                    <a:solidFill>
                      <a:schemeClr val="tx1"/>
                    </a:solidFill>
                  </a:ln>
                </p:spPr>
                <p:txBody>
                  <a:bodyPr/>
                  <a:lstStyle/>
                  <a:p>
                    <a:r>
                      <a:rPr lang="en-US">
                        <a:noFill/>
                      </a:rPr>
                      <a:t> </a:t>
                    </a:r>
                  </a:p>
                </p:txBody>
              </p:sp>
            </mc:Fallback>
          </mc:AlternateContent>
        </p:grpSp>
        <p:cxnSp>
          <p:nvCxnSpPr>
            <p:cNvPr id="31" name="Straight Arrow Connector 30">
              <a:extLst>
                <a:ext uri="{FF2B5EF4-FFF2-40B4-BE49-F238E27FC236}">
                  <a16:creationId xmlns:a16="http://schemas.microsoft.com/office/drawing/2014/main" id="{7A4CFAFA-4CB3-5F40-9CEA-8A1BE628E0B8}"/>
                </a:ext>
              </a:extLst>
            </p:cNvPr>
            <p:cNvCxnSpPr>
              <a:cxnSpLocks/>
              <a:endCxn id="42" idx="2"/>
            </p:cNvCxnSpPr>
            <p:nvPr/>
          </p:nvCxnSpPr>
          <p:spPr>
            <a:xfrm flipH="1" flipV="1">
              <a:off x="6767965" y="3073430"/>
              <a:ext cx="1217" cy="134735"/>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32" name="Group 31">
              <a:extLst>
                <a:ext uri="{FF2B5EF4-FFF2-40B4-BE49-F238E27FC236}">
                  <a16:creationId xmlns:a16="http://schemas.microsoft.com/office/drawing/2014/main" id="{206BAF4B-1C5E-DA4D-BE41-D3F2A6907482}"/>
                </a:ext>
              </a:extLst>
            </p:cNvPr>
            <p:cNvGrpSpPr/>
            <p:nvPr/>
          </p:nvGrpSpPr>
          <p:grpSpPr>
            <a:xfrm>
              <a:off x="5708348" y="2328233"/>
              <a:ext cx="345707" cy="1950145"/>
              <a:chOff x="3993619" y="3738781"/>
              <a:chExt cx="294755" cy="1717762"/>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FBD8EE6-A14A-6C4A-B6C5-E01A42547A1F}"/>
                      </a:ext>
                    </a:extLst>
                  </p:cNvPr>
                  <p:cNvSpPr txBox="1"/>
                  <p:nvPr/>
                </p:nvSpPr>
                <p:spPr>
                  <a:xfrm rot="16200000">
                    <a:off x="3875213" y="4525912"/>
                    <a:ext cx="421478"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𝑛</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33" name="TextBox 32">
                    <a:extLst>
                      <a:ext uri="{FF2B5EF4-FFF2-40B4-BE49-F238E27FC236}">
                        <a16:creationId xmlns:a16="http://schemas.microsoft.com/office/drawing/2014/main" id="{AFBD8EE6-A14A-6C4A-B6C5-E01A42547A1F}"/>
                      </a:ext>
                    </a:extLst>
                  </p:cNvPr>
                  <p:cNvSpPr txBox="1">
                    <a:spLocks noRot="1" noChangeAspect="1" noMove="1" noResize="1" noEditPoints="1" noAdjustHandles="1" noChangeArrowheads="1" noChangeShapeType="1" noTextEdit="1"/>
                  </p:cNvSpPr>
                  <p:nvPr/>
                </p:nvSpPr>
                <p:spPr>
                  <a:xfrm rot="16200000">
                    <a:off x="3875213" y="4525912"/>
                    <a:ext cx="421478" cy="184666"/>
                  </a:xfrm>
                  <a:prstGeom prst="rect">
                    <a:avLst/>
                  </a:prstGeom>
                  <a:blipFill>
                    <a:blip r:embed="rId5"/>
                    <a:stretch>
                      <a:fillRect/>
                    </a:stretch>
                  </a:blipFill>
                </p:spPr>
                <p:txBody>
                  <a:bodyPr/>
                  <a:lstStyle/>
                  <a:p>
                    <a:r>
                      <a:rPr lang="en-US">
                        <a:noFill/>
                      </a:rPr>
                      <a:t> </a:t>
                    </a:r>
                  </a:p>
                </p:txBody>
              </p:sp>
            </mc:Fallback>
          </mc:AlternateContent>
          <p:sp>
            <p:nvSpPr>
              <p:cNvPr id="34" name="Left Brace 33">
                <a:extLst>
                  <a:ext uri="{FF2B5EF4-FFF2-40B4-BE49-F238E27FC236}">
                    <a16:creationId xmlns:a16="http://schemas.microsoft.com/office/drawing/2014/main" id="{76C19DDB-47EC-7248-9224-11F13D8D3D69}"/>
                  </a:ext>
                </a:extLst>
              </p:cNvPr>
              <p:cNvSpPr/>
              <p:nvPr/>
            </p:nvSpPr>
            <p:spPr>
              <a:xfrm>
                <a:off x="4164177" y="3738781"/>
                <a:ext cx="124197" cy="1717762"/>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grpSp>
        <p:nvGrpSpPr>
          <p:cNvPr id="67" name="Group 66">
            <a:extLst>
              <a:ext uri="{FF2B5EF4-FFF2-40B4-BE49-F238E27FC236}">
                <a16:creationId xmlns:a16="http://schemas.microsoft.com/office/drawing/2014/main" id="{06CC0BD4-4A5F-7D47-B713-FB0B970832A0}"/>
              </a:ext>
            </a:extLst>
          </p:cNvPr>
          <p:cNvGrpSpPr/>
          <p:nvPr/>
        </p:nvGrpSpPr>
        <p:grpSpPr>
          <a:xfrm>
            <a:off x="4916702" y="361616"/>
            <a:ext cx="2355913" cy="4066005"/>
            <a:chOff x="3143616" y="342904"/>
            <a:chExt cx="2355913" cy="4066005"/>
          </a:xfrm>
        </p:grpSpPr>
        <p:sp>
          <p:nvSpPr>
            <p:cNvPr id="68" name="Rectangle: Rounded Corners 167">
              <a:extLst>
                <a:ext uri="{FF2B5EF4-FFF2-40B4-BE49-F238E27FC236}">
                  <a16:creationId xmlns:a16="http://schemas.microsoft.com/office/drawing/2014/main" id="{2901BEE9-3BA1-C047-AB06-2E6CBC3BA599}"/>
                </a:ext>
              </a:extLst>
            </p:cNvPr>
            <p:cNvSpPr/>
            <p:nvPr/>
          </p:nvSpPr>
          <p:spPr>
            <a:xfrm>
              <a:off x="3143616" y="342904"/>
              <a:ext cx="2355913" cy="4066005"/>
            </a:xfrm>
            <a:prstGeom prst="roundRect">
              <a:avLst>
                <a:gd name="adj" fmla="val 6200"/>
              </a:avLst>
            </a:prstGeom>
            <a:solidFill>
              <a:srgbClr val="FBC8D6"/>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World State</a:t>
              </a:r>
            </a:p>
          </p:txBody>
        </p:sp>
        <p:grpSp>
          <p:nvGrpSpPr>
            <p:cNvPr id="69" name="Group 68">
              <a:extLst>
                <a:ext uri="{FF2B5EF4-FFF2-40B4-BE49-F238E27FC236}">
                  <a16:creationId xmlns:a16="http://schemas.microsoft.com/office/drawing/2014/main" id="{0C9A6DC1-00C9-9441-ADE7-E80E9D008C2B}"/>
                </a:ext>
              </a:extLst>
            </p:cNvPr>
            <p:cNvGrpSpPr/>
            <p:nvPr/>
          </p:nvGrpSpPr>
          <p:grpSpPr>
            <a:xfrm>
              <a:off x="3219125" y="731282"/>
              <a:ext cx="1766497" cy="3523771"/>
              <a:chOff x="3219125" y="731282"/>
              <a:chExt cx="1766497" cy="3523771"/>
            </a:xfrm>
          </p:grpSpPr>
          <p:sp>
            <p:nvSpPr>
              <p:cNvPr id="70" name="Rectangle 69">
                <a:extLst>
                  <a:ext uri="{FF2B5EF4-FFF2-40B4-BE49-F238E27FC236}">
                    <a16:creationId xmlns:a16="http://schemas.microsoft.com/office/drawing/2014/main" id="{663473E3-2247-374F-BB33-3DE543BC3A38}"/>
                  </a:ext>
                </a:extLst>
              </p:cNvPr>
              <p:cNvSpPr/>
              <p:nvPr/>
            </p:nvSpPr>
            <p:spPr>
              <a:xfrm>
                <a:off x="3653031" y="1545289"/>
                <a:ext cx="1332591" cy="1619730"/>
              </a:xfrm>
              <a:prstGeom prst="rect">
                <a:avLst/>
              </a:prstGeom>
              <a:solidFill>
                <a:srgbClr val="FFA7B9"/>
              </a:solidFill>
              <a:ln w="19050">
                <a:solidFill>
                  <a:srgbClr val="F8416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nvGrpSpPr>
              <p:cNvPr id="71" name="Group 70">
                <a:extLst>
                  <a:ext uri="{FF2B5EF4-FFF2-40B4-BE49-F238E27FC236}">
                    <a16:creationId xmlns:a16="http://schemas.microsoft.com/office/drawing/2014/main" id="{FD7580B4-4F36-AE44-8030-86A59142254F}"/>
                  </a:ext>
                </a:extLst>
              </p:cNvPr>
              <p:cNvGrpSpPr/>
              <p:nvPr/>
            </p:nvGrpSpPr>
            <p:grpSpPr>
              <a:xfrm>
                <a:off x="3219125" y="1543708"/>
                <a:ext cx="388047" cy="1941934"/>
                <a:chOff x="87849" y="1077646"/>
                <a:chExt cx="330854" cy="1710530"/>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7EBC071-5244-244A-AD0A-93301DE6029C}"/>
                        </a:ext>
                      </a:extLst>
                    </p:cNvPr>
                    <p:cNvSpPr txBox="1"/>
                    <p:nvPr/>
                  </p:nvSpPr>
                  <p:spPr>
                    <a:xfrm rot="16200000">
                      <a:off x="-37250" y="1840578"/>
                      <a:ext cx="43486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𝑚</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91" name="TextBox 90">
                      <a:extLst>
                        <a:ext uri="{FF2B5EF4-FFF2-40B4-BE49-F238E27FC236}">
                          <a16:creationId xmlns:a16="http://schemas.microsoft.com/office/drawing/2014/main" id="{E7EBC071-5244-244A-AD0A-93301DE6029C}"/>
                        </a:ext>
                      </a:extLst>
                    </p:cNvPr>
                    <p:cNvSpPr txBox="1">
                      <a:spLocks noRot="1" noChangeAspect="1" noMove="1" noResize="1" noEditPoints="1" noAdjustHandles="1" noChangeArrowheads="1" noChangeShapeType="1" noTextEdit="1"/>
                    </p:cNvSpPr>
                    <p:nvPr/>
                  </p:nvSpPr>
                  <p:spPr>
                    <a:xfrm rot="16200000">
                      <a:off x="-37250" y="1840578"/>
                      <a:ext cx="434863" cy="184666"/>
                    </a:xfrm>
                    <a:prstGeom prst="rect">
                      <a:avLst/>
                    </a:prstGeom>
                    <a:blipFill>
                      <a:blip r:embed="rId6"/>
                      <a:stretch>
                        <a:fillRect t="-1235"/>
                      </a:stretch>
                    </a:blipFill>
                  </p:spPr>
                  <p:txBody>
                    <a:bodyPr/>
                    <a:lstStyle/>
                    <a:p>
                      <a:r>
                        <a:rPr lang="en-US">
                          <a:noFill/>
                        </a:rPr>
                        <a:t> </a:t>
                      </a:r>
                    </a:p>
                  </p:txBody>
                </p:sp>
              </mc:Fallback>
            </mc:AlternateContent>
            <p:sp>
              <p:nvSpPr>
                <p:cNvPr id="92" name="Left Brace 91">
                  <a:extLst>
                    <a:ext uri="{FF2B5EF4-FFF2-40B4-BE49-F238E27FC236}">
                      <a16:creationId xmlns:a16="http://schemas.microsoft.com/office/drawing/2014/main" id="{A4732EF1-0180-9446-8D5F-3DCED88EFFDA}"/>
                    </a:ext>
                  </a:extLst>
                </p:cNvPr>
                <p:cNvSpPr/>
                <p:nvPr/>
              </p:nvSpPr>
              <p:spPr>
                <a:xfrm>
                  <a:off x="298780" y="1077646"/>
                  <a:ext cx="119923" cy="1710530"/>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nvGrpSpPr>
              <p:cNvPr id="72" name="Group 71">
                <a:extLst>
                  <a:ext uri="{FF2B5EF4-FFF2-40B4-BE49-F238E27FC236}">
                    <a16:creationId xmlns:a16="http://schemas.microsoft.com/office/drawing/2014/main" id="{9D985247-B0F6-314A-A416-6F19E91414AD}"/>
                  </a:ext>
                </a:extLst>
              </p:cNvPr>
              <p:cNvGrpSpPr/>
              <p:nvPr/>
            </p:nvGrpSpPr>
            <p:grpSpPr>
              <a:xfrm>
                <a:off x="3729884" y="731282"/>
                <a:ext cx="1183378" cy="3523771"/>
                <a:chOff x="523329" y="362030"/>
                <a:chExt cx="1008965" cy="3103873"/>
              </a:xfrm>
            </p:grpSpPr>
            <p:grpSp>
              <p:nvGrpSpPr>
                <p:cNvPr id="73" name="Group 72">
                  <a:extLst>
                    <a:ext uri="{FF2B5EF4-FFF2-40B4-BE49-F238E27FC236}">
                      <a16:creationId xmlns:a16="http://schemas.microsoft.com/office/drawing/2014/main" id="{06E1A397-6614-1646-A6C9-0D074B8DEB89}"/>
                    </a:ext>
                  </a:extLst>
                </p:cNvPr>
                <p:cNvGrpSpPr/>
                <p:nvPr/>
              </p:nvGrpSpPr>
              <p:grpSpPr>
                <a:xfrm>
                  <a:off x="523329" y="1131308"/>
                  <a:ext cx="1008965" cy="1320788"/>
                  <a:chOff x="2585195" y="3417367"/>
                  <a:chExt cx="1008965" cy="1320788"/>
                </a:xfrm>
              </p:grpSpPr>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EE0F4353-E658-FF4A-8EF3-C59B1C4BB60D}"/>
                          </a:ext>
                        </a:extLst>
                      </p:cNvPr>
                      <p:cNvSpPr/>
                      <p:nvPr/>
                    </p:nvSpPr>
                    <p:spPr>
                      <a:xfrm>
                        <a:off x="2585330" y="3417367"/>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oMath>
                        </a14:m>
                        <a:r>
                          <a:rPr lang="en-US" sz="1200">
                            <a:latin typeface="Calibri" panose="020F0502020204030204" pitchFamily="34" charset="0"/>
                            <a:cs typeface="Calibri" panose="020F0502020204030204" pitchFamily="34" charset="0"/>
                          </a:rPr>
                          <a:t> conv</a:t>
                        </a:r>
                      </a:p>
                    </p:txBody>
                  </p:sp>
                </mc:Choice>
                <mc:Fallback xmlns="">
                  <p:sp>
                    <p:nvSpPr>
                      <p:cNvPr id="84" name="Rectangle 83">
                        <a:extLst>
                          <a:ext uri="{FF2B5EF4-FFF2-40B4-BE49-F238E27FC236}">
                            <a16:creationId xmlns:a16="http://schemas.microsoft.com/office/drawing/2014/main" id="{EE0F4353-E658-FF4A-8EF3-C59B1C4BB60D}"/>
                          </a:ext>
                        </a:extLst>
                      </p:cNvPr>
                      <p:cNvSpPr>
                        <a:spLocks noRot="1" noChangeAspect="1" noMove="1" noResize="1" noEditPoints="1" noAdjustHandles="1" noChangeArrowheads="1" noChangeShapeType="1" noTextEdit="1"/>
                      </p:cNvSpPr>
                      <p:nvPr/>
                    </p:nvSpPr>
                    <p:spPr>
                      <a:xfrm>
                        <a:off x="2585330" y="3417367"/>
                        <a:ext cx="1002217" cy="240812"/>
                      </a:xfrm>
                      <a:prstGeom prst="rect">
                        <a:avLst/>
                      </a:prstGeom>
                      <a:blipFill>
                        <a:blip r:embed="rId7"/>
                        <a:stretch>
                          <a:fillRect b="-1489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1BACDAFE-9A64-6C43-925E-055E769300DA}"/>
                          </a:ext>
                        </a:extLst>
                      </p:cNvPr>
                      <p:cNvSpPr/>
                      <p:nvPr/>
                    </p:nvSpPr>
                    <p:spPr>
                      <a:xfrm>
                        <a:off x="2585195" y="4143149"/>
                        <a:ext cx="1008965"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a:latin typeface="Cambria Math" panose="02040503050406030204" pitchFamily="18" charset="0"/>
                              </a:rPr>
                              <m:t>1</m:t>
                            </m:r>
                            <m:r>
                              <a:rPr lang="en-US" sz="1200" i="1">
                                <a:latin typeface="Cambria Math" panose="02040503050406030204" pitchFamily="18" charset="0"/>
                              </a:rPr>
                              <m:t>×1×1</m:t>
                            </m:r>
                          </m:oMath>
                        </a14:m>
                        <a:r>
                          <a:rPr lang="en-US" sz="1200">
                            <a:latin typeface="Calibri" panose="020F0502020204030204" pitchFamily="34" charset="0"/>
                            <a:cs typeface="Calibri" panose="020F0502020204030204" pitchFamily="34" charset="0"/>
                          </a:rPr>
                          <a:t> conv</a:t>
                        </a:r>
                      </a:p>
                    </p:txBody>
                  </p:sp>
                </mc:Choice>
                <mc:Fallback xmlns="">
                  <p:sp>
                    <p:nvSpPr>
                      <p:cNvPr id="85" name="Rectangle 84">
                        <a:extLst>
                          <a:ext uri="{FF2B5EF4-FFF2-40B4-BE49-F238E27FC236}">
                            <a16:creationId xmlns:a16="http://schemas.microsoft.com/office/drawing/2014/main" id="{1BACDAFE-9A64-6C43-925E-055E769300DA}"/>
                          </a:ext>
                        </a:extLst>
                      </p:cNvPr>
                      <p:cNvSpPr>
                        <a:spLocks noRot="1" noChangeAspect="1" noMove="1" noResize="1" noEditPoints="1" noAdjustHandles="1" noChangeArrowheads="1" noChangeShapeType="1" noTextEdit="1"/>
                      </p:cNvSpPr>
                      <p:nvPr/>
                    </p:nvSpPr>
                    <p:spPr>
                      <a:xfrm>
                        <a:off x="2585195" y="4143149"/>
                        <a:ext cx="1008965" cy="240812"/>
                      </a:xfrm>
                      <a:prstGeom prst="rect">
                        <a:avLst/>
                      </a:prstGeom>
                      <a:blipFill>
                        <a:blip r:embed="rId8"/>
                        <a:stretch>
                          <a:fillRect b="-14894"/>
                        </a:stretch>
                      </a:blipFill>
                      <a:ln>
                        <a:solidFill>
                          <a:schemeClr val="tx1"/>
                        </a:solidFill>
                      </a:ln>
                    </p:spPr>
                    <p:txBody>
                      <a:bodyPr/>
                      <a:lstStyle/>
                      <a:p>
                        <a:r>
                          <a:rPr lang="en-US">
                            <a:noFill/>
                          </a:rPr>
                          <a:t> </a:t>
                        </a:r>
                      </a:p>
                    </p:txBody>
                  </p:sp>
                </mc:Fallback>
              </mc:AlternateContent>
              <p:sp>
                <p:nvSpPr>
                  <p:cNvPr id="86" name="Rectangle 85">
                    <a:extLst>
                      <a:ext uri="{FF2B5EF4-FFF2-40B4-BE49-F238E27FC236}">
                        <a16:creationId xmlns:a16="http://schemas.microsoft.com/office/drawing/2014/main" id="{CF8C2937-3E4B-9247-AA8B-1D22551CA085}"/>
                      </a:ext>
                    </a:extLst>
                  </p:cNvPr>
                  <p:cNvSpPr/>
                  <p:nvPr/>
                </p:nvSpPr>
                <p:spPr>
                  <a:xfrm>
                    <a:off x="2799425" y="3792811"/>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04F334E1-118E-F842-AD9A-670B86159CA4}"/>
                      </a:ext>
                    </a:extLst>
                  </p:cNvPr>
                  <p:cNvCxnSpPr>
                    <a:cxnSpLocks/>
                    <a:stCxn id="84" idx="2"/>
                  </p:cNvCxnSpPr>
                  <p:nvPr/>
                </p:nvCxnSpPr>
                <p:spPr>
                  <a:xfrm flipH="1">
                    <a:off x="3085401" y="365817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88" name="Straight Arrow Connector 87">
                    <a:extLst>
                      <a:ext uri="{FF2B5EF4-FFF2-40B4-BE49-F238E27FC236}">
                        <a16:creationId xmlns:a16="http://schemas.microsoft.com/office/drawing/2014/main" id="{6432F212-AC30-4249-9B32-C92910C4E388}"/>
                      </a:ext>
                    </a:extLst>
                  </p:cNvPr>
                  <p:cNvCxnSpPr>
                    <a:cxnSpLocks/>
                    <a:stCxn id="86" idx="2"/>
                    <a:endCxn id="85" idx="0"/>
                  </p:cNvCxnSpPr>
                  <p:nvPr/>
                </p:nvCxnSpPr>
                <p:spPr>
                  <a:xfrm>
                    <a:off x="3086438" y="4008960"/>
                    <a:ext cx="3240" cy="134189"/>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89" name="Rectangle 88">
                    <a:extLst>
                      <a:ext uri="{FF2B5EF4-FFF2-40B4-BE49-F238E27FC236}">
                        <a16:creationId xmlns:a16="http://schemas.microsoft.com/office/drawing/2014/main" id="{C5EED1F9-0E0E-784E-BC85-36F3E745833D}"/>
                      </a:ext>
                    </a:extLst>
                  </p:cNvPr>
                  <p:cNvSpPr/>
                  <p:nvPr/>
                </p:nvSpPr>
                <p:spPr>
                  <a:xfrm>
                    <a:off x="2802664" y="4522006"/>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90" name="Straight Arrow Connector 89">
                    <a:extLst>
                      <a:ext uri="{FF2B5EF4-FFF2-40B4-BE49-F238E27FC236}">
                        <a16:creationId xmlns:a16="http://schemas.microsoft.com/office/drawing/2014/main" id="{466A4D46-6408-E14D-8B48-FE8B09A6E808}"/>
                      </a:ext>
                    </a:extLst>
                  </p:cNvPr>
                  <p:cNvCxnSpPr>
                    <a:cxnSpLocks/>
                  </p:cNvCxnSpPr>
                  <p:nvPr/>
                </p:nvCxnSpPr>
                <p:spPr>
                  <a:xfrm flipH="1">
                    <a:off x="3089158" y="4387374"/>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FF54CBB7-4657-1F49-B89E-412E9BF53B25}"/>
                        </a:ext>
                      </a:extLst>
                    </p:cNvPr>
                    <p:cNvSpPr/>
                    <p:nvPr/>
                  </p:nvSpPr>
                  <p:spPr>
                    <a:xfrm>
                      <a:off x="525917" y="2877355"/>
                      <a:ext cx="1003789"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oMath>
                      </a14:m>
                      <a:r>
                        <a:rPr lang="en-US" sz="1200">
                          <a:latin typeface="Calibri" panose="020F0502020204030204" pitchFamily="34" charset="0"/>
                          <a:cs typeface="Calibri" panose="020F0502020204030204" pitchFamily="34" charset="0"/>
                        </a:rPr>
                        <a:t> conv</a:t>
                      </a:r>
                    </a:p>
                  </p:txBody>
                </p:sp>
              </mc:Choice>
              <mc:Fallback xmlns="">
                <p:sp>
                  <p:nvSpPr>
                    <p:cNvPr id="74" name="Rectangle 73">
                      <a:extLst>
                        <a:ext uri="{FF2B5EF4-FFF2-40B4-BE49-F238E27FC236}">
                          <a16:creationId xmlns:a16="http://schemas.microsoft.com/office/drawing/2014/main" id="{FF54CBB7-4657-1F49-B89E-412E9BF53B25}"/>
                        </a:ext>
                      </a:extLst>
                    </p:cNvPr>
                    <p:cNvSpPr>
                      <a:spLocks noRot="1" noChangeAspect="1" noMove="1" noResize="1" noEditPoints="1" noAdjustHandles="1" noChangeArrowheads="1" noChangeShapeType="1" noTextEdit="1"/>
                    </p:cNvSpPr>
                    <p:nvPr/>
                  </p:nvSpPr>
                  <p:spPr>
                    <a:xfrm>
                      <a:off x="525917" y="2877355"/>
                      <a:ext cx="1003789" cy="240812"/>
                    </a:xfrm>
                    <a:prstGeom prst="rect">
                      <a:avLst/>
                    </a:prstGeom>
                    <a:blipFill>
                      <a:blip r:embed="rId7"/>
                      <a:stretch>
                        <a:fillRect b="-14894"/>
                      </a:stretch>
                    </a:blipFill>
                    <a:ln>
                      <a:solidFill>
                        <a:schemeClr val="tx1"/>
                      </a:solidFill>
                    </a:ln>
                  </p:spPr>
                  <p:txBody>
                    <a:bodyPr/>
                    <a:lstStyle/>
                    <a:p>
                      <a:r>
                        <a:rPr lang="en-US">
                          <a:noFill/>
                        </a:rPr>
                        <a:t> </a:t>
                      </a:r>
                    </a:p>
                  </p:txBody>
                </p:sp>
              </mc:Fallback>
            </mc:AlternateContent>
            <p:cxnSp>
              <p:nvCxnSpPr>
                <p:cNvPr id="75" name="Straight Arrow Connector 74">
                  <a:extLst>
                    <a:ext uri="{FF2B5EF4-FFF2-40B4-BE49-F238E27FC236}">
                      <a16:creationId xmlns:a16="http://schemas.microsoft.com/office/drawing/2014/main" id="{EC0328DA-98C1-7644-9CFD-2E7406337F42}"/>
                    </a:ext>
                  </a:extLst>
                </p:cNvPr>
                <p:cNvCxnSpPr>
                  <a:cxnSpLocks/>
                </p:cNvCxnSpPr>
                <p:nvPr/>
              </p:nvCxnSpPr>
              <p:spPr>
                <a:xfrm>
                  <a:off x="1027811" y="2741837"/>
                  <a:ext cx="0" cy="135519"/>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76" name="Straight Arrow Connector 75">
                  <a:extLst>
                    <a:ext uri="{FF2B5EF4-FFF2-40B4-BE49-F238E27FC236}">
                      <a16:creationId xmlns:a16="http://schemas.microsoft.com/office/drawing/2014/main" id="{5262D643-7805-1449-B488-6649EB0F2A94}"/>
                    </a:ext>
                  </a:extLst>
                </p:cNvPr>
                <p:cNvCxnSpPr>
                  <a:cxnSpLocks/>
                  <a:stCxn id="89" idx="2"/>
                </p:cNvCxnSpPr>
                <p:nvPr/>
              </p:nvCxnSpPr>
              <p:spPr>
                <a:xfrm>
                  <a:off x="1027811" y="2452096"/>
                  <a:ext cx="1143" cy="141381"/>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77" name="Group 76">
                  <a:extLst>
                    <a:ext uri="{FF2B5EF4-FFF2-40B4-BE49-F238E27FC236}">
                      <a16:creationId xmlns:a16="http://schemas.microsoft.com/office/drawing/2014/main" id="{E5D6F533-497F-C14D-8897-1C68063D95EF}"/>
                    </a:ext>
                  </a:extLst>
                </p:cNvPr>
                <p:cNvGrpSpPr/>
                <p:nvPr/>
              </p:nvGrpSpPr>
              <p:grpSpPr>
                <a:xfrm>
                  <a:off x="706833" y="362030"/>
                  <a:ext cx="641957" cy="613187"/>
                  <a:chOff x="706833" y="362030"/>
                  <a:chExt cx="641957" cy="613187"/>
                </a:xfrm>
              </p:grpSpPr>
              <p:sp>
                <p:nvSpPr>
                  <p:cNvPr id="82" name="Cube 81">
                    <a:extLst>
                      <a:ext uri="{FF2B5EF4-FFF2-40B4-BE49-F238E27FC236}">
                        <a16:creationId xmlns:a16="http://schemas.microsoft.com/office/drawing/2014/main" id="{8E44F925-874F-DF4D-B4AD-EE5C13FF708E}"/>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23DE53D-6009-3E4A-882F-D7B5CA780A7E}"/>
                          </a:ext>
                        </a:extLst>
                      </p:cNvPr>
                      <p:cNvSpPr txBox="1"/>
                      <p:nvPr/>
                    </p:nvSpPr>
                    <p:spPr>
                      <a:xfrm>
                        <a:off x="722970" y="617480"/>
                        <a:ext cx="496354" cy="2724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(0)</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83" name="TextBox 82">
                        <a:extLst>
                          <a:ext uri="{FF2B5EF4-FFF2-40B4-BE49-F238E27FC236}">
                            <a16:creationId xmlns:a16="http://schemas.microsoft.com/office/drawing/2014/main" id="{423DE53D-6009-3E4A-882F-D7B5CA780A7E}"/>
                          </a:ext>
                        </a:extLst>
                      </p:cNvPr>
                      <p:cNvSpPr txBox="1">
                        <a:spLocks noRot="1" noChangeAspect="1" noMove="1" noResize="1" noEditPoints="1" noAdjustHandles="1" noChangeArrowheads="1" noChangeShapeType="1" noTextEdit="1"/>
                      </p:cNvSpPr>
                      <p:nvPr/>
                    </p:nvSpPr>
                    <p:spPr>
                      <a:xfrm>
                        <a:off x="722970" y="617480"/>
                        <a:ext cx="496354" cy="272447"/>
                      </a:xfrm>
                      <a:prstGeom prst="rect">
                        <a:avLst/>
                      </a:prstGeom>
                      <a:blipFill>
                        <a:blip r:embed="rId9"/>
                        <a:stretch>
                          <a:fillRect l="-1042" t="-6000"/>
                        </a:stretch>
                      </a:blipFill>
                    </p:spPr>
                    <p:txBody>
                      <a:bodyPr/>
                      <a:lstStyle/>
                      <a:p>
                        <a:r>
                          <a:rPr lang="en-US">
                            <a:noFill/>
                          </a:rPr>
                          <a:t> </a:t>
                        </a:r>
                      </a:p>
                    </p:txBody>
                  </p:sp>
                </mc:Fallback>
              </mc:AlternateContent>
            </p:grpSp>
            <p:cxnSp>
              <p:nvCxnSpPr>
                <p:cNvPr id="78" name="Straight Arrow Connector 77">
                  <a:extLst>
                    <a:ext uri="{FF2B5EF4-FFF2-40B4-BE49-F238E27FC236}">
                      <a16:creationId xmlns:a16="http://schemas.microsoft.com/office/drawing/2014/main" id="{BB5CA49B-3C36-DD40-B436-5CC197ABE867}"/>
                    </a:ext>
                  </a:extLst>
                </p:cNvPr>
                <p:cNvCxnSpPr>
                  <a:cxnSpLocks/>
                </p:cNvCxnSpPr>
                <p:nvPr/>
              </p:nvCxnSpPr>
              <p:spPr>
                <a:xfrm flipH="1">
                  <a:off x="1023535" y="987347"/>
                  <a:ext cx="0" cy="153186"/>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79" name="Rectangle 78">
                  <a:extLst>
                    <a:ext uri="{FF2B5EF4-FFF2-40B4-BE49-F238E27FC236}">
                      <a16:creationId xmlns:a16="http://schemas.microsoft.com/office/drawing/2014/main" id="{A158A1EB-B2CC-AC4B-83A7-1A4EB53AF533}"/>
                    </a:ext>
                  </a:extLst>
                </p:cNvPr>
                <p:cNvSpPr/>
                <p:nvPr/>
              </p:nvSpPr>
              <p:spPr>
                <a:xfrm>
                  <a:off x="740798" y="3249754"/>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80" name="Straight Arrow Connector 79">
                  <a:extLst>
                    <a:ext uri="{FF2B5EF4-FFF2-40B4-BE49-F238E27FC236}">
                      <a16:creationId xmlns:a16="http://schemas.microsoft.com/office/drawing/2014/main" id="{5B11D2ED-65C8-ED4F-A9D7-21E878A64391}"/>
                    </a:ext>
                  </a:extLst>
                </p:cNvPr>
                <p:cNvCxnSpPr>
                  <a:cxnSpLocks/>
                </p:cNvCxnSpPr>
                <p:nvPr/>
              </p:nvCxnSpPr>
              <p:spPr>
                <a:xfrm flipH="1">
                  <a:off x="1027292" y="3115121"/>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81" name="TextBox 80">
                  <a:extLst>
                    <a:ext uri="{FF2B5EF4-FFF2-40B4-BE49-F238E27FC236}">
                      <a16:creationId xmlns:a16="http://schemas.microsoft.com/office/drawing/2014/main" id="{F8A68F23-70F9-E642-A314-B168070095F8}"/>
                    </a:ext>
                  </a:extLst>
                </p:cNvPr>
                <p:cNvSpPr txBox="1"/>
                <p:nvPr/>
              </p:nvSpPr>
              <p:spPr>
                <a:xfrm>
                  <a:off x="856682" y="2574046"/>
                  <a:ext cx="369332" cy="19813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grpSp>
        </p:grpSp>
      </p:grpSp>
      <p:grpSp>
        <p:nvGrpSpPr>
          <p:cNvPr id="93" name="Group 92">
            <a:extLst>
              <a:ext uri="{FF2B5EF4-FFF2-40B4-BE49-F238E27FC236}">
                <a16:creationId xmlns:a16="http://schemas.microsoft.com/office/drawing/2014/main" id="{D77C48DC-9545-9C43-973B-00254913361A}"/>
              </a:ext>
            </a:extLst>
          </p:cNvPr>
          <p:cNvGrpSpPr/>
          <p:nvPr/>
        </p:nvGrpSpPr>
        <p:grpSpPr>
          <a:xfrm>
            <a:off x="4923315" y="4501671"/>
            <a:ext cx="2345370" cy="1987745"/>
            <a:chOff x="3150229" y="4482959"/>
            <a:chExt cx="2345370" cy="1987745"/>
          </a:xfrm>
        </p:grpSpPr>
        <p:sp>
          <p:nvSpPr>
            <p:cNvPr id="94" name="Rectangle: Rounded Corners 167">
              <a:extLst>
                <a:ext uri="{FF2B5EF4-FFF2-40B4-BE49-F238E27FC236}">
                  <a16:creationId xmlns:a16="http://schemas.microsoft.com/office/drawing/2014/main" id="{06C6B99C-3E5A-2B4A-A40E-F904A9AB773F}"/>
                </a:ext>
              </a:extLst>
            </p:cNvPr>
            <p:cNvSpPr/>
            <p:nvPr/>
          </p:nvSpPr>
          <p:spPr>
            <a:xfrm>
              <a:off x="3150229" y="4482959"/>
              <a:ext cx="2345370" cy="1987745"/>
            </a:xfrm>
            <a:prstGeom prst="roundRect">
              <a:avLst>
                <a:gd name="adj" fmla="val 6200"/>
              </a:avLst>
            </a:prstGeom>
            <a:solidFill>
              <a:schemeClr val="accent1">
                <a:lumMod val="20000"/>
                <a:lumOff val="80000"/>
              </a:schemeClr>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Game History</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cxnSp>
          <p:nvCxnSpPr>
            <p:cNvPr id="95" name="Straight Arrow Connector 94">
              <a:extLst>
                <a:ext uri="{FF2B5EF4-FFF2-40B4-BE49-F238E27FC236}">
                  <a16:creationId xmlns:a16="http://schemas.microsoft.com/office/drawing/2014/main" id="{0C2D0C90-87A9-EA4E-803C-1E71DBF14E13}"/>
                </a:ext>
              </a:extLst>
            </p:cNvPr>
            <p:cNvCxnSpPr>
              <a:cxnSpLocks/>
              <a:stCxn id="97" idx="3"/>
              <a:endCxn id="98" idx="1"/>
            </p:cNvCxnSpPr>
            <p:nvPr/>
          </p:nvCxnSpPr>
          <p:spPr>
            <a:xfrm>
              <a:off x="3792721" y="5093443"/>
              <a:ext cx="248586"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96" name="Straight Arrow Connector 95">
              <a:extLst>
                <a:ext uri="{FF2B5EF4-FFF2-40B4-BE49-F238E27FC236}">
                  <a16:creationId xmlns:a16="http://schemas.microsoft.com/office/drawing/2014/main" id="{C7F3EBB6-8228-2149-A1F1-83548A251CFD}"/>
                </a:ext>
              </a:extLst>
            </p:cNvPr>
            <p:cNvCxnSpPr>
              <a:cxnSpLocks/>
              <a:stCxn id="98" idx="3"/>
              <a:endCxn id="103" idx="1"/>
            </p:cNvCxnSpPr>
            <p:nvPr/>
          </p:nvCxnSpPr>
          <p:spPr>
            <a:xfrm>
              <a:off x="4523917" y="5093443"/>
              <a:ext cx="293001" cy="350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97" name="Rectangle 96">
              <a:extLst>
                <a:ext uri="{FF2B5EF4-FFF2-40B4-BE49-F238E27FC236}">
                  <a16:creationId xmlns:a16="http://schemas.microsoft.com/office/drawing/2014/main" id="{FCBA46BE-3D8F-0B43-B69F-8D5DA023CA0C}"/>
                </a:ext>
              </a:extLst>
            </p:cNvPr>
            <p:cNvSpPr/>
            <p:nvPr/>
          </p:nvSpPr>
          <p:spPr>
            <a:xfrm>
              <a:off x="3310111" y="485987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sp>
          <p:nvSpPr>
            <p:cNvPr id="98" name="Rectangle 97">
              <a:extLst>
                <a:ext uri="{FF2B5EF4-FFF2-40B4-BE49-F238E27FC236}">
                  <a16:creationId xmlns:a16="http://schemas.microsoft.com/office/drawing/2014/main" id="{88C92BF3-23CD-804B-B0C5-F3772BC46407}"/>
                </a:ext>
              </a:extLst>
            </p:cNvPr>
            <p:cNvSpPr/>
            <p:nvPr/>
          </p:nvSpPr>
          <p:spPr>
            <a:xfrm>
              <a:off x="4041307" y="485987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99" name="Group 98">
              <a:extLst>
                <a:ext uri="{FF2B5EF4-FFF2-40B4-BE49-F238E27FC236}">
                  <a16:creationId xmlns:a16="http://schemas.microsoft.com/office/drawing/2014/main" id="{76CDC165-6429-8E43-A3FC-AD21B9E61BE8}"/>
                </a:ext>
              </a:extLst>
            </p:cNvPr>
            <p:cNvGrpSpPr/>
            <p:nvPr/>
          </p:nvGrpSpPr>
          <p:grpSpPr>
            <a:xfrm>
              <a:off x="3270851" y="6099732"/>
              <a:ext cx="2222330" cy="297001"/>
              <a:chOff x="1934634" y="6934556"/>
              <a:chExt cx="1894790" cy="261610"/>
            </a:xfrm>
          </p:grpSpPr>
          <p:sp>
            <p:nvSpPr>
              <p:cNvPr id="115" name="TextBox 114">
                <a:extLst>
                  <a:ext uri="{FF2B5EF4-FFF2-40B4-BE49-F238E27FC236}">
                    <a16:creationId xmlns:a16="http://schemas.microsoft.com/office/drawing/2014/main" id="{4C263137-0AC1-1D48-B90A-46A41C4D6B44}"/>
                  </a:ext>
                </a:extLst>
              </p:cNvPr>
              <p:cNvSpPr txBox="1"/>
              <p:nvPr/>
            </p:nvSpPr>
            <p:spPr>
              <a:xfrm>
                <a:off x="1934634" y="6934556"/>
                <a:ext cx="492443"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make</a:t>
                </a:r>
              </a:p>
            </p:txBody>
          </p:sp>
          <p:sp>
            <p:nvSpPr>
              <p:cNvPr id="116" name="TextBox 115">
                <a:extLst>
                  <a:ext uri="{FF2B5EF4-FFF2-40B4-BE49-F238E27FC236}">
                    <a16:creationId xmlns:a16="http://schemas.microsoft.com/office/drawing/2014/main" id="{758DE4D6-3685-EE4A-9F07-560A6F04503B}"/>
                  </a:ext>
                </a:extLst>
              </p:cNvPr>
              <p:cNvSpPr txBox="1"/>
              <p:nvPr/>
            </p:nvSpPr>
            <p:spPr>
              <a:xfrm>
                <a:off x="2661000" y="6934556"/>
                <a:ext cx="261610"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a</a:t>
                </a:r>
              </a:p>
            </p:txBody>
          </p:sp>
          <p:sp>
            <p:nvSpPr>
              <p:cNvPr id="117" name="TextBox 116">
                <a:extLst>
                  <a:ext uri="{FF2B5EF4-FFF2-40B4-BE49-F238E27FC236}">
                    <a16:creationId xmlns:a16="http://schemas.microsoft.com/office/drawing/2014/main" id="{387E51B4-D65E-4845-B1DF-F81F4C992DB0}"/>
                  </a:ext>
                </a:extLst>
              </p:cNvPr>
              <p:cNvSpPr txBox="1"/>
              <p:nvPr/>
            </p:nvSpPr>
            <p:spPr>
              <a:xfrm>
                <a:off x="3131148" y="6934556"/>
                <a:ext cx="698276" cy="261610"/>
              </a:xfrm>
              <a:prstGeom prst="rect">
                <a:avLst/>
              </a:prstGeom>
              <a:noFill/>
            </p:spPr>
            <p:txBody>
              <a:bodyPr wrap="square" rtlCol="0">
                <a:spAutoFit/>
              </a:bodyPr>
              <a:lstStyle/>
              <a:p>
                <a:r>
                  <a:rPr lang="en-US" sz="1050" b="1">
                    <a:latin typeface="Dank Mono" pitchFamily="49" charset="77"/>
                    <a:cs typeface="Calibri" panose="020F0502020204030204" pitchFamily="34" charset="0"/>
                  </a:rPr>
                  <a:t>column</a:t>
                </a:r>
              </a:p>
            </p:txBody>
          </p:sp>
        </p:grpSp>
        <p:cxnSp>
          <p:nvCxnSpPr>
            <p:cNvPr id="100" name="Straight Arrow Connector 99">
              <a:extLst>
                <a:ext uri="{FF2B5EF4-FFF2-40B4-BE49-F238E27FC236}">
                  <a16:creationId xmlns:a16="http://schemas.microsoft.com/office/drawing/2014/main" id="{DEE2BAF5-0995-7C48-9390-54B0FF360E73}"/>
                </a:ext>
              </a:extLst>
            </p:cNvPr>
            <p:cNvCxnSpPr>
              <a:cxnSpLocks/>
            </p:cNvCxnSpPr>
            <p:nvPr/>
          </p:nvCxnSpPr>
          <p:spPr>
            <a:xfrm flipV="1">
              <a:off x="3551416" y="5812574"/>
              <a:ext cx="0" cy="2648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01" name="Straight Arrow Connector 100">
              <a:extLst>
                <a:ext uri="{FF2B5EF4-FFF2-40B4-BE49-F238E27FC236}">
                  <a16:creationId xmlns:a16="http://schemas.microsoft.com/office/drawing/2014/main" id="{C6CB8990-033D-7D40-BBDD-CFBB5C79BA8B}"/>
                </a:ext>
              </a:extLst>
            </p:cNvPr>
            <p:cNvCxnSpPr>
              <a:cxnSpLocks/>
            </p:cNvCxnSpPr>
            <p:nvPr/>
          </p:nvCxnSpPr>
          <p:spPr>
            <a:xfrm flipV="1">
              <a:off x="4282492" y="5811259"/>
              <a:ext cx="1" cy="26611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02" name="Straight Arrow Connector 101">
              <a:extLst>
                <a:ext uri="{FF2B5EF4-FFF2-40B4-BE49-F238E27FC236}">
                  <a16:creationId xmlns:a16="http://schemas.microsoft.com/office/drawing/2014/main" id="{E21DD676-078F-5C41-9FA8-08360264B265}"/>
                </a:ext>
              </a:extLst>
            </p:cNvPr>
            <p:cNvCxnSpPr>
              <a:cxnSpLocks/>
            </p:cNvCxnSpPr>
            <p:nvPr/>
          </p:nvCxnSpPr>
          <p:spPr>
            <a:xfrm flipV="1">
              <a:off x="5058223" y="5811215"/>
              <a:ext cx="0" cy="26616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03" name="Rectangle 102">
              <a:extLst>
                <a:ext uri="{FF2B5EF4-FFF2-40B4-BE49-F238E27FC236}">
                  <a16:creationId xmlns:a16="http://schemas.microsoft.com/office/drawing/2014/main" id="{20453A4E-2F80-B545-BAF0-CB4CBA1D6A66}"/>
                </a:ext>
              </a:extLst>
            </p:cNvPr>
            <p:cNvSpPr/>
            <p:nvPr/>
          </p:nvSpPr>
          <p:spPr>
            <a:xfrm>
              <a:off x="4816918" y="4863376"/>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104" name="Group 103">
              <a:extLst>
                <a:ext uri="{FF2B5EF4-FFF2-40B4-BE49-F238E27FC236}">
                  <a16:creationId xmlns:a16="http://schemas.microsoft.com/office/drawing/2014/main" id="{35CF8168-4F8B-1342-88D4-CF787B6FBD7B}"/>
                </a:ext>
              </a:extLst>
            </p:cNvPr>
            <p:cNvGrpSpPr/>
            <p:nvPr/>
          </p:nvGrpSpPr>
          <p:grpSpPr>
            <a:xfrm>
              <a:off x="3410874" y="5569232"/>
              <a:ext cx="281084" cy="243360"/>
              <a:chOff x="233471" y="4585986"/>
              <a:chExt cx="336985" cy="214361"/>
            </a:xfrm>
          </p:grpSpPr>
          <p:sp>
            <p:nvSpPr>
              <p:cNvPr id="113" name="Rectangle 112">
                <a:extLst>
                  <a:ext uri="{FF2B5EF4-FFF2-40B4-BE49-F238E27FC236}">
                    <a16:creationId xmlns:a16="http://schemas.microsoft.com/office/drawing/2014/main" id="{9769D5FD-BBFF-6A47-B30E-E950A77EB64F}"/>
                  </a:ext>
                </a:extLst>
              </p:cNvPr>
              <p:cNvSpPr/>
              <p:nvPr/>
            </p:nvSpPr>
            <p:spPr>
              <a:xfrm>
                <a:off x="233471" y="4585986"/>
                <a:ext cx="336985" cy="21436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1C1759F-327E-644E-ADC9-564A2F0F81A6}"/>
                      </a:ext>
                    </a:extLst>
                  </p:cNvPr>
                  <p:cNvSpPr txBox="1"/>
                  <p:nvPr/>
                </p:nvSpPr>
                <p:spPr>
                  <a:xfrm>
                    <a:off x="277387" y="4613605"/>
                    <a:ext cx="268859"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14" name="TextBox 113">
                    <a:extLst>
                      <a:ext uri="{FF2B5EF4-FFF2-40B4-BE49-F238E27FC236}">
                        <a16:creationId xmlns:a16="http://schemas.microsoft.com/office/drawing/2014/main" id="{A1C1759F-327E-644E-ADC9-564A2F0F81A6}"/>
                      </a:ext>
                    </a:extLst>
                  </p:cNvPr>
                  <p:cNvSpPr txBox="1">
                    <a:spLocks noRot="1" noChangeAspect="1" noMove="1" noResize="1" noEditPoints="1" noAdjustHandles="1" noChangeArrowheads="1" noChangeShapeType="1" noTextEdit="1"/>
                  </p:cNvSpPr>
                  <p:nvPr/>
                </p:nvSpPr>
                <p:spPr>
                  <a:xfrm>
                    <a:off x="277387" y="4613605"/>
                    <a:ext cx="268859" cy="161583"/>
                  </a:xfrm>
                  <a:prstGeom prst="rect">
                    <a:avLst/>
                  </a:prstGeom>
                  <a:blipFill>
                    <a:blip r:embed="rId10"/>
                    <a:stretch>
                      <a:fillRect l="-8108"/>
                    </a:stretch>
                  </a:blipFill>
                </p:spPr>
                <p:txBody>
                  <a:bodyPr/>
                  <a:lstStyle/>
                  <a:p>
                    <a:r>
                      <a:rPr lang="en-US">
                        <a:noFill/>
                      </a:rPr>
                      <a:t> </a:t>
                    </a:r>
                  </a:p>
                </p:txBody>
              </p:sp>
            </mc:Fallback>
          </mc:AlternateContent>
        </p:grpSp>
        <p:cxnSp>
          <p:nvCxnSpPr>
            <p:cNvPr id="105" name="Straight Arrow Connector 104">
              <a:extLst>
                <a:ext uri="{FF2B5EF4-FFF2-40B4-BE49-F238E27FC236}">
                  <a16:creationId xmlns:a16="http://schemas.microsoft.com/office/drawing/2014/main" id="{1C2C7611-8AC6-FF49-85D4-F896B67775C9}"/>
                </a:ext>
              </a:extLst>
            </p:cNvPr>
            <p:cNvCxnSpPr>
              <a:cxnSpLocks/>
              <a:stCxn id="113" idx="0"/>
              <a:endCxn id="97" idx="2"/>
            </p:cNvCxnSpPr>
            <p:nvPr/>
          </p:nvCxnSpPr>
          <p:spPr>
            <a:xfrm flipV="1">
              <a:off x="3551416" y="5327016"/>
              <a:ext cx="0" cy="24221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nvGrpSpPr>
            <p:cNvPr id="106" name="Group 105">
              <a:extLst>
                <a:ext uri="{FF2B5EF4-FFF2-40B4-BE49-F238E27FC236}">
                  <a16:creationId xmlns:a16="http://schemas.microsoft.com/office/drawing/2014/main" id="{586B3EF8-4134-314C-9FA4-B1C92A04DD0F}"/>
                </a:ext>
              </a:extLst>
            </p:cNvPr>
            <p:cNvGrpSpPr/>
            <p:nvPr/>
          </p:nvGrpSpPr>
          <p:grpSpPr>
            <a:xfrm>
              <a:off x="4141951" y="5567902"/>
              <a:ext cx="281084" cy="243360"/>
              <a:chOff x="233471" y="4585986"/>
              <a:chExt cx="336985" cy="214361"/>
            </a:xfrm>
          </p:grpSpPr>
          <p:sp>
            <p:nvSpPr>
              <p:cNvPr id="111" name="Rectangle 110">
                <a:extLst>
                  <a:ext uri="{FF2B5EF4-FFF2-40B4-BE49-F238E27FC236}">
                    <a16:creationId xmlns:a16="http://schemas.microsoft.com/office/drawing/2014/main" id="{06C72C6B-73B3-FF48-8E04-E925F6B19CDE}"/>
                  </a:ext>
                </a:extLst>
              </p:cNvPr>
              <p:cNvSpPr/>
              <p:nvPr/>
            </p:nvSpPr>
            <p:spPr>
              <a:xfrm>
                <a:off x="233471" y="4585986"/>
                <a:ext cx="336985" cy="21436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A29C32E5-9681-3A4E-A987-9238E8355F1A}"/>
                      </a:ext>
                    </a:extLst>
                  </p:cNvPr>
                  <p:cNvSpPr txBox="1"/>
                  <p:nvPr/>
                </p:nvSpPr>
                <p:spPr>
                  <a:xfrm>
                    <a:off x="277387" y="4613605"/>
                    <a:ext cx="268859"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12" name="TextBox 111">
                    <a:extLst>
                      <a:ext uri="{FF2B5EF4-FFF2-40B4-BE49-F238E27FC236}">
                        <a16:creationId xmlns:a16="http://schemas.microsoft.com/office/drawing/2014/main" id="{A29C32E5-9681-3A4E-A987-9238E8355F1A}"/>
                      </a:ext>
                    </a:extLst>
                  </p:cNvPr>
                  <p:cNvSpPr txBox="1">
                    <a:spLocks noRot="1" noChangeAspect="1" noMove="1" noResize="1" noEditPoints="1" noAdjustHandles="1" noChangeArrowheads="1" noChangeShapeType="1" noTextEdit="1"/>
                  </p:cNvSpPr>
                  <p:nvPr/>
                </p:nvSpPr>
                <p:spPr>
                  <a:xfrm>
                    <a:off x="277387" y="4613605"/>
                    <a:ext cx="268859" cy="161583"/>
                  </a:xfrm>
                  <a:prstGeom prst="rect">
                    <a:avLst/>
                  </a:prstGeom>
                  <a:blipFill>
                    <a:blip r:embed="rId10"/>
                    <a:stretch>
                      <a:fillRect l="-8108"/>
                    </a:stretch>
                  </a:blipFill>
                </p:spPr>
                <p:txBody>
                  <a:bodyPr/>
                  <a:lstStyle/>
                  <a:p>
                    <a:r>
                      <a:rPr lang="en-US">
                        <a:noFill/>
                      </a:rPr>
                      <a:t> </a:t>
                    </a:r>
                  </a:p>
                </p:txBody>
              </p:sp>
            </mc:Fallback>
          </mc:AlternateContent>
        </p:grpSp>
        <p:cxnSp>
          <p:nvCxnSpPr>
            <p:cNvPr id="107" name="Straight Arrow Connector 106">
              <a:extLst>
                <a:ext uri="{FF2B5EF4-FFF2-40B4-BE49-F238E27FC236}">
                  <a16:creationId xmlns:a16="http://schemas.microsoft.com/office/drawing/2014/main" id="{D129DE5C-46D7-A641-B70E-2C00C4E027F2}"/>
                </a:ext>
              </a:extLst>
            </p:cNvPr>
            <p:cNvCxnSpPr>
              <a:cxnSpLocks/>
              <a:stCxn id="111" idx="0"/>
              <a:endCxn id="98" idx="2"/>
            </p:cNvCxnSpPr>
            <p:nvPr/>
          </p:nvCxnSpPr>
          <p:spPr>
            <a:xfrm flipV="1">
              <a:off x="4282492" y="5327016"/>
              <a:ext cx="120" cy="24088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08" name="Rectangle 107">
              <a:extLst>
                <a:ext uri="{FF2B5EF4-FFF2-40B4-BE49-F238E27FC236}">
                  <a16:creationId xmlns:a16="http://schemas.microsoft.com/office/drawing/2014/main" id="{AFF6E62B-5821-2D44-9D8D-50F3FEF00912}"/>
                </a:ext>
              </a:extLst>
            </p:cNvPr>
            <p:cNvSpPr/>
            <p:nvPr/>
          </p:nvSpPr>
          <p:spPr>
            <a:xfrm>
              <a:off x="4919231" y="5570890"/>
              <a:ext cx="281084" cy="24336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8DEDA217-3502-5C4E-B9B7-B249265295D6}"/>
                    </a:ext>
                  </a:extLst>
                </p:cNvPr>
                <p:cNvSpPr txBox="1"/>
                <p:nvPr/>
              </p:nvSpPr>
              <p:spPr>
                <a:xfrm>
                  <a:off x="4955862" y="5602245"/>
                  <a:ext cx="224259" cy="1834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09" name="TextBox 108">
                  <a:extLst>
                    <a:ext uri="{FF2B5EF4-FFF2-40B4-BE49-F238E27FC236}">
                      <a16:creationId xmlns:a16="http://schemas.microsoft.com/office/drawing/2014/main" id="{8DEDA217-3502-5C4E-B9B7-B249265295D6}"/>
                    </a:ext>
                  </a:extLst>
                </p:cNvPr>
                <p:cNvSpPr txBox="1">
                  <a:spLocks noRot="1" noChangeAspect="1" noMove="1" noResize="1" noEditPoints="1" noAdjustHandles="1" noChangeArrowheads="1" noChangeShapeType="1" noTextEdit="1"/>
                </p:cNvSpPr>
                <p:nvPr/>
              </p:nvSpPr>
              <p:spPr>
                <a:xfrm>
                  <a:off x="4955862" y="5602245"/>
                  <a:ext cx="224259" cy="183442"/>
                </a:xfrm>
                <a:prstGeom prst="rect">
                  <a:avLst/>
                </a:prstGeom>
                <a:blipFill>
                  <a:blip r:embed="rId10"/>
                  <a:stretch>
                    <a:fillRect l="-8108"/>
                  </a:stretch>
                </a:blipFill>
              </p:spPr>
              <p:txBody>
                <a:bodyPr/>
                <a:lstStyle/>
                <a:p>
                  <a:r>
                    <a:rPr lang="en-US">
                      <a:noFill/>
                    </a:rPr>
                    <a:t> </a:t>
                  </a:r>
                </a:p>
              </p:txBody>
            </p:sp>
          </mc:Fallback>
        </mc:AlternateContent>
        <p:cxnSp>
          <p:nvCxnSpPr>
            <p:cNvPr id="110" name="Straight Arrow Connector 109">
              <a:extLst>
                <a:ext uri="{FF2B5EF4-FFF2-40B4-BE49-F238E27FC236}">
                  <a16:creationId xmlns:a16="http://schemas.microsoft.com/office/drawing/2014/main" id="{3CFEFA50-E6C0-EB4B-981E-B96F26DAA8DD}"/>
                </a:ext>
              </a:extLst>
            </p:cNvPr>
            <p:cNvCxnSpPr>
              <a:cxnSpLocks/>
              <a:stCxn id="108" idx="0"/>
              <a:endCxn id="103" idx="2"/>
            </p:cNvCxnSpPr>
            <p:nvPr/>
          </p:nvCxnSpPr>
          <p:spPr>
            <a:xfrm flipH="1" flipV="1">
              <a:off x="5058223" y="5330522"/>
              <a:ext cx="1549" cy="2403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cxnSp>
        <p:nvCxnSpPr>
          <p:cNvPr id="118" name="Curved Connector 175">
            <a:extLst>
              <a:ext uri="{FF2B5EF4-FFF2-40B4-BE49-F238E27FC236}">
                <a16:creationId xmlns:a16="http://schemas.microsoft.com/office/drawing/2014/main" id="{0A800D51-53A2-CE42-BC66-5A6E6C18E8F8}"/>
              </a:ext>
            </a:extLst>
          </p:cNvPr>
          <p:cNvCxnSpPr>
            <a:cxnSpLocks/>
            <a:endCxn id="25" idx="4"/>
          </p:cNvCxnSpPr>
          <p:nvPr/>
        </p:nvCxnSpPr>
        <p:spPr>
          <a:xfrm flipV="1">
            <a:off x="8196152" y="4702689"/>
            <a:ext cx="349208" cy="415743"/>
          </a:xfrm>
          <a:prstGeom prst="curvedConnector2">
            <a:avLst/>
          </a:prstGeom>
          <a:ln w="22225">
            <a:tailEnd type="triangle"/>
          </a:ln>
        </p:spPr>
        <p:style>
          <a:lnRef idx="1">
            <a:schemeClr val="dk1"/>
          </a:lnRef>
          <a:fillRef idx="0">
            <a:schemeClr val="dk1"/>
          </a:fillRef>
          <a:effectRef idx="0">
            <a:schemeClr val="dk1"/>
          </a:effectRef>
          <a:fontRef idx="minor">
            <a:schemeClr val="tx1"/>
          </a:fontRef>
        </p:style>
      </p:cxnSp>
      <p:grpSp>
        <p:nvGrpSpPr>
          <p:cNvPr id="119" name="Group 118">
            <a:extLst>
              <a:ext uri="{FF2B5EF4-FFF2-40B4-BE49-F238E27FC236}">
                <a16:creationId xmlns:a16="http://schemas.microsoft.com/office/drawing/2014/main" id="{52ABE347-FB5D-D241-B4F3-BCDEBE412FD2}"/>
              </a:ext>
            </a:extLst>
          </p:cNvPr>
          <p:cNvGrpSpPr/>
          <p:nvPr/>
        </p:nvGrpSpPr>
        <p:grpSpPr>
          <a:xfrm>
            <a:off x="8196152" y="4885604"/>
            <a:ext cx="2532719" cy="1562346"/>
            <a:chOff x="6423066" y="4866892"/>
            <a:chExt cx="2532719" cy="1562346"/>
          </a:xfrm>
        </p:grpSpPr>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F172491E-FED6-5844-9E3E-2CDB572BB786}"/>
                    </a:ext>
                  </a:extLst>
                </p:cNvPr>
                <p:cNvSpPr txBox="1"/>
                <p:nvPr/>
              </p:nvSpPr>
              <p:spPr>
                <a:xfrm>
                  <a:off x="7024006" y="6174530"/>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(1)</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120" name="TextBox 119">
                  <a:extLst>
                    <a:ext uri="{FF2B5EF4-FFF2-40B4-BE49-F238E27FC236}">
                      <a16:creationId xmlns:a16="http://schemas.microsoft.com/office/drawing/2014/main" id="{F172491E-FED6-5844-9E3E-2CDB572BB786}"/>
                    </a:ext>
                  </a:extLst>
                </p:cNvPr>
                <p:cNvSpPr txBox="1">
                  <a:spLocks noRot="1" noChangeAspect="1" noMove="1" noResize="1" noEditPoints="1" noAdjustHandles="1" noChangeArrowheads="1" noChangeShapeType="1" noTextEdit="1"/>
                </p:cNvSpPr>
                <p:nvPr/>
              </p:nvSpPr>
              <p:spPr>
                <a:xfrm>
                  <a:off x="7024006" y="6174530"/>
                  <a:ext cx="388505" cy="254708"/>
                </a:xfrm>
                <a:prstGeom prst="rect">
                  <a:avLst/>
                </a:prstGeom>
                <a:blipFill>
                  <a:blip r:embed="rId11"/>
                  <a:stretch>
                    <a:fillRect t="-7143" r="-1563"/>
                  </a:stretch>
                </a:blipFill>
              </p:spPr>
              <p:txBody>
                <a:bodyPr/>
                <a:lstStyle/>
                <a:p>
                  <a:r>
                    <a:rPr lang="en-US">
                      <a:noFill/>
                    </a:rPr>
                    <a:t> </a:t>
                  </a:r>
                </a:p>
              </p:txBody>
            </p:sp>
          </mc:Fallback>
        </mc:AlternateContent>
        <p:cxnSp>
          <p:nvCxnSpPr>
            <p:cNvPr id="121" name="Straight Arrow Connector 120">
              <a:extLst>
                <a:ext uri="{FF2B5EF4-FFF2-40B4-BE49-F238E27FC236}">
                  <a16:creationId xmlns:a16="http://schemas.microsoft.com/office/drawing/2014/main" id="{B44860D3-3629-694D-998F-EDDD52C2EC2D}"/>
                </a:ext>
              </a:extLst>
            </p:cNvPr>
            <p:cNvCxnSpPr>
              <a:cxnSpLocks/>
              <a:endCxn id="122" idx="1"/>
            </p:cNvCxnSpPr>
            <p:nvPr/>
          </p:nvCxnSpPr>
          <p:spPr>
            <a:xfrm>
              <a:off x="6423066" y="5099720"/>
              <a:ext cx="465278" cy="74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2" name="Rectangle 121">
              <a:extLst>
                <a:ext uri="{FF2B5EF4-FFF2-40B4-BE49-F238E27FC236}">
                  <a16:creationId xmlns:a16="http://schemas.microsoft.com/office/drawing/2014/main" id="{4D8CF79D-C81A-8E43-B7E8-AFA575EA01CD}"/>
                </a:ext>
              </a:extLst>
            </p:cNvPr>
            <p:cNvSpPr/>
            <p:nvPr/>
          </p:nvSpPr>
          <p:spPr>
            <a:xfrm>
              <a:off x="6888344" y="4866892"/>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123" name="Straight Arrow Connector 122">
              <a:extLst>
                <a:ext uri="{FF2B5EF4-FFF2-40B4-BE49-F238E27FC236}">
                  <a16:creationId xmlns:a16="http://schemas.microsoft.com/office/drawing/2014/main" id="{F086EF9D-6EE5-494A-9337-88E0B728E89F}"/>
                </a:ext>
              </a:extLst>
            </p:cNvPr>
            <p:cNvCxnSpPr>
              <a:cxnSpLocks/>
              <a:stCxn id="122" idx="3"/>
              <a:endCxn id="124" idx="1"/>
            </p:cNvCxnSpPr>
            <p:nvPr/>
          </p:nvCxnSpPr>
          <p:spPr>
            <a:xfrm>
              <a:off x="7370957" y="5100465"/>
              <a:ext cx="551111" cy="2184"/>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4" name="Rectangle 123">
              <a:extLst>
                <a:ext uri="{FF2B5EF4-FFF2-40B4-BE49-F238E27FC236}">
                  <a16:creationId xmlns:a16="http://schemas.microsoft.com/office/drawing/2014/main" id="{BD04C615-B379-2647-BC48-B18F80DD2C63}"/>
                </a:ext>
              </a:extLst>
            </p:cNvPr>
            <p:cNvSpPr/>
            <p:nvPr/>
          </p:nvSpPr>
          <p:spPr>
            <a:xfrm>
              <a:off x="7922066" y="4869077"/>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81CCD3CA-DC46-E548-B008-7383FE013FDE}"/>
                    </a:ext>
                  </a:extLst>
                </p:cNvPr>
                <p:cNvSpPr txBox="1"/>
                <p:nvPr/>
              </p:nvSpPr>
              <p:spPr>
                <a:xfrm>
                  <a:off x="8046706" y="6172886"/>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(2)</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125" name="TextBox 124">
                  <a:extLst>
                    <a:ext uri="{FF2B5EF4-FFF2-40B4-BE49-F238E27FC236}">
                      <a16:creationId xmlns:a16="http://schemas.microsoft.com/office/drawing/2014/main" id="{81CCD3CA-DC46-E548-B008-7383FE013FDE}"/>
                    </a:ext>
                  </a:extLst>
                </p:cNvPr>
                <p:cNvSpPr txBox="1">
                  <a:spLocks noRot="1" noChangeAspect="1" noMove="1" noResize="1" noEditPoints="1" noAdjustHandles="1" noChangeArrowheads="1" noChangeShapeType="1" noTextEdit="1"/>
                </p:cNvSpPr>
                <p:nvPr/>
              </p:nvSpPr>
              <p:spPr>
                <a:xfrm>
                  <a:off x="8046706" y="6172886"/>
                  <a:ext cx="388505" cy="254708"/>
                </a:xfrm>
                <a:prstGeom prst="rect">
                  <a:avLst/>
                </a:prstGeom>
                <a:blipFill>
                  <a:blip r:embed="rId12"/>
                  <a:stretch>
                    <a:fillRect t="-7317"/>
                  </a:stretch>
                </a:blipFill>
              </p:spPr>
              <p:txBody>
                <a:bodyPr/>
                <a:lstStyle/>
                <a:p>
                  <a:r>
                    <a:rPr lang="en-US">
                      <a:noFill/>
                    </a:rPr>
                    <a:t> </a:t>
                  </a:r>
                </a:p>
              </p:txBody>
            </p:sp>
          </mc:Fallback>
        </mc:AlternateContent>
        <p:cxnSp>
          <p:nvCxnSpPr>
            <p:cNvPr id="126" name="Straight Arrow Connector 125">
              <a:extLst>
                <a:ext uri="{FF2B5EF4-FFF2-40B4-BE49-F238E27FC236}">
                  <a16:creationId xmlns:a16="http://schemas.microsoft.com/office/drawing/2014/main" id="{D0E7227B-8364-044C-B770-1511517434D7}"/>
                </a:ext>
              </a:extLst>
            </p:cNvPr>
            <p:cNvCxnSpPr>
              <a:cxnSpLocks/>
              <a:stCxn id="124" idx="3"/>
            </p:cNvCxnSpPr>
            <p:nvPr/>
          </p:nvCxnSpPr>
          <p:spPr>
            <a:xfrm>
              <a:off x="8404676" y="5102650"/>
              <a:ext cx="321423"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7" name="TextBox 126">
              <a:extLst>
                <a:ext uri="{FF2B5EF4-FFF2-40B4-BE49-F238E27FC236}">
                  <a16:creationId xmlns:a16="http://schemas.microsoft.com/office/drawing/2014/main" id="{A9E50FF6-48F6-0746-A0CF-0EBE875218CB}"/>
                </a:ext>
              </a:extLst>
            </p:cNvPr>
            <p:cNvSpPr txBox="1"/>
            <p:nvPr/>
          </p:nvSpPr>
          <p:spPr>
            <a:xfrm rot="16200000">
              <a:off x="8629947" y="4986289"/>
              <a:ext cx="419296" cy="23238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cxnSp>
          <p:nvCxnSpPr>
            <p:cNvPr id="128" name="Straight Arrow Connector 127">
              <a:extLst>
                <a:ext uri="{FF2B5EF4-FFF2-40B4-BE49-F238E27FC236}">
                  <a16:creationId xmlns:a16="http://schemas.microsoft.com/office/drawing/2014/main" id="{62AE0450-C307-6145-BC3C-9B2E9FA735FB}"/>
                </a:ext>
              </a:extLst>
            </p:cNvPr>
            <p:cNvCxnSpPr>
              <a:cxnSpLocks/>
              <a:endCxn id="129" idx="2"/>
            </p:cNvCxnSpPr>
            <p:nvPr/>
          </p:nvCxnSpPr>
          <p:spPr>
            <a:xfrm flipV="1">
              <a:off x="7126245" y="6082621"/>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29" name="Rectangle 128">
              <a:extLst>
                <a:ext uri="{FF2B5EF4-FFF2-40B4-BE49-F238E27FC236}">
                  <a16:creationId xmlns:a16="http://schemas.microsoft.com/office/drawing/2014/main" id="{C70C771A-BD40-F04B-9CE4-12A8C8DD294A}"/>
                </a:ext>
              </a:extLst>
            </p:cNvPr>
            <p:cNvSpPr/>
            <p:nvPr/>
          </p:nvSpPr>
          <p:spPr>
            <a:xfrm>
              <a:off x="6954817" y="595025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30" name="Rectangle 129">
              <a:extLst>
                <a:ext uri="{FF2B5EF4-FFF2-40B4-BE49-F238E27FC236}">
                  <a16:creationId xmlns:a16="http://schemas.microsoft.com/office/drawing/2014/main" id="{7931A1CD-DDF0-9E45-89CE-628BAC911A4E}"/>
                </a:ext>
              </a:extLst>
            </p:cNvPr>
            <p:cNvSpPr/>
            <p:nvPr/>
          </p:nvSpPr>
          <p:spPr>
            <a:xfrm>
              <a:off x="6884336" y="566416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31" name="Straight Arrow Connector 130">
              <a:extLst>
                <a:ext uri="{FF2B5EF4-FFF2-40B4-BE49-F238E27FC236}">
                  <a16:creationId xmlns:a16="http://schemas.microsoft.com/office/drawing/2014/main" id="{0B7EDF2B-38CC-7D42-BC90-74540B5BE5E8}"/>
                </a:ext>
              </a:extLst>
            </p:cNvPr>
            <p:cNvCxnSpPr>
              <a:cxnSpLocks/>
              <a:stCxn id="130" idx="0"/>
            </p:cNvCxnSpPr>
            <p:nvPr/>
          </p:nvCxnSpPr>
          <p:spPr>
            <a:xfrm flipV="1">
              <a:off x="7123656" y="5549291"/>
              <a:ext cx="0" cy="11487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2" name="Straight Arrow Connector 131">
              <a:extLst>
                <a:ext uri="{FF2B5EF4-FFF2-40B4-BE49-F238E27FC236}">
                  <a16:creationId xmlns:a16="http://schemas.microsoft.com/office/drawing/2014/main" id="{1843F072-3493-2F4F-AC29-5D04C1E726A4}"/>
                </a:ext>
              </a:extLst>
            </p:cNvPr>
            <p:cNvCxnSpPr>
              <a:cxnSpLocks/>
              <a:stCxn id="129" idx="0"/>
              <a:endCxn id="130" idx="2"/>
            </p:cNvCxnSpPr>
            <p:nvPr/>
          </p:nvCxnSpPr>
          <p:spPr>
            <a:xfrm flipH="1" flipV="1">
              <a:off x="7123658" y="5831686"/>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3" name="Straight Arrow Connector 132">
              <a:extLst>
                <a:ext uri="{FF2B5EF4-FFF2-40B4-BE49-F238E27FC236}">
                  <a16:creationId xmlns:a16="http://schemas.microsoft.com/office/drawing/2014/main" id="{E28B0610-20F9-8940-9D62-4025E0494657}"/>
                </a:ext>
              </a:extLst>
            </p:cNvPr>
            <p:cNvCxnSpPr>
              <a:cxnSpLocks/>
              <a:endCxn id="134" idx="2"/>
            </p:cNvCxnSpPr>
            <p:nvPr/>
          </p:nvCxnSpPr>
          <p:spPr>
            <a:xfrm flipV="1">
              <a:off x="8158876" y="6082621"/>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34" name="Rectangle 133">
              <a:extLst>
                <a:ext uri="{FF2B5EF4-FFF2-40B4-BE49-F238E27FC236}">
                  <a16:creationId xmlns:a16="http://schemas.microsoft.com/office/drawing/2014/main" id="{01934787-972B-A24F-AE25-DF1E69C33F86}"/>
                </a:ext>
              </a:extLst>
            </p:cNvPr>
            <p:cNvSpPr/>
            <p:nvPr/>
          </p:nvSpPr>
          <p:spPr>
            <a:xfrm>
              <a:off x="7987448" y="595025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35" name="Rectangle 134">
              <a:extLst>
                <a:ext uri="{FF2B5EF4-FFF2-40B4-BE49-F238E27FC236}">
                  <a16:creationId xmlns:a16="http://schemas.microsoft.com/office/drawing/2014/main" id="{0CFE1081-4312-C54A-A753-0623CF6D3DE5}"/>
                </a:ext>
              </a:extLst>
            </p:cNvPr>
            <p:cNvSpPr/>
            <p:nvPr/>
          </p:nvSpPr>
          <p:spPr>
            <a:xfrm>
              <a:off x="7916967" y="566416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36" name="Straight Arrow Connector 135">
              <a:extLst>
                <a:ext uri="{FF2B5EF4-FFF2-40B4-BE49-F238E27FC236}">
                  <a16:creationId xmlns:a16="http://schemas.microsoft.com/office/drawing/2014/main" id="{26710AED-E9FC-4F42-B203-0C766A929CE5}"/>
                </a:ext>
              </a:extLst>
            </p:cNvPr>
            <p:cNvCxnSpPr>
              <a:cxnSpLocks/>
              <a:stCxn id="135" idx="0"/>
            </p:cNvCxnSpPr>
            <p:nvPr/>
          </p:nvCxnSpPr>
          <p:spPr>
            <a:xfrm flipV="1">
              <a:off x="8156288" y="5549291"/>
              <a:ext cx="0" cy="11487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7" name="Straight Arrow Connector 136">
              <a:extLst>
                <a:ext uri="{FF2B5EF4-FFF2-40B4-BE49-F238E27FC236}">
                  <a16:creationId xmlns:a16="http://schemas.microsoft.com/office/drawing/2014/main" id="{0F3E544F-2E5C-2349-8E3E-BF61F5FC3F33}"/>
                </a:ext>
              </a:extLst>
            </p:cNvPr>
            <p:cNvCxnSpPr>
              <a:cxnSpLocks/>
              <a:stCxn id="134" idx="0"/>
              <a:endCxn id="135" idx="2"/>
            </p:cNvCxnSpPr>
            <p:nvPr/>
          </p:nvCxnSpPr>
          <p:spPr>
            <a:xfrm flipH="1" flipV="1">
              <a:off x="8156290" y="5831686"/>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38" name="TextBox 137">
              <a:extLst>
                <a:ext uri="{FF2B5EF4-FFF2-40B4-BE49-F238E27FC236}">
                  <a16:creationId xmlns:a16="http://schemas.microsoft.com/office/drawing/2014/main" id="{FFC43E24-984A-2449-A1B5-E99D0E16580B}"/>
                </a:ext>
              </a:extLst>
            </p:cNvPr>
            <p:cNvSpPr txBox="1"/>
            <p:nvPr/>
          </p:nvSpPr>
          <p:spPr>
            <a:xfrm>
              <a:off x="6941215" y="5416065"/>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39" name="Straight Arrow Connector 138">
              <a:extLst>
                <a:ext uri="{FF2B5EF4-FFF2-40B4-BE49-F238E27FC236}">
                  <a16:creationId xmlns:a16="http://schemas.microsoft.com/office/drawing/2014/main" id="{C9245AF6-83E5-9C4E-87AD-C5802F5A82EA}"/>
                </a:ext>
              </a:extLst>
            </p:cNvPr>
            <p:cNvCxnSpPr>
              <a:cxnSpLocks/>
            </p:cNvCxnSpPr>
            <p:nvPr/>
          </p:nvCxnSpPr>
          <p:spPr>
            <a:xfrm flipV="1">
              <a:off x="7128628" y="5340142"/>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40" name="TextBox 139">
              <a:extLst>
                <a:ext uri="{FF2B5EF4-FFF2-40B4-BE49-F238E27FC236}">
                  <a16:creationId xmlns:a16="http://schemas.microsoft.com/office/drawing/2014/main" id="{5CB1C474-5EAB-484F-A1A0-B984F868C0B0}"/>
                </a:ext>
              </a:extLst>
            </p:cNvPr>
            <p:cNvSpPr txBox="1"/>
            <p:nvPr/>
          </p:nvSpPr>
          <p:spPr>
            <a:xfrm>
              <a:off x="7971244" y="5419191"/>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41" name="Straight Arrow Connector 140">
              <a:extLst>
                <a:ext uri="{FF2B5EF4-FFF2-40B4-BE49-F238E27FC236}">
                  <a16:creationId xmlns:a16="http://schemas.microsoft.com/office/drawing/2014/main" id="{565535B6-3633-0D4C-9B21-5FD69A8C4CC2}"/>
                </a:ext>
              </a:extLst>
            </p:cNvPr>
            <p:cNvCxnSpPr>
              <a:cxnSpLocks/>
            </p:cNvCxnSpPr>
            <p:nvPr/>
          </p:nvCxnSpPr>
          <p:spPr>
            <a:xfrm flipV="1">
              <a:off x="8158562" y="5338347"/>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sp>
        <p:nvSpPr>
          <p:cNvPr id="143" name="Rectangle 142">
            <a:extLst>
              <a:ext uri="{FF2B5EF4-FFF2-40B4-BE49-F238E27FC236}">
                <a16:creationId xmlns:a16="http://schemas.microsoft.com/office/drawing/2014/main" id="{E4900EB0-C714-A346-978D-A05244DE9184}"/>
              </a:ext>
            </a:extLst>
          </p:cNvPr>
          <p:cNvSpPr/>
          <p:nvPr/>
        </p:nvSpPr>
        <p:spPr>
          <a:xfrm>
            <a:off x="7646050" y="5632885"/>
            <a:ext cx="610172" cy="492491"/>
          </a:xfrm>
          <a:prstGeom prst="rect">
            <a:avLst/>
          </a:prstGeom>
          <a:solidFill>
            <a:schemeClr val="accent4">
              <a:lumMod val="40000"/>
              <a:lumOff val="60000"/>
            </a:schemeClr>
          </a:solidFill>
          <a:ln w="1905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145" name="TextBox 144">
            <a:extLst>
              <a:ext uri="{FF2B5EF4-FFF2-40B4-BE49-F238E27FC236}">
                <a16:creationId xmlns:a16="http://schemas.microsoft.com/office/drawing/2014/main" id="{1AF83A0B-2483-6C40-A6C3-E38055DA302C}"/>
              </a:ext>
            </a:extLst>
          </p:cNvPr>
          <p:cNvSpPr txBox="1"/>
          <p:nvPr/>
        </p:nvSpPr>
        <p:spPr>
          <a:xfrm>
            <a:off x="7722200" y="6229965"/>
            <a:ext cx="451225" cy="183442"/>
          </a:xfrm>
          <a:prstGeom prst="rect">
            <a:avLst/>
          </a:prstGeom>
          <a:noFill/>
        </p:spPr>
        <p:txBody>
          <a:bodyPr wrap="none" lIns="0" tIns="0" rIns="0" bIns="0" rtlCol="0">
            <a:spAutoFit/>
          </a:bodyPr>
          <a:lstStyle/>
          <a:p>
            <a:r>
              <a:rPr lang="en-US" sz="1050" b="1">
                <a:latin typeface="Dank Mono" pitchFamily="49" charset="77"/>
                <a:cs typeface="Calibri" panose="020F0502020204030204" pitchFamily="34" charset="0"/>
              </a:rPr>
              <a:t>START</a:t>
            </a:r>
          </a:p>
        </p:txBody>
      </p:sp>
      <p:sp>
        <p:nvSpPr>
          <p:cNvPr id="146" name="Rectangle 145">
            <a:extLst>
              <a:ext uri="{FF2B5EF4-FFF2-40B4-BE49-F238E27FC236}">
                <a16:creationId xmlns:a16="http://schemas.microsoft.com/office/drawing/2014/main" id="{F7CAC61B-E857-2C40-90D1-67F704BBFEBE}"/>
              </a:ext>
            </a:extLst>
          </p:cNvPr>
          <p:cNvSpPr/>
          <p:nvPr/>
        </p:nvSpPr>
        <p:spPr>
          <a:xfrm>
            <a:off x="7713542" y="4884859"/>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147" name="Straight Arrow Connector 146">
            <a:extLst>
              <a:ext uri="{FF2B5EF4-FFF2-40B4-BE49-F238E27FC236}">
                <a16:creationId xmlns:a16="http://schemas.microsoft.com/office/drawing/2014/main" id="{74941706-909E-5748-A87B-C70A972B5382}"/>
              </a:ext>
            </a:extLst>
          </p:cNvPr>
          <p:cNvCxnSpPr>
            <a:cxnSpLocks/>
            <a:endCxn id="148" idx="2"/>
          </p:cNvCxnSpPr>
          <p:nvPr/>
        </p:nvCxnSpPr>
        <p:spPr>
          <a:xfrm flipV="1">
            <a:off x="7947774" y="6096092"/>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48" name="Rectangle 147">
            <a:extLst>
              <a:ext uri="{FF2B5EF4-FFF2-40B4-BE49-F238E27FC236}">
                <a16:creationId xmlns:a16="http://schemas.microsoft.com/office/drawing/2014/main" id="{F40F38E5-C7BE-B948-B268-21BDF0F20F66}"/>
              </a:ext>
            </a:extLst>
          </p:cNvPr>
          <p:cNvSpPr/>
          <p:nvPr/>
        </p:nvSpPr>
        <p:spPr>
          <a:xfrm>
            <a:off x="7776345" y="5963723"/>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49" name="Rectangle 148">
            <a:extLst>
              <a:ext uri="{FF2B5EF4-FFF2-40B4-BE49-F238E27FC236}">
                <a16:creationId xmlns:a16="http://schemas.microsoft.com/office/drawing/2014/main" id="{0B9D5001-675A-314A-9FB3-3775A86E8B16}"/>
              </a:ext>
            </a:extLst>
          </p:cNvPr>
          <p:cNvSpPr/>
          <p:nvPr/>
        </p:nvSpPr>
        <p:spPr>
          <a:xfrm>
            <a:off x="7705865" y="5677641"/>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50" name="Straight Arrow Connector 149">
            <a:extLst>
              <a:ext uri="{FF2B5EF4-FFF2-40B4-BE49-F238E27FC236}">
                <a16:creationId xmlns:a16="http://schemas.microsoft.com/office/drawing/2014/main" id="{2740EE6C-B0C4-6444-A66D-3A517588DFC3}"/>
              </a:ext>
            </a:extLst>
          </p:cNvPr>
          <p:cNvCxnSpPr>
            <a:cxnSpLocks/>
            <a:stCxn id="149" idx="0"/>
          </p:cNvCxnSpPr>
          <p:nvPr/>
        </p:nvCxnSpPr>
        <p:spPr>
          <a:xfrm flipV="1">
            <a:off x="7945185" y="5568003"/>
            <a:ext cx="0" cy="10963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51" name="Straight Arrow Connector 150">
            <a:extLst>
              <a:ext uri="{FF2B5EF4-FFF2-40B4-BE49-F238E27FC236}">
                <a16:creationId xmlns:a16="http://schemas.microsoft.com/office/drawing/2014/main" id="{850BC9DE-3C61-4943-B6A0-DA1530DB887A}"/>
              </a:ext>
            </a:extLst>
          </p:cNvPr>
          <p:cNvCxnSpPr>
            <a:cxnSpLocks/>
            <a:stCxn id="148" idx="0"/>
            <a:endCxn id="149" idx="2"/>
          </p:cNvCxnSpPr>
          <p:nvPr/>
        </p:nvCxnSpPr>
        <p:spPr>
          <a:xfrm flipH="1" flipV="1">
            <a:off x="7945187" y="5845157"/>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52" name="TextBox 151">
            <a:extLst>
              <a:ext uri="{FF2B5EF4-FFF2-40B4-BE49-F238E27FC236}">
                <a16:creationId xmlns:a16="http://schemas.microsoft.com/office/drawing/2014/main" id="{1AC6EEF2-8E01-1D43-9EF1-180DC34ACEB8}"/>
              </a:ext>
            </a:extLst>
          </p:cNvPr>
          <p:cNvSpPr txBox="1"/>
          <p:nvPr/>
        </p:nvSpPr>
        <p:spPr>
          <a:xfrm>
            <a:off x="7764881" y="5434778"/>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53" name="Straight Arrow Connector 152">
            <a:extLst>
              <a:ext uri="{FF2B5EF4-FFF2-40B4-BE49-F238E27FC236}">
                <a16:creationId xmlns:a16="http://schemas.microsoft.com/office/drawing/2014/main" id="{1BA9B679-CA94-4A42-860D-2DDBDDA9C2BA}"/>
              </a:ext>
            </a:extLst>
          </p:cNvPr>
          <p:cNvCxnSpPr>
            <a:cxnSpLocks/>
            <a:endCxn id="146" idx="2"/>
          </p:cNvCxnSpPr>
          <p:nvPr/>
        </p:nvCxnSpPr>
        <p:spPr>
          <a:xfrm flipV="1">
            <a:off x="7952745" y="5352004"/>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40F4BB9F-8234-3745-A4C4-82C7FDA425A6}"/>
                  </a:ext>
                </a:extLst>
              </p:cNvPr>
              <p:cNvSpPr txBox="1"/>
              <p:nvPr/>
            </p:nvSpPr>
            <p:spPr>
              <a:xfrm rot="5400000" flipH="1">
                <a:off x="8177296" y="5693152"/>
                <a:ext cx="659240" cy="1895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𝑗</m:t>
                      </m:r>
                    </m:oMath>
                  </m:oMathPara>
                </a14:m>
                <a:endParaRPr lang="en-US" sz="1400">
                  <a:latin typeface="Calibri" panose="020F0502020204030204" pitchFamily="34" charset="0"/>
                  <a:cs typeface="Calibri" panose="020F0502020204030204" pitchFamily="34" charset="0"/>
                </a:endParaRPr>
              </a:p>
            </p:txBody>
          </p:sp>
        </mc:Choice>
        <mc:Fallback xmlns="">
          <p:sp>
            <p:nvSpPr>
              <p:cNvPr id="154" name="TextBox 153">
                <a:extLst>
                  <a:ext uri="{FF2B5EF4-FFF2-40B4-BE49-F238E27FC236}">
                    <a16:creationId xmlns:a16="http://schemas.microsoft.com/office/drawing/2014/main" id="{40F4BB9F-8234-3745-A4C4-82C7FDA425A6}"/>
                  </a:ext>
                </a:extLst>
              </p:cNvPr>
              <p:cNvSpPr txBox="1">
                <a:spLocks noRot="1" noChangeAspect="1" noMove="1" noResize="1" noEditPoints="1" noAdjustHandles="1" noChangeArrowheads="1" noChangeShapeType="1" noTextEdit="1"/>
              </p:cNvSpPr>
              <p:nvPr/>
            </p:nvSpPr>
            <p:spPr>
              <a:xfrm rot="5400000" flipH="1">
                <a:off x="8177296" y="5693152"/>
                <a:ext cx="659240" cy="189515"/>
              </a:xfrm>
              <a:prstGeom prst="rect">
                <a:avLst/>
              </a:prstGeom>
              <a:blipFill>
                <a:blip r:embed="rId13"/>
                <a:stretch>
                  <a:fillRect l="-16129"/>
                </a:stretch>
              </a:blipFill>
            </p:spPr>
            <p:txBody>
              <a:bodyPr/>
              <a:lstStyle/>
              <a:p>
                <a:r>
                  <a:rPr lang="en-US">
                    <a:noFill/>
                  </a:rPr>
                  <a:t> </a:t>
                </a:r>
              </a:p>
            </p:txBody>
          </p:sp>
        </mc:Fallback>
      </mc:AlternateContent>
      <p:sp>
        <p:nvSpPr>
          <p:cNvPr id="155" name="Left Brace 154">
            <a:extLst>
              <a:ext uri="{FF2B5EF4-FFF2-40B4-BE49-F238E27FC236}">
                <a16:creationId xmlns:a16="http://schemas.microsoft.com/office/drawing/2014/main" id="{8650FA9B-4BBA-5F41-9CFD-1D794B4B443A}"/>
              </a:ext>
            </a:extLst>
          </p:cNvPr>
          <p:cNvSpPr/>
          <p:nvPr/>
        </p:nvSpPr>
        <p:spPr>
          <a:xfrm flipH="1">
            <a:off x="8286682" y="5422692"/>
            <a:ext cx="109497" cy="702683"/>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160" name="Text Placeholder 5">
            <a:extLst>
              <a:ext uri="{FF2B5EF4-FFF2-40B4-BE49-F238E27FC236}">
                <a16:creationId xmlns:a16="http://schemas.microsoft.com/office/drawing/2014/main" id="{90D0B5F9-D449-6F4C-A75E-54A73C114FA4}"/>
              </a:ext>
            </a:extLst>
          </p:cNvPr>
          <p:cNvSpPr txBox="1">
            <a:spLocks/>
          </p:cNvSpPr>
          <p:nvPr/>
        </p:nvSpPr>
        <p:spPr>
          <a:xfrm>
            <a:off x="591895" y="2506020"/>
            <a:ext cx="4601364" cy="43067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a:t>CNN action predictor</a:t>
            </a:r>
            <a:endParaRPr lang="en-US" sz="2000"/>
          </a:p>
        </p:txBody>
      </p:sp>
      <p:sp>
        <p:nvSpPr>
          <p:cNvPr id="162" name="Title 1">
            <a:extLst>
              <a:ext uri="{FF2B5EF4-FFF2-40B4-BE49-F238E27FC236}">
                <a16:creationId xmlns:a16="http://schemas.microsoft.com/office/drawing/2014/main" id="{0FC2FD1A-5F44-9A40-842A-BC3FC9386235}"/>
              </a:ext>
            </a:extLst>
          </p:cNvPr>
          <p:cNvSpPr txBox="1">
            <a:spLocks/>
          </p:cNvSpPr>
          <p:nvPr/>
        </p:nvSpPr>
        <p:spPr>
          <a:xfrm>
            <a:off x="605804" y="1169571"/>
            <a:ext cx="4221632" cy="116566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a:lstStyle>
          <a:p>
            <a:r>
              <a:rPr lang="en-US" sz="3200"/>
              <a:t>Action sequence decoder</a:t>
            </a:r>
          </a:p>
        </p:txBody>
      </p:sp>
      <p:sp>
        <p:nvSpPr>
          <p:cNvPr id="163" name="Rectangle 162">
            <a:extLst>
              <a:ext uri="{FF2B5EF4-FFF2-40B4-BE49-F238E27FC236}">
                <a16:creationId xmlns:a16="http://schemas.microsoft.com/office/drawing/2014/main" id="{367F3EC3-1E89-2F48-9194-3A00C10F7C7A}"/>
              </a:ext>
            </a:extLst>
          </p:cNvPr>
          <p:cNvSpPr/>
          <p:nvPr/>
        </p:nvSpPr>
        <p:spPr>
          <a:xfrm>
            <a:off x="4869378" y="352484"/>
            <a:ext cx="2423105" cy="64643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Curved Connector 174">
            <a:extLst>
              <a:ext uri="{FF2B5EF4-FFF2-40B4-BE49-F238E27FC236}">
                <a16:creationId xmlns:a16="http://schemas.microsoft.com/office/drawing/2014/main" id="{1FD687F0-925C-734C-84BB-9BA900E8FAE4}"/>
              </a:ext>
            </a:extLst>
          </p:cNvPr>
          <p:cNvCxnSpPr>
            <a:cxnSpLocks/>
            <a:stCxn id="79" idx="2"/>
            <a:endCxn id="25" idx="3"/>
          </p:cNvCxnSpPr>
          <p:nvPr/>
        </p:nvCxnSpPr>
        <p:spPr>
          <a:xfrm rot="16200000" flipH="1">
            <a:off x="7073445" y="3294976"/>
            <a:ext cx="385644" cy="2343220"/>
          </a:xfrm>
          <a:prstGeom prst="curvedConnector3">
            <a:avLst>
              <a:gd name="adj1" fmla="val 13729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BA2B4146-3FCE-AE4A-BF73-CB3D066396D3}"/>
              </a:ext>
            </a:extLst>
          </p:cNvPr>
          <p:cNvCxnSpPr>
            <a:cxnSpLocks/>
            <a:stCxn id="103" idx="3"/>
            <a:endCxn id="146" idx="1"/>
          </p:cNvCxnSpPr>
          <p:nvPr/>
        </p:nvCxnSpPr>
        <p:spPr>
          <a:xfrm>
            <a:off x="7072614" y="5115661"/>
            <a:ext cx="640928" cy="2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08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B9C6F2-DFC7-9946-94F6-E5C260999FE5}"/>
              </a:ext>
            </a:extLst>
          </p:cNvPr>
          <p:cNvSpPr>
            <a:spLocks noGrp="1"/>
          </p:cNvSpPr>
          <p:nvPr>
            <p:ph type="sldNum" sz="quarter" idx="12"/>
          </p:nvPr>
        </p:nvSpPr>
        <p:spPr/>
        <p:txBody>
          <a:bodyPr/>
          <a:lstStyle/>
          <a:p>
            <a:fld id="{B2DC25EE-239B-4C5F-AAD1-255A7D5F1EE2}" type="slidenum">
              <a:rPr lang="en-US" smtClean="0"/>
              <a:t>38</a:t>
            </a:fld>
            <a:endParaRPr lang="en-US"/>
          </a:p>
        </p:txBody>
      </p:sp>
      <p:sp>
        <p:nvSpPr>
          <p:cNvPr id="12" name="Rectangle: Rounded Corners 167">
            <a:extLst>
              <a:ext uri="{FF2B5EF4-FFF2-40B4-BE49-F238E27FC236}">
                <a16:creationId xmlns:a16="http://schemas.microsoft.com/office/drawing/2014/main" id="{3CB38364-C8B1-8749-B536-05BBEFFE2E3D}"/>
              </a:ext>
            </a:extLst>
          </p:cNvPr>
          <p:cNvSpPr/>
          <p:nvPr/>
        </p:nvSpPr>
        <p:spPr>
          <a:xfrm>
            <a:off x="7341737" y="361615"/>
            <a:ext cx="3479732" cy="6127801"/>
          </a:xfrm>
          <a:prstGeom prst="roundRect">
            <a:avLst>
              <a:gd name="adj" fmla="val 3442"/>
            </a:avLst>
          </a:prstGeom>
          <a:solidFill>
            <a:srgbClr val="FEF2CC"/>
          </a:solidFill>
          <a:ln w="222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Action Sequence Decoder</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0BD04B7C-4C1F-594A-B4F1-B129942DF791}"/>
              </a:ext>
            </a:extLst>
          </p:cNvPr>
          <p:cNvGrpSpPr/>
          <p:nvPr/>
        </p:nvGrpSpPr>
        <p:grpSpPr>
          <a:xfrm>
            <a:off x="8948444" y="749994"/>
            <a:ext cx="1616784" cy="696140"/>
            <a:chOff x="7175358" y="731282"/>
            <a:chExt cx="1616784" cy="696140"/>
          </a:xfrm>
        </p:grpSpPr>
        <p:cxnSp>
          <p:nvCxnSpPr>
            <p:cNvPr id="16" name="Straight Arrow Connector 15">
              <a:extLst>
                <a:ext uri="{FF2B5EF4-FFF2-40B4-BE49-F238E27FC236}">
                  <a16:creationId xmlns:a16="http://schemas.microsoft.com/office/drawing/2014/main" id="{34BE7A95-A2FB-AF4F-8FF3-7B3C6D5AB2F5}"/>
                </a:ext>
              </a:extLst>
            </p:cNvPr>
            <p:cNvCxnSpPr>
              <a:cxnSpLocks/>
            </p:cNvCxnSpPr>
            <p:nvPr/>
          </p:nvCxnSpPr>
          <p:spPr>
            <a:xfrm>
              <a:off x="7175358" y="1092786"/>
              <a:ext cx="181624" cy="0"/>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21A156A-480C-4E44-A6F3-532A4F1151C5}"/>
                    </a:ext>
                  </a:extLst>
                </p:cNvPr>
                <p:cNvSpPr txBox="1"/>
                <p:nvPr/>
              </p:nvSpPr>
              <p:spPr>
                <a:xfrm>
                  <a:off x="7356979" y="923205"/>
                  <a:ext cx="444307" cy="291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b="1">
                                <a:latin typeface="Cambria Math" panose="02040503050406030204" pitchFamily="18" charset="0"/>
                              </a:rPr>
                              <m:t>𝐚</m:t>
                            </m:r>
                          </m:e>
                          <m:sup>
                            <m:r>
                              <a:rPr lang="en-US" sz="1600">
                                <a:latin typeface="Cambria Math" panose="02040503050406030204" pitchFamily="18" charset="0"/>
                              </a:rPr>
                              <m:t>(1)</m:t>
                            </m:r>
                          </m:sup>
                        </m:sSup>
                      </m:oMath>
                    </m:oMathPara>
                  </a14:m>
                  <a:endParaRPr lang="en-US" sz="1600" b="1">
                    <a:latin typeface="Calibri" panose="020F0502020204030204" pitchFamily="34" charset="0"/>
                    <a:cs typeface="Calibri" panose="020F0502020204030204" pitchFamily="34" charset="0"/>
                  </a:endParaRPr>
                </a:p>
              </p:txBody>
            </p:sp>
          </mc:Choice>
          <mc:Fallback xmlns="">
            <p:sp>
              <p:nvSpPr>
                <p:cNvPr id="17" name="TextBox 16">
                  <a:extLst>
                    <a:ext uri="{FF2B5EF4-FFF2-40B4-BE49-F238E27FC236}">
                      <a16:creationId xmlns:a16="http://schemas.microsoft.com/office/drawing/2014/main" id="{E21A156A-480C-4E44-A6F3-532A4F1151C5}"/>
                    </a:ext>
                  </a:extLst>
                </p:cNvPr>
                <p:cNvSpPr txBox="1">
                  <a:spLocks noRot="1" noChangeAspect="1" noMove="1" noResize="1" noEditPoints="1" noAdjustHandles="1" noChangeArrowheads="1" noChangeShapeType="1" noTextEdit="1"/>
                </p:cNvSpPr>
                <p:nvPr/>
              </p:nvSpPr>
              <p:spPr>
                <a:xfrm>
                  <a:off x="7356979" y="923205"/>
                  <a:ext cx="444307" cy="291177"/>
                </a:xfrm>
                <a:prstGeom prst="rect">
                  <a:avLst/>
                </a:prstGeom>
                <a:blipFill>
                  <a:blip r:embed="rId3"/>
                  <a:stretch>
                    <a:fillRect t="-4255"/>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C80E225-4CEB-EE4E-A08A-66472B2C14B0}"/>
                </a:ext>
              </a:extLst>
            </p:cNvPr>
            <p:cNvCxnSpPr>
              <a:cxnSpLocks/>
            </p:cNvCxnSpPr>
            <p:nvPr/>
          </p:nvCxnSpPr>
          <p:spPr>
            <a:xfrm>
              <a:off x="7777619" y="1093848"/>
              <a:ext cx="181624" cy="0"/>
            </a:xfrm>
            <a:prstGeom prst="straightConnector1">
              <a:avLst/>
            </a:prstGeom>
            <a:ln w="22225">
              <a:solidFill>
                <a:schemeClr val="tx1"/>
              </a:solidFill>
              <a:tailEnd type="triangle" w="lg" len="med"/>
            </a:ln>
          </p:spPr>
          <p:style>
            <a:lnRef idx="3">
              <a:schemeClr val="dk1"/>
            </a:lnRef>
            <a:fillRef idx="0">
              <a:schemeClr val="dk1"/>
            </a:fillRef>
            <a:effectRef idx="2">
              <a:schemeClr val="dk1"/>
            </a:effectRef>
            <a:fontRef idx="minor">
              <a:schemeClr val="tx1"/>
            </a:fontRef>
          </p:style>
        </p:cxnSp>
        <p:sp>
          <p:nvSpPr>
            <p:cNvPr id="19" name="Cube 18">
              <a:extLst>
                <a:ext uri="{FF2B5EF4-FFF2-40B4-BE49-F238E27FC236}">
                  <a16:creationId xmlns:a16="http://schemas.microsoft.com/office/drawing/2014/main" id="{0AF91179-326C-194E-87FC-BD70EBD13BF3}"/>
                </a:ext>
              </a:extLst>
            </p:cNvPr>
            <p:cNvSpPr/>
            <p:nvPr/>
          </p:nvSpPr>
          <p:spPr>
            <a:xfrm>
              <a:off x="8039214" y="731282"/>
              <a:ext cx="752928" cy="696140"/>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42FA928-B658-2442-BA6F-CF42BFC09907}"/>
                    </a:ext>
                  </a:extLst>
                </p:cNvPr>
                <p:cNvSpPr txBox="1"/>
                <p:nvPr/>
              </p:nvSpPr>
              <p:spPr>
                <a:xfrm>
                  <a:off x="8056368" y="1030353"/>
                  <a:ext cx="549592" cy="291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b="1" i="1">
                                <a:latin typeface="Cambria Math" panose="02040503050406030204" pitchFamily="18" charset="0"/>
                              </a:rPr>
                              <m:t>𝑾</m:t>
                            </m:r>
                          </m:e>
                          <m:sup>
                            <m:r>
                              <a:rPr lang="en-US" sz="1600">
                                <a:latin typeface="Cambria Math" panose="02040503050406030204" pitchFamily="18" charset="0"/>
                              </a:rPr>
                              <m:t>(1)</m:t>
                            </m:r>
                          </m:sup>
                        </m:sSup>
                      </m:oMath>
                    </m:oMathPara>
                  </a14:m>
                  <a:endParaRPr lang="en-US" sz="1600" b="1">
                    <a:latin typeface="Calibri" panose="020F0502020204030204" pitchFamily="34" charset="0"/>
                    <a:cs typeface="Calibri" panose="020F0502020204030204" pitchFamily="34" charset="0"/>
                  </a:endParaRPr>
                </a:p>
              </p:txBody>
            </p:sp>
          </mc:Choice>
          <mc:Fallback xmlns="">
            <p:sp>
              <p:nvSpPr>
                <p:cNvPr id="20" name="TextBox 19">
                  <a:extLst>
                    <a:ext uri="{FF2B5EF4-FFF2-40B4-BE49-F238E27FC236}">
                      <a16:creationId xmlns:a16="http://schemas.microsoft.com/office/drawing/2014/main" id="{242FA928-B658-2442-BA6F-CF42BFC09907}"/>
                    </a:ext>
                  </a:extLst>
                </p:cNvPr>
                <p:cNvSpPr txBox="1">
                  <a:spLocks noRot="1" noChangeAspect="1" noMove="1" noResize="1" noEditPoints="1" noAdjustHandles="1" noChangeArrowheads="1" noChangeShapeType="1" noTextEdit="1"/>
                </p:cNvSpPr>
                <p:nvPr/>
              </p:nvSpPr>
              <p:spPr>
                <a:xfrm>
                  <a:off x="8056368" y="1030353"/>
                  <a:ext cx="549592" cy="291177"/>
                </a:xfrm>
                <a:prstGeom prst="rect">
                  <a:avLst/>
                </a:prstGeom>
                <a:blipFill>
                  <a:blip r:embed="rId4"/>
                  <a:stretch>
                    <a:fillRect t="-4167"/>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046208B0-9388-544C-BC9A-A1EAB42C60F6}"/>
              </a:ext>
            </a:extLst>
          </p:cNvPr>
          <p:cNvGrpSpPr/>
          <p:nvPr/>
        </p:nvGrpSpPr>
        <p:grpSpPr>
          <a:xfrm>
            <a:off x="7450307" y="1806303"/>
            <a:ext cx="1868727" cy="2929304"/>
            <a:chOff x="5677221" y="1787591"/>
            <a:chExt cx="1868727" cy="2929304"/>
          </a:xfrm>
        </p:grpSpPr>
        <p:sp>
          <p:nvSpPr>
            <p:cNvPr id="22" name="Rounded Rectangle 155">
              <a:extLst>
                <a:ext uri="{FF2B5EF4-FFF2-40B4-BE49-F238E27FC236}">
                  <a16:creationId xmlns:a16="http://schemas.microsoft.com/office/drawing/2014/main" id="{5283F7F5-492C-614F-9F10-5B5544A41DA4}"/>
                </a:ext>
              </a:extLst>
            </p:cNvPr>
            <p:cNvSpPr/>
            <p:nvPr/>
          </p:nvSpPr>
          <p:spPr>
            <a:xfrm>
              <a:off x="5677221" y="1787591"/>
              <a:ext cx="1868727" cy="2929304"/>
            </a:xfrm>
            <a:prstGeom prst="roundRect">
              <a:avLst>
                <a:gd name="adj" fmla="val 9122"/>
              </a:avLst>
            </a:prstGeom>
            <a:solidFill>
              <a:schemeClr val="accent6">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050" b="1">
                  <a:solidFill>
                    <a:schemeClr val="tx1"/>
                  </a:solidFill>
                  <a:latin typeface="Calibri" panose="020F0502020204030204" pitchFamily="34" charset="0"/>
                  <a:cs typeface="Calibri" panose="020F0502020204030204" pitchFamily="34" charset="0"/>
                </a:rPr>
                <a:t>Action </a:t>
              </a:r>
              <a:br>
                <a:rPr lang="en-US" sz="1050" b="1">
                  <a:solidFill>
                    <a:schemeClr val="tx1"/>
                  </a:solidFill>
                  <a:latin typeface="Calibri" panose="020F0502020204030204" pitchFamily="34" charset="0"/>
                  <a:cs typeface="Calibri" panose="020F0502020204030204" pitchFamily="34" charset="0"/>
                </a:rPr>
              </a:br>
              <a:r>
                <a:rPr lang="en-US" sz="1050" b="1">
                  <a:solidFill>
                    <a:schemeClr val="tx1"/>
                  </a:solidFill>
                  <a:latin typeface="Calibri" panose="020F0502020204030204" pitchFamily="34" charset="0"/>
                  <a:cs typeface="Calibri" panose="020F0502020204030204" pitchFamily="34" charset="0"/>
                </a:rPr>
                <a:t>Predictor</a:t>
              </a:r>
            </a:p>
          </p:txBody>
        </p:sp>
        <p:sp>
          <p:nvSpPr>
            <p:cNvPr id="23" name="Rectangle 22">
              <a:extLst>
                <a:ext uri="{FF2B5EF4-FFF2-40B4-BE49-F238E27FC236}">
                  <a16:creationId xmlns:a16="http://schemas.microsoft.com/office/drawing/2014/main" id="{1361C9A4-525A-FA46-810D-7EF014A01B2F}"/>
                </a:ext>
              </a:extLst>
            </p:cNvPr>
            <p:cNvSpPr/>
            <p:nvPr/>
          </p:nvSpPr>
          <p:spPr>
            <a:xfrm>
              <a:off x="6100358" y="2334089"/>
              <a:ext cx="1326175" cy="803032"/>
            </a:xfrm>
            <a:prstGeom prst="rect">
              <a:avLst/>
            </a:prstGeom>
            <a:solidFill>
              <a:schemeClr val="accent6">
                <a:lumMod val="60000"/>
                <a:lumOff val="40000"/>
              </a:schemeClr>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3BF1386C-E85C-C848-97B6-4FD9E9C070E5}"/>
                </a:ext>
              </a:extLst>
            </p:cNvPr>
            <p:cNvSpPr/>
            <p:nvPr/>
          </p:nvSpPr>
          <p:spPr>
            <a:xfrm>
              <a:off x="6095997" y="3471693"/>
              <a:ext cx="1326175" cy="803032"/>
            </a:xfrm>
            <a:prstGeom prst="rect">
              <a:avLst/>
            </a:prstGeom>
            <a:solidFill>
              <a:schemeClr val="accent6">
                <a:lumMod val="60000"/>
                <a:lumOff val="40000"/>
              </a:schemeClr>
            </a:solid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4EDA8215-3D03-F842-A662-00E52840E085}"/>
                </a:ext>
              </a:extLst>
            </p:cNvPr>
            <p:cNvSpPr>
              <a:spLocks noChangeAspect="1"/>
            </p:cNvSpPr>
            <p:nvPr/>
          </p:nvSpPr>
          <p:spPr>
            <a:xfrm>
              <a:off x="6620271" y="4388445"/>
              <a:ext cx="304005" cy="295532"/>
            </a:xfrm>
            <a:prstGeom prst="ellipse">
              <a:avLst/>
            </a:prstGeom>
            <a:solidFill>
              <a:schemeClr val="bg1"/>
            </a:solidFill>
            <a:ln w="12700">
              <a:solidFill>
                <a:schemeClr val="tx1"/>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173736" tIns="73152" rIns="164592" bIns="81195" numCol="1" spcCol="0" rtlCol="0" fromWordArt="0" anchor="ctr" anchorCtr="0" forceAA="0" compatLnSpc="1">
              <a:prstTxWarp prst="textNoShape">
                <a:avLst/>
              </a:prstTxWarp>
              <a:noAutofit/>
            </a:bodyPr>
            <a:lstStyle/>
            <a:p>
              <a:pPr algn="ctr"/>
              <a:r>
                <a:rPr lang="en-US" sz="2000">
                  <a:latin typeface="Calibri" panose="020F0502020204030204" pitchFamily="34" charset="0"/>
                  <a:cs typeface="Calibri" panose="020F0502020204030204" pitchFamily="34" charset="0"/>
                </a:rPr>
                <a:t>+</a:t>
              </a:r>
            </a:p>
          </p:txBody>
        </p:sp>
        <p:sp>
          <p:nvSpPr>
            <p:cNvPr id="26" name="TextBox 25">
              <a:extLst>
                <a:ext uri="{FF2B5EF4-FFF2-40B4-BE49-F238E27FC236}">
                  <a16:creationId xmlns:a16="http://schemas.microsoft.com/office/drawing/2014/main" id="{3792B7D4-491D-7248-9747-077887D46980}"/>
                </a:ext>
              </a:extLst>
            </p:cNvPr>
            <p:cNvSpPr txBox="1"/>
            <p:nvPr/>
          </p:nvSpPr>
          <p:spPr>
            <a:xfrm>
              <a:off x="6565752" y="3200550"/>
              <a:ext cx="433176" cy="224935"/>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505330AD-D044-504B-B1BC-10C628786EAE}"/>
                    </a:ext>
                  </a:extLst>
                </p:cNvPr>
                <p:cNvSpPr/>
                <p:nvPr/>
              </p:nvSpPr>
              <p:spPr>
                <a:xfrm>
                  <a:off x="6180233" y="1903781"/>
                  <a:ext cx="1175464" cy="2733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27" name="Rectangle 26">
                  <a:extLst>
                    <a:ext uri="{FF2B5EF4-FFF2-40B4-BE49-F238E27FC236}">
                      <a16:creationId xmlns:a16="http://schemas.microsoft.com/office/drawing/2014/main" id="{505330AD-D044-504B-B1BC-10C628786EAE}"/>
                    </a:ext>
                  </a:extLst>
                </p:cNvPr>
                <p:cNvSpPr>
                  <a:spLocks noRot="1" noChangeAspect="1" noMove="1" noResize="1" noEditPoints="1" noAdjustHandles="1" noChangeArrowheads="1" noChangeShapeType="1" noTextEdit="1"/>
                </p:cNvSpPr>
                <p:nvPr/>
              </p:nvSpPr>
              <p:spPr>
                <a:xfrm>
                  <a:off x="6180233" y="1903781"/>
                  <a:ext cx="1175464" cy="273390"/>
                </a:xfrm>
                <a:prstGeom prst="rect">
                  <a:avLst/>
                </a:prstGeom>
                <a:blipFill>
                  <a:blip r:embed="rId5"/>
                  <a:stretch>
                    <a:fillRect b="-14894"/>
                  </a:stretch>
                </a:blipFill>
                <a:ln>
                  <a:solidFill>
                    <a:schemeClr val="tx1"/>
                  </a:solidFill>
                </a:ln>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46D5FBAB-A5C9-2746-AD4B-A76FE80B2FAD}"/>
                </a:ext>
              </a:extLst>
            </p:cNvPr>
            <p:cNvCxnSpPr>
              <a:cxnSpLocks/>
              <a:stCxn id="25" idx="0"/>
              <a:endCxn id="38" idx="2"/>
            </p:cNvCxnSpPr>
            <p:nvPr/>
          </p:nvCxnSpPr>
          <p:spPr>
            <a:xfrm flipV="1">
              <a:off x="6772274" y="4215441"/>
              <a:ext cx="0" cy="1730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29" name="Group 28">
              <a:extLst>
                <a:ext uri="{FF2B5EF4-FFF2-40B4-BE49-F238E27FC236}">
                  <a16:creationId xmlns:a16="http://schemas.microsoft.com/office/drawing/2014/main" id="{254EB8B7-3DBC-384A-A829-219EEB61527E}"/>
                </a:ext>
              </a:extLst>
            </p:cNvPr>
            <p:cNvGrpSpPr/>
            <p:nvPr/>
          </p:nvGrpSpPr>
          <p:grpSpPr>
            <a:xfrm>
              <a:off x="6180232" y="2177171"/>
              <a:ext cx="1175464" cy="896260"/>
              <a:chOff x="4613554" y="3589981"/>
              <a:chExt cx="1002217" cy="789460"/>
            </a:xfrm>
          </p:grpSpPr>
          <p:sp>
            <p:nvSpPr>
              <p:cNvPr id="39" name="Rectangle 38">
                <a:extLst>
                  <a:ext uri="{FF2B5EF4-FFF2-40B4-BE49-F238E27FC236}">
                    <a16:creationId xmlns:a16="http://schemas.microsoft.com/office/drawing/2014/main" id="{A44E6B27-11A4-0B4D-A84F-9AC68419D29E}"/>
                  </a:ext>
                </a:extLst>
              </p:cNvPr>
              <p:cNvSpPr/>
              <p:nvPr/>
            </p:nvSpPr>
            <p:spPr>
              <a:xfrm>
                <a:off x="4827650" y="3774802"/>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40" name="Straight Arrow Connector 39">
                <a:extLst>
                  <a:ext uri="{FF2B5EF4-FFF2-40B4-BE49-F238E27FC236}">
                    <a16:creationId xmlns:a16="http://schemas.microsoft.com/office/drawing/2014/main" id="{A908FCCD-6D55-CC4E-8330-7E036A6290DB}"/>
                  </a:ext>
                </a:extLst>
              </p:cNvPr>
              <p:cNvCxnSpPr>
                <a:cxnSpLocks/>
                <a:stCxn id="39" idx="0"/>
                <a:endCxn id="27" idx="2"/>
              </p:cNvCxnSpPr>
              <p:nvPr/>
            </p:nvCxnSpPr>
            <p:spPr>
              <a:xfrm flipV="1">
                <a:off x="5114663" y="3589981"/>
                <a:ext cx="1" cy="184821"/>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CD00C679-B9EF-0A42-8D90-7CA358A64210}"/>
                  </a:ext>
                </a:extLst>
              </p:cNvPr>
              <p:cNvCxnSpPr>
                <a:cxnSpLocks/>
              </p:cNvCxnSpPr>
              <p:nvPr/>
            </p:nvCxnSpPr>
            <p:spPr>
              <a:xfrm flipH="1" flipV="1">
                <a:off x="5114663" y="399671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EC74955E-CF6C-9144-8053-7A0514A25341}"/>
                      </a:ext>
                    </a:extLst>
                  </p:cNvPr>
                  <p:cNvSpPr/>
                  <p:nvPr/>
                </p:nvSpPr>
                <p:spPr>
                  <a:xfrm>
                    <a:off x="4613554" y="4138629"/>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42" name="Rectangle 41">
                    <a:extLst>
                      <a:ext uri="{FF2B5EF4-FFF2-40B4-BE49-F238E27FC236}">
                        <a16:creationId xmlns:a16="http://schemas.microsoft.com/office/drawing/2014/main" id="{EC74955E-CF6C-9144-8053-7A0514A25341}"/>
                      </a:ext>
                    </a:extLst>
                  </p:cNvPr>
                  <p:cNvSpPr>
                    <a:spLocks noRot="1" noChangeAspect="1" noMove="1" noResize="1" noEditPoints="1" noAdjustHandles="1" noChangeArrowheads="1" noChangeShapeType="1" noTextEdit="1"/>
                  </p:cNvSpPr>
                  <p:nvPr/>
                </p:nvSpPr>
                <p:spPr>
                  <a:xfrm>
                    <a:off x="4613554" y="4138629"/>
                    <a:ext cx="1002217" cy="240812"/>
                  </a:xfrm>
                  <a:prstGeom prst="rect">
                    <a:avLst/>
                  </a:prstGeom>
                  <a:blipFill>
                    <a:blip r:embed="rId5"/>
                    <a:stretch>
                      <a:fillRect b="-14894"/>
                    </a:stretch>
                  </a:blipFill>
                  <a:ln>
                    <a:solidFill>
                      <a:schemeClr val="tx1"/>
                    </a:solidFill>
                  </a:ln>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5E46499A-B7D1-A14D-8EE4-3811F48244D4}"/>
                </a:ext>
              </a:extLst>
            </p:cNvPr>
            <p:cNvGrpSpPr/>
            <p:nvPr/>
          </p:nvGrpSpPr>
          <p:grpSpPr>
            <a:xfrm>
              <a:off x="6184541" y="3393937"/>
              <a:ext cx="1175464" cy="821505"/>
              <a:chOff x="4613554" y="3655828"/>
              <a:chExt cx="1002217" cy="723613"/>
            </a:xfrm>
          </p:grpSpPr>
          <p:sp>
            <p:nvSpPr>
              <p:cNvPr id="35" name="Rectangle 34">
                <a:extLst>
                  <a:ext uri="{FF2B5EF4-FFF2-40B4-BE49-F238E27FC236}">
                    <a16:creationId xmlns:a16="http://schemas.microsoft.com/office/drawing/2014/main" id="{994CC507-4184-364D-8C43-2715BDEA87F6}"/>
                  </a:ext>
                </a:extLst>
              </p:cNvPr>
              <p:cNvSpPr/>
              <p:nvPr/>
            </p:nvSpPr>
            <p:spPr>
              <a:xfrm>
                <a:off x="4827650" y="3774802"/>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4A7F4A8F-739B-7048-910D-A4C160648739}"/>
                  </a:ext>
                </a:extLst>
              </p:cNvPr>
              <p:cNvCxnSpPr>
                <a:cxnSpLocks/>
                <a:stCxn id="35" idx="0"/>
              </p:cNvCxnSpPr>
              <p:nvPr/>
            </p:nvCxnSpPr>
            <p:spPr>
              <a:xfrm flipV="1">
                <a:off x="5114663" y="3655828"/>
                <a:ext cx="0" cy="118974"/>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E9F31856-121F-604C-91B6-0B2D89A68FE4}"/>
                  </a:ext>
                </a:extLst>
              </p:cNvPr>
              <p:cNvCxnSpPr>
                <a:cxnSpLocks/>
              </p:cNvCxnSpPr>
              <p:nvPr/>
            </p:nvCxnSpPr>
            <p:spPr>
              <a:xfrm flipH="1" flipV="1">
                <a:off x="5114663" y="399671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61167661-DA8D-FD49-9C7B-57CF86D2956B}"/>
                      </a:ext>
                    </a:extLst>
                  </p:cNvPr>
                  <p:cNvSpPr/>
                  <p:nvPr/>
                </p:nvSpPr>
                <p:spPr>
                  <a:xfrm>
                    <a:off x="4613554" y="4138629"/>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1×1×1</m:t>
                        </m:r>
                      </m:oMath>
                    </a14:m>
                    <a:r>
                      <a:rPr lang="en-US" sz="1200">
                        <a:latin typeface="Calibri" panose="020F0502020204030204" pitchFamily="34" charset="0"/>
                        <a:cs typeface="Calibri" panose="020F0502020204030204" pitchFamily="34" charset="0"/>
                      </a:rPr>
                      <a:t> conv</a:t>
                    </a:r>
                  </a:p>
                </p:txBody>
              </p:sp>
            </mc:Choice>
            <mc:Fallback xmlns="">
              <p:sp>
                <p:nvSpPr>
                  <p:cNvPr id="38" name="Rectangle 37">
                    <a:extLst>
                      <a:ext uri="{FF2B5EF4-FFF2-40B4-BE49-F238E27FC236}">
                        <a16:creationId xmlns:a16="http://schemas.microsoft.com/office/drawing/2014/main" id="{61167661-DA8D-FD49-9C7B-57CF86D2956B}"/>
                      </a:ext>
                    </a:extLst>
                  </p:cNvPr>
                  <p:cNvSpPr>
                    <a:spLocks noRot="1" noChangeAspect="1" noMove="1" noResize="1" noEditPoints="1" noAdjustHandles="1" noChangeArrowheads="1" noChangeShapeType="1" noTextEdit="1"/>
                  </p:cNvSpPr>
                  <p:nvPr/>
                </p:nvSpPr>
                <p:spPr>
                  <a:xfrm>
                    <a:off x="4613554" y="4138629"/>
                    <a:ext cx="1002217" cy="240812"/>
                  </a:xfrm>
                  <a:prstGeom prst="rect">
                    <a:avLst/>
                  </a:prstGeom>
                  <a:blipFill>
                    <a:blip r:embed="rId6"/>
                    <a:stretch>
                      <a:fillRect b="-14894"/>
                    </a:stretch>
                  </a:blipFill>
                  <a:ln>
                    <a:solidFill>
                      <a:schemeClr val="tx1"/>
                    </a:solidFill>
                  </a:ln>
                </p:spPr>
                <p:txBody>
                  <a:bodyPr/>
                  <a:lstStyle/>
                  <a:p>
                    <a:r>
                      <a:rPr lang="en-US">
                        <a:noFill/>
                      </a:rPr>
                      <a:t> </a:t>
                    </a:r>
                  </a:p>
                </p:txBody>
              </p:sp>
            </mc:Fallback>
          </mc:AlternateContent>
        </p:grpSp>
        <p:cxnSp>
          <p:nvCxnSpPr>
            <p:cNvPr id="31" name="Straight Arrow Connector 30">
              <a:extLst>
                <a:ext uri="{FF2B5EF4-FFF2-40B4-BE49-F238E27FC236}">
                  <a16:creationId xmlns:a16="http://schemas.microsoft.com/office/drawing/2014/main" id="{7A4CFAFA-4CB3-5F40-9CEA-8A1BE628E0B8}"/>
                </a:ext>
              </a:extLst>
            </p:cNvPr>
            <p:cNvCxnSpPr>
              <a:cxnSpLocks/>
              <a:endCxn id="42" idx="2"/>
            </p:cNvCxnSpPr>
            <p:nvPr/>
          </p:nvCxnSpPr>
          <p:spPr>
            <a:xfrm flipH="1" flipV="1">
              <a:off x="6767965" y="3073430"/>
              <a:ext cx="1217" cy="134735"/>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32" name="Group 31">
              <a:extLst>
                <a:ext uri="{FF2B5EF4-FFF2-40B4-BE49-F238E27FC236}">
                  <a16:creationId xmlns:a16="http://schemas.microsoft.com/office/drawing/2014/main" id="{206BAF4B-1C5E-DA4D-BE41-D3F2A6907482}"/>
                </a:ext>
              </a:extLst>
            </p:cNvPr>
            <p:cNvGrpSpPr/>
            <p:nvPr/>
          </p:nvGrpSpPr>
          <p:grpSpPr>
            <a:xfrm>
              <a:off x="5708348" y="2328233"/>
              <a:ext cx="345707" cy="1950145"/>
              <a:chOff x="3993619" y="3738781"/>
              <a:chExt cx="294755" cy="1717762"/>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FBD8EE6-A14A-6C4A-B6C5-E01A42547A1F}"/>
                      </a:ext>
                    </a:extLst>
                  </p:cNvPr>
                  <p:cNvSpPr txBox="1"/>
                  <p:nvPr/>
                </p:nvSpPr>
                <p:spPr>
                  <a:xfrm rot="16200000">
                    <a:off x="3875213" y="4525912"/>
                    <a:ext cx="421478"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𝑛</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33" name="TextBox 32">
                    <a:extLst>
                      <a:ext uri="{FF2B5EF4-FFF2-40B4-BE49-F238E27FC236}">
                        <a16:creationId xmlns:a16="http://schemas.microsoft.com/office/drawing/2014/main" id="{AFBD8EE6-A14A-6C4A-B6C5-E01A42547A1F}"/>
                      </a:ext>
                    </a:extLst>
                  </p:cNvPr>
                  <p:cNvSpPr txBox="1">
                    <a:spLocks noRot="1" noChangeAspect="1" noMove="1" noResize="1" noEditPoints="1" noAdjustHandles="1" noChangeArrowheads="1" noChangeShapeType="1" noTextEdit="1"/>
                  </p:cNvSpPr>
                  <p:nvPr/>
                </p:nvSpPr>
                <p:spPr>
                  <a:xfrm rot="16200000">
                    <a:off x="3875213" y="4525912"/>
                    <a:ext cx="421478" cy="184666"/>
                  </a:xfrm>
                  <a:prstGeom prst="rect">
                    <a:avLst/>
                  </a:prstGeom>
                  <a:blipFill>
                    <a:blip r:embed="rId7"/>
                    <a:stretch>
                      <a:fillRect/>
                    </a:stretch>
                  </a:blipFill>
                </p:spPr>
                <p:txBody>
                  <a:bodyPr/>
                  <a:lstStyle/>
                  <a:p>
                    <a:r>
                      <a:rPr lang="en-US">
                        <a:noFill/>
                      </a:rPr>
                      <a:t> </a:t>
                    </a:r>
                  </a:p>
                </p:txBody>
              </p:sp>
            </mc:Fallback>
          </mc:AlternateContent>
          <p:sp>
            <p:nvSpPr>
              <p:cNvPr id="34" name="Left Brace 33">
                <a:extLst>
                  <a:ext uri="{FF2B5EF4-FFF2-40B4-BE49-F238E27FC236}">
                    <a16:creationId xmlns:a16="http://schemas.microsoft.com/office/drawing/2014/main" id="{76C19DDB-47EC-7248-9224-11F13D8D3D69}"/>
                  </a:ext>
                </a:extLst>
              </p:cNvPr>
              <p:cNvSpPr/>
              <p:nvPr/>
            </p:nvSpPr>
            <p:spPr>
              <a:xfrm>
                <a:off x="4164177" y="3738781"/>
                <a:ext cx="124197" cy="1717762"/>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grpSp>
        <p:nvGrpSpPr>
          <p:cNvPr id="43" name="Group 42">
            <a:extLst>
              <a:ext uri="{FF2B5EF4-FFF2-40B4-BE49-F238E27FC236}">
                <a16:creationId xmlns:a16="http://schemas.microsoft.com/office/drawing/2014/main" id="{0A098F87-65FD-5D48-92C8-2AB992B05B40}"/>
              </a:ext>
            </a:extLst>
          </p:cNvPr>
          <p:cNvGrpSpPr/>
          <p:nvPr/>
        </p:nvGrpSpPr>
        <p:grpSpPr>
          <a:xfrm>
            <a:off x="9401723" y="1806479"/>
            <a:ext cx="1317487" cy="2937077"/>
            <a:chOff x="7628637" y="1787767"/>
            <a:chExt cx="1317487" cy="2937077"/>
          </a:xfrm>
        </p:grpSpPr>
        <p:sp>
          <p:nvSpPr>
            <p:cNvPr id="44" name="Rounded Rectangle 156">
              <a:extLst>
                <a:ext uri="{FF2B5EF4-FFF2-40B4-BE49-F238E27FC236}">
                  <a16:creationId xmlns:a16="http://schemas.microsoft.com/office/drawing/2014/main" id="{76E515F7-02AE-AD43-A4C7-B149B9CD66E1}"/>
                </a:ext>
              </a:extLst>
            </p:cNvPr>
            <p:cNvSpPr/>
            <p:nvPr/>
          </p:nvSpPr>
          <p:spPr>
            <a:xfrm>
              <a:off x="7628637" y="1787767"/>
              <a:ext cx="1317487" cy="2937077"/>
            </a:xfrm>
            <a:prstGeom prst="roundRect">
              <a:avLst>
                <a:gd name="adj" fmla="val 9122"/>
              </a:avLst>
            </a:prstGeom>
            <a:solidFill>
              <a:schemeClr val="accent2">
                <a:lumMod val="40000"/>
                <a:lumOff val="60000"/>
              </a:schemeClr>
            </a:solidFill>
            <a:ln>
              <a:solidFill>
                <a:schemeClr val="tx1"/>
              </a:solidFill>
              <a:prstDash val="solid"/>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r>
                <a:rPr lang="en-US" sz="1100" b="1">
                  <a:solidFill>
                    <a:schemeClr val="tx1"/>
                  </a:solidFill>
                  <a:latin typeface="Calibri" panose="020F0502020204030204" pitchFamily="34" charset="0"/>
                  <a:cs typeface="Calibri" panose="020F0502020204030204" pitchFamily="34" charset="0"/>
                </a:rPr>
                <a:t>STOP Token</a:t>
              </a:r>
              <a:br>
                <a:rPr lang="en-US" sz="1100" b="1">
                  <a:solidFill>
                    <a:schemeClr val="tx1"/>
                  </a:solidFill>
                  <a:latin typeface="Calibri" panose="020F0502020204030204" pitchFamily="34" charset="0"/>
                  <a:cs typeface="Calibri" panose="020F0502020204030204" pitchFamily="34" charset="0"/>
                </a:rPr>
              </a:br>
              <a:r>
                <a:rPr lang="en-US" sz="1100" b="1">
                  <a:solidFill>
                    <a:schemeClr val="tx1"/>
                  </a:solidFill>
                  <a:latin typeface="Calibri" panose="020F0502020204030204" pitchFamily="34" charset="0"/>
                  <a:cs typeface="Calibri" panose="020F0502020204030204" pitchFamily="34" charset="0"/>
                </a:rPr>
                <a:t>Predictor</a:t>
              </a:r>
            </a:p>
          </p:txBody>
        </p:sp>
        <p:sp>
          <p:nvSpPr>
            <p:cNvPr id="45" name="Rectangle 44">
              <a:extLst>
                <a:ext uri="{FF2B5EF4-FFF2-40B4-BE49-F238E27FC236}">
                  <a16:creationId xmlns:a16="http://schemas.microsoft.com/office/drawing/2014/main" id="{10B2C57E-FE50-8A48-8964-C5CC0992914B}"/>
                </a:ext>
              </a:extLst>
            </p:cNvPr>
            <p:cNvSpPr/>
            <p:nvPr/>
          </p:nvSpPr>
          <p:spPr>
            <a:xfrm>
              <a:off x="7728250" y="2717031"/>
              <a:ext cx="807703" cy="807488"/>
            </a:xfrm>
            <a:prstGeom prst="rect">
              <a:avLst/>
            </a:prstGeom>
            <a:solidFill>
              <a:schemeClr val="accent2">
                <a:lumMod val="60000"/>
                <a:lumOff val="40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nvGrpSpPr>
            <p:cNvPr id="46" name="Group 45">
              <a:extLst>
                <a:ext uri="{FF2B5EF4-FFF2-40B4-BE49-F238E27FC236}">
                  <a16:creationId xmlns:a16="http://schemas.microsoft.com/office/drawing/2014/main" id="{A5B13A54-D06A-C742-AF88-72B6E177F590}"/>
                </a:ext>
              </a:extLst>
            </p:cNvPr>
            <p:cNvGrpSpPr/>
            <p:nvPr/>
          </p:nvGrpSpPr>
          <p:grpSpPr>
            <a:xfrm>
              <a:off x="7730625" y="1992227"/>
              <a:ext cx="864495" cy="1964840"/>
              <a:chOff x="5870253" y="3362596"/>
              <a:chExt cx="737080" cy="1730706"/>
            </a:xfrm>
          </p:grpSpPr>
          <p:sp>
            <p:nvSpPr>
              <p:cNvPr id="50" name="Rectangle 49">
                <a:extLst>
                  <a:ext uri="{FF2B5EF4-FFF2-40B4-BE49-F238E27FC236}">
                    <a16:creationId xmlns:a16="http://schemas.microsoft.com/office/drawing/2014/main" id="{23F4B529-7FE0-2748-BDE5-4CBDACE55897}"/>
                  </a:ext>
                </a:extLst>
              </p:cNvPr>
              <p:cNvSpPr/>
              <p:nvPr/>
            </p:nvSpPr>
            <p:spPr>
              <a:xfrm>
                <a:off x="6015138" y="4419209"/>
                <a:ext cx="401162"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latin typeface="Calibri" panose="020F0502020204030204" pitchFamily="34" charset="0"/>
                    <a:cs typeface="Calibri" panose="020F0502020204030204" pitchFamily="34" charset="0"/>
                  </a:rPr>
                  <a:t>FF</a:t>
                </a:r>
              </a:p>
            </p:txBody>
          </p:sp>
          <p:sp>
            <p:nvSpPr>
              <p:cNvPr id="51" name="Rectangle 50">
                <a:extLst>
                  <a:ext uri="{FF2B5EF4-FFF2-40B4-BE49-F238E27FC236}">
                    <a16:creationId xmlns:a16="http://schemas.microsoft.com/office/drawing/2014/main" id="{4294E6A0-44F9-774F-9475-89E5E4C8B214}"/>
                  </a:ext>
                </a:extLst>
              </p:cNvPr>
              <p:cNvSpPr/>
              <p:nvPr/>
            </p:nvSpPr>
            <p:spPr>
              <a:xfrm>
                <a:off x="6016278" y="3362596"/>
                <a:ext cx="401162"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latin typeface="Calibri" panose="020F0502020204030204" pitchFamily="34" charset="0"/>
                    <a:cs typeface="Calibri" panose="020F0502020204030204" pitchFamily="34" charset="0"/>
                  </a:rPr>
                  <a:t>FF</a:t>
                </a:r>
              </a:p>
            </p:txBody>
          </p:sp>
          <p:cxnSp>
            <p:nvCxnSpPr>
              <p:cNvPr id="52" name="Straight Arrow Connector 51">
                <a:extLst>
                  <a:ext uri="{FF2B5EF4-FFF2-40B4-BE49-F238E27FC236}">
                    <a16:creationId xmlns:a16="http://schemas.microsoft.com/office/drawing/2014/main" id="{2C285FEE-3440-5A46-8B6D-5FA9035F4409}"/>
                  </a:ext>
                </a:extLst>
              </p:cNvPr>
              <p:cNvCxnSpPr>
                <a:cxnSpLocks/>
                <a:endCxn id="51" idx="2"/>
              </p:cNvCxnSpPr>
              <p:nvPr/>
            </p:nvCxnSpPr>
            <p:spPr>
              <a:xfrm flipV="1">
                <a:off x="6216859" y="3603408"/>
                <a:ext cx="0" cy="132759"/>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53" name="TextBox 52">
                <a:extLst>
                  <a:ext uri="{FF2B5EF4-FFF2-40B4-BE49-F238E27FC236}">
                    <a16:creationId xmlns:a16="http://schemas.microsoft.com/office/drawing/2014/main" id="{4A8991D6-0422-FA47-B366-C4694E4C431E}"/>
                  </a:ext>
                </a:extLst>
              </p:cNvPr>
              <p:cNvSpPr txBox="1"/>
              <p:nvPr/>
            </p:nvSpPr>
            <p:spPr>
              <a:xfrm>
                <a:off x="6043985" y="3733156"/>
                <a:ext cx="369332" cy="19813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cxnSp>
            <p:nvCxnSpPr>
              <p:cNvPr id="54" name="Straight Arrow Connector 53">
                <a:extLst>
                  <a:ext uri="{FF2B5EF4-FFF2-40B4-BE49-F238E27FC236}">
                    <a16:creationId xmlns:a16="http://schemas.microsoft.com/office/drawing/2014/main" id="{35B7D0B2-FB63-0246-9393-D11B3C1A2A24}"/>
                  </a:ext>
                </a:extLst>
              </p:cNvPr>
              <p:cNvCxnSpPr>
                <a:cxnSpLocks/>
              </p:cNvCxnSpPr>
              <p:nvPr/>
            </p:nvCxnSpPr>
            <p:spPr>
              <a:xfrm flipV="1">
                <a:off x="6216858" y="4660021"/>
                <a:ext cx="0" cy="202246"/>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55" name="Group 54">
                <a:extLst>
                  <a:ext uri="{FF2B5EF4-FFF2-40B4-BE49-F238E27FC236}">
                    <a16:creationId xmlns:a16="http://schemas.microsoft.com/office/drawing/2014/main" id="{2516B2B5-6F71-A94F-B058-625905C52770}"/>
                  </a:ext>
                </a:extLst>
              </p:cNvPr>
              <p:cNvGrpSpPr/>
              <p:nvPr/>
            </p:nvGrpSpPr>
            <p:grpSpPr>
              <a:xfrm>
                <a:off x="5870253" y="4841262"/>
                <a:ext cx="737080" cy="252040"/>
                <a:chOff x="5955904" y="4965640"/>
                <a:chExt cx="737080" cy="252040"/>
              </a:xfrm>
            </p:grpSpPr>
            <p:sp>
              <p:nvSpPr>
                <p:cNvPr id="59" name="Terminator 196">
                  <a:extLst>
                    <a:ext uri="{FF2B5EF4-FFF2-40B4-BE49-F238E27FC236}">
                      <a16:creationId xmlns:a16="http://schemas.microsoft.com/office/drawing/2014/main" id="{4A7D93D2-E8B8-B645-861A-62C88B6F1C1D}"/>
                    </a:ext>
                  </a:extLst>
                </p:cNvPr>
                <p:cNvSpPr/>
                <p:nvPr/>
              </p:nvSpPr>
              <p:spPr>
                <a:xfrm>
                  <a:off x="5955904" y="4984684"/>
                  <a:ext cx="688659" cy="232996"/>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03DE1C8-ACEF-D94D-ACB2-F1FA388B4FAB}"/>
                    </a:ext>
                  </a:extLst>
                </p:cNvPr>
                <p:cNvSpPr txBox="1"/>
                <p:nvPr/>
              </p:nvSpPr>
              <p:spPr>
                <a:xfrm>
                  <a:off x="6015497" y="4965640"/>
                  <a:ext cx="677487" cy="237438"/>
                </a:xfrm>
                <a:prstGeom prst="rect">
                  <a:avLst/>
                </a:prstGeom>
                <a:noFill/>
              </p:spPr>
              <p:txBody>
                <a:bodyPr wrap="square" rtlCol="0">
                  <a:spAutoFit/>
                </a:bodyPr>
                <a:lstStyle/>
                <a:p>
                  <a:r>
                    <a:rPr lang="en-US" sz="1100" err="1">
                      <a:latin typeface="Calibri" panose="020F0502020204030204" pitchFamily="34" charset="0"/>
                      <a:cs typeface="Calibri" panose="020F0502020204030204" pitchFamily="34" charset="0"/>
                    </a:rPr>
                    <a:t>maxpool</a:t>
                  </a:r>
                  <a:endParaRPr lang="en-US" sz="1100">
                    <a:latin typeface="Calibri" panose="020F0502020204030204" pitchFamily="34" charset="0"/>
                    <a:cs typeface="Calibri" panose="020F0502020204030204" pitchFamily="34" charset="0"/>
                  </a:endParaRPr>
                </a:p>
              </p:txBody>
            </p:sp>
          </p:grpSp>
          <p:sp>
            <p:nvSpPr>
              <p:cNvPr id="56" name="Rectangle 55">
                <a:extLst>
                  <a:ext uri="{FF2B5EF4-FFF2-40B4-BE49-F238E27FC236}">
                    <a16:creationId xmlns:a16="http://schemas.microsoft.com/office/drawing/2014/main" id="{D4B771AC-8DCD-284C-98A6-3CD0276185E1}"/>
                  </a:ext>
                </a:extLst>
              </p:cNvPr>
              <p:cNvSpPr/>
              <p:nvPr/>
            </p:nvSpPr>
            <p:spPr>
              <a:xfrm>
                <a:off x="5929846" y="4061400"/>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57" name="Straight Arrow Connector 56">
                <a:extLst>
                  <a:ext uri="{FF2B5EF4-FFF2-40B4-BE49-F238E27FC236}">
                    <a16:creationId xmlns:a16="http://schemas.microsoft.com/office/drawing/2014/main" id="{923CB5B3-AB76-3041-BA15-36DB9D5AD16D}"/>
                  </a:ext>
                </a:extLst>
              </p:cNvPr>
              <p:cNvCxnSpPr>
                <a:cxnSpLocks/>
                <a:stCxn id="56" idx="0"/>
              </p:cNvCxnSpPr>
              <p:nvPr/>
            </p:nvCxnSpPr>
            <p:spPr>
              <a:xfrm flipV="1">
                <a:off x="6216859" y="3895744"/>
                <a:ext cx="0" cy="165656"/>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0BB3D5FE-7F21-0A46-A9E0-1A2DFB49AED8}"/>
                  </a:ext>
                </a:extLst>
              </p:cNvPr>
              <p:cNvCxnSpPr>
                <a:cxnSpLocks/>
              </p:cNvCxnSpPr>
              <p:nvPr/>
            </p:nvCxnSpPr>
            <p:spPr>
              <a:xfrm flipH="1" flipV="1">
                <a:off x="6216858" y="4282300"/>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grpSp>
          <p:nvGrpSpPr>
            <p:cNvPr id="47" name="Group 46">
              <a:extLst>
                <a:ext uri="{FF2B5EF4-FFF2-40B4-BE49-F238E27FC236}">
                  <a16:creationId xmlns:a16="http://schemas.microsoft.com/office/drawing/2014/main" id="{E6A205B3-CACA-F74F-B114-A50694BF9420}"/>
                </a:ext>
              </a:extLst>
            </p:cNvPr>
            <p:cNvGrpSpPr/>
            <p:nvPr/>
          </p:nvGrpSpPr>
          <p:grpSpPr>
            <a:xfrm flipH="1">
              <a:off x="8580433" y="2296701"/>
              <a:ext cx="345345" cy="1226078"/>
              <a:chOff x="6607869" y="3799218"/>
              <a:chExt cx="294446" cy="1079976"/>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2360F03-522B-994F-BE91-D8D45FEAF65C}"/>
                      </a:ext>
                    </a:extLst>
                  </p:cNvPr>
                  <p:cNvSpPr txBox="1"/>
                  <p:nvPr/>
                </p:nvSpPr>
                <p:spPr>
                  <a:xfrm rot="16200000">
                    <a:off x="6489463" y="4268405"/>
                    <a:ext cx="421478"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𝑙</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48" name="TextBox 47">
                    <a:extLst>
                      <a:ext uri="{FF2B5EF4-FFF2-40B4-BE49-F238E27FC236}">
                        <a16:creationId xmlns:a16="http://schemas.microsoft.com/office/drawing/2014/main" id="{F2360F03-522B-994F-BE91-D8D45FEAF65C}"/>
                      </a:ext>
                    </a:extLst>
                  </p:cNvPr>
                  <p:cNvSpPr txBox="1">
                    <a:spLocks noRot="1" noChangeAspect="1" noMove="1" noResize="1" noEditPoints="1" noAdjustHandles="1" noChangeArrowheads="1" noChangeShapeType="1" noTextEdit="1"/>
                  </p:cNvSpPr>
                  <p:nvPr/>
                </p:nvSpPr>
                <p:spPr>
                  <a:xfrm rot="16200000">
                    <a:off x="6489463" y="4268405"/>
                    <a:ext cx="421478" cy="184666"/>
                  </a:xfrm>
                  <a:prstGeom prst="rect">
                    <a:avLst/>
                  </a:prstGeom>
                  <a:blipFill>
                    <a:blip r:embed="rId8"/>
                    <a:stretch>
                      <a:fillRect/>
                    </a:stretch>
                  </a:blipFill>
                </p:spPr>
                <p:txBody>
                  <a:bodyPr/>
                  <a:lstStyle/>
                  <a:p>
                    <a:r>
                      <a:rPr lang="en-US">
                        <a:noFill/>
                      </a:rPr>
                      <a:t> </a:t>
                    </a:r>
                  </a:p>
                </p:txBody>
              </p:sp>
            </mc:Fallback>
          </mc:AlternateContent>
          <p:sp>
            <p:nvSpPr>
              <p:cNvPr id="49" name="Left Brace 48">
                <a:extLst>
                  <a:ext uri="{FF2B5EF4-FFF2-40B4-BE49-F238E27FC236}">
                    <a16:creationId xmlns:a16="http://schemas.microsoft.com/office/drawing/2014/main" id="{5A8C9B66-8F38-EE4D-B579-C2574DEAFB1F}"/>
                  </a:ext>
                </a:extLst>
              </p:cNvPr>
              <p:cNvSpPr/>
              <p:nvPr/>
            </p:nvSpPr>
            <p:spPr>
              <a:xfrm>
                <a:off x="6778118" y="3799218"/>
                <a:ext cx="124197" cy="1079976"/>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grpSp>
        <p:nvGrpSpPr>
          <p:cNvPr id="61" name="Group 60">
            <a:extLst>
              <a:ext uri="{FF2B5EF4-FFF2-40B4-BE49-F238E27FC236}">
                <a16:creationId xmlns:a16="http://schemas.microsoft.com/office/drawing/2014/main" id="{EDAD42DA-5BA8-5B41-9C81-C42975A57D70}"/>
              </a:ext>
            </a:extLst>
          </p:cNvPr>
          <p:cNvGrpSpPr/>
          <p:nvPr/>
        </p:nvGrpSpPr>
        <p:grpSpPr>
          <a:xfrm>
            <a:off x="8132701" y="984629"/>
            <a:ext cx="1777533" cy="1026310"/>
            <a:chOff x="6359615" y="965917"/>
            <a:chExt cx="1777533" cy="1026310"/>
          </a:xfrm>
        </p:grpSpPr>
        <p:cxnSp>
          <p:nvCxnSpPr>
            <p:cNvPr id="62" name="Straight Arrow Connector 61">
              <a:extLst>
                <a:ext uri="{FF2B5EF4-FFF2-40B4-BE49-F238E27FC236}">
                  <a16:creationId xmlns:a16="http://schemas.microsoft.com/office/drawing/2014/main" id="{0167AB92-6DB7-A448-BC27-FCDFFEFFC1FD}"/>
                </a:ext>
              </a:extLst>
            </p:cNvPr>
            <p:cNvCxnSpPr>
              <a:cxnSpLocks/>
              <a:stCxn id="63" idx="0"/>
              <a:endCxn id="64" idx="2"/>
            </p:cNvCxnSpPr>
            <p:nvPr/>
          </p:nvCxnSpPr>
          <p:spPr>
            <a:xfrm flipH="1" flipV="1">
              <a:off x="6770324" y="1239310"/>
              <a:ext cx="1" cy="113454"/>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63" name="Oval 62">
              <a:extLst>
                <a:ext uri="{FF2B5EF4-FFF2-40B4-BE49-F238E27FC236}">
                  <a16:creationId xmlns:a16="http://schemas.microsoft.com/office/drawing/2014/main" id="{43426FC0-EA6D-1046-A75F-90B886CA1B1E}"/>
                </a:ext>
              </a:extLst>
            </p:cNvPr>
            <p:cNvSpPr>
              <a:spLocks noChangeAspect="1"/>
            </p:cNvSpPr>
            <p:nvPr/>
          </p:nvSpPr>
          <p:spPr>
            <a:xfrm>
              <a:off x="6618322" y="1352761"/>
              <a:ext cx="304005" cy="295532"/>
            </a:xfrm>
            <a:prstGeom prst="ellipse">
              <a:avLst/>
            </a:prstGeom>
            <a:solidFill>
              <a:schemeClr val="bg1"/>
            </a:solidFill>
            <a:ln w="12700">
              <a:solidFill>
                <a:schemeClr val="tx1"/>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173736" tIns="73152" rIns="164592" bIns="81195" numCol="1" spcCol="0" rtlCol="0" fromWordArt="0" anchor="ctr" anchorCtr="0" forceAA="0" compatLnSpc="1">
              <a:prstTxWarp prst="textNoShape">
                <a:avLst/>
              </a:prstTxWarp>
              <a:noAutofit/>
            </a:bodyPr>
            <a:lstStyle/>
            <a:p>
              <a:pPr algn="ctr"/>
              <a:r>
                <a:rPr lang="en-US" sz="2000">
                  <a:latin typeface="Calibri" panose="020F0502020204030204" pitchFamily="34" charset="0"/>
                  <a:cs typeface="Calibri" panose="020F0502020204030204" pitchFamily="34" charset="0"/>
                </a:rPr>
                <a:t>+</a:t>
              </a:r>
            </a:p>
          </p:txBody>
        </p:sp>
        <p:sp>
          <p:nvSpPr>
            <p:cNvPr id="64" name="Rectangle 63">
              <a:extLst>
                <a:ext uri="{FF2B5EF4-FFF2-40B4-BE49-F238E27FC236}">
                  <a16:creationId xmlns:a16="http://schemas.microsoft.com/office/drawing/2014/main" id="{D6D2DA80-939C-4948-A95F-6D175BABD619}"/>
                </a:ext>
              </a:extLst>
            </p:cNvPr>
            <p:cNvSpPr/>
            <p:nvPr/>
          </p:nvSpPr>
          <p:spPr>
            <a:xfrm>
              <a:off x="6359615" y="965917"/>
              <a:ext cx="821410" cy="2733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softmax</a:t>
              </a:r>
              <a:endParaRPr lang="en-US" sz="1200">
                <a:latin typeface="Calibri" panose="020F0502020204030204" pitchFamily="34" charset="0"/>
                <a:cs typeface="Calibri" panose="020F0502020204030204" pitchFamily="34" charset="0"/>
              </a:endParaRPr>
            </a:p>
          </p:txBody>
        </p:sp>
        <p:cxnSp>
          <p:nvCxnSpPr>
            <p:cNvPr id="65" name="Straight Arrow Connector 64">
              <a:extLst>
                <a:ext uri="{FF2B5EF4-FFF2-40B4-BE49-F238E27FC236}">
                  <a16:creationId xmlns:a16="http://schemas.microsoft.com/office/drawing/2014/main" id="{CCFC295E-0370-A541-8B5D-CBAA900F78C0}"/>
                </a:ext>
              </a:extLst>
            </p:cNvPr>
            <p:cNvCxnSpPr>
              <a:cxnSpLocks/>
              <a:stCxn id="27" idx="0"/>
              <a:endCxn id="63" idx="4"/>
            </p:cNvCxnSpPr>
            <p:nvPr/>
          </p:nvCxnSpPr>
          <p:spPr>
            <a:xfrm flipV="1">
              <a:off x="6767965" y="1648293"/>
              <a:ext cx="2360" cy="25548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C3B98C89-4E4D-174B-B177-732F5C37A6C9}"/>
                </a:ext>
              </a:extLst>
            </p:cNvPr>
            <p:cNvCxnSpPr>
              <a:cxnSpLocks/>
              <a:stCxn id="51" idx="0"/>
              <a:endCxn id="63" idx="6"/>
            </p:cNvCxnSpPr>
            <p:nvPr/>
          </p:nvCxnSpPr>
          <p:spPr>
            <a:xfrm flipH="1" flipV="1">
              <a:off x="6922327" y="1500527"/>
              <a:ext cx="1214821" cy="4917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67" name="Group 66">
            <a:extLst>
              <a:ext uri="{FF2B5EF4-FFF2-40B4-BE49-F238E27FC236}">
                <a16:creationId xmlns:a16="http://schemas.microsoft.com/office/drawing/2014/main" id="{06CC0BD4-4A5F-7D47-B713-FB0B970832A0}"/>
              </a:ext>
            </a:extLst>
          </p:cNvPr>
          <p:cNvGrpSpPr/>
          <p:nvPr/>
        </p:nvGrpSpPr>
        <p:grpSpPr>
          <a:xfrm>
            <a:off x="4916702" y="361616"/>
            <a:ext cx="2355913" cy="4066005"/>
            <a:chOff x="3143616" y="342904"/>
            <a:chExt cx="2355913" cy="4066005"/>
          </a:xfrm>
        </p:grpSpPr>
        <p:sp>
          <p:nvSpPr>
            <p:cNvPr id="68" name="Rectangle: Rounded Corners 167">
              <a:extLst>
                <a:ext uri="{FF2B5EF4-FFF2-40B4-BE49-F238E27FC236}">
                  <a16:creationId xmlns:a16="http://schemas.microsoft.com/office/drawing/2014/main" id="{2901BEE9-3BA1-C047-AB06-2E6CBC3BA599}"/>
                </a:ext>
              </a:extLst>
            </p:cNvPr>
            <p:cNvSpPr/>
            <p:nvPr/>
          </p:nvSpPr>
          <p:spPr>
            <a:xfrm>
              <a:off x="3143616" y="342904"/>
              <a:ext cx="2355913" cy="4066005"/>
            </a:xfrm>
            <a:prstGeom prst="roundRect">
              <a:avLst>
                <a:gd name="adj" fmla="val 6200"/>
              </a:avLst>
            </a:prstGeom>
            <a:solidFill>
              <a:srgbClr val="FBC8D6"/>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World State</a:t>
              </a:r>
            </a:p>
          </p:txBody>
        </p:sp>
        <p:grpSp>
          <p:nvGrpSpPr>
            <p:cNvPr id="69" name="Group 68">
              <a:extLst>
                <a:ext uri="{FF2B5EF4-FFF2-40B4-BE49-F238E27FC236}">
                  <a16:creationId xmlns:a16="http://schemas.microsoft.com/office/drawing/2014/main" id="{0C9A6DC1-00C9-9441-ADE7-E80E9D008C2B}"/>
                </a:ext>
              </a:extLst>
            </p:cNvPr>
            <p:cNvGrpSpPr/>
            <p:nvPr/>
          </p:nvGrpSpPr>
          <p:grpSpPr>
            <a:xfrm>
              <a:off x="3219125" y="731282"/>
              <a:ext cx="1766497" cy="3523771"/>
              <a:chOff x="3219125" y="731282"/>
              <a:chExt cx="1766497" cy="3523771"/>
            </a:xfrm>
          </p:grpSpPr>
          <p:sp>
            <p:nvSpPr>
              <p:cNvPr id="70" name="Rectangle 69">
                <a:extLst>
                  <a:ext uri="{FF2B5EF4-FFF2-40B4-BE49-F238E27FC236}">
                    <a16:creationId xmlns:a16="http://schemas.microsoft.com/office/drawing/2014/main" id="{663473E3-2247-374F-BB33-3DE543BC3A38}"/>
                  </a:ext>
                </a:extLst>
              </p:cNvPr>
              <p:cNvSpPr/>
              <p:nvPr/>
            </p:nvSpPr>
            <p:spPr>
              <a:xfrm>
                <a:off x="3653031" y="1545289"/>
                <a:ext cx="1332591" cy="1619730"/>
              </a:xfrm>
              <a:prstGeom prst="rect">
                <a:avLst/>
              </a:prstGeom>
              <a:solidFill>
                <a:srgbClr val="FFA7B9"/>
              </a:solidFill>
              <a:ln w="19050">
                <a:solidFill>
                  <a:srgbClr val="F8416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nvGrpSpPr>
              <p:cNvPr id="71" name="Group 70">
                <a:extLst>
                  <a:ext uri="{FF2B5EF4-FFF2-40B4-BE49-F238E27FC236}">
                    <a16:creationId xmlns:a16="http://schemas.microsoft.com/office/drawing/2014/main" id="{FD7580B4-4F36-AE44-8030-86A59142254F}"/>
                  </a:ext>
                </a:extLst>
              </p:cNvPr>
              <p:cNvGrpSpPr/>
              <p:nvPr/>
            </p:nvGrpSpPr>
            <p:grpSpPr>
              <a:xfrm>
                <a:off x="3219125" y="1543708"/>
                <a:ext cx="388047" cy="1941934"/>
                <a:chOff x="87849" y="1077646"/>
                <a:chExt cx="330854" cy="1710530"/>
              </a:xfrm>
            </p:grpSpPr>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7EBC071-5244-244A-AD0A-93301DE6029C}"/>
                        </a:ext>
                      </a:extLst>
                    </p:cNvPr>
                    <p:cNvSpPr txBox="1"/>
                    <p:nvPr/>
                  </p:nvSpPr>
                  <p:spPr>
                    <a:xfrm rot="16200000">
                      <a:off x="-37250" y="1840578"/>
                      <a:ext cx="43486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𝑚</m:t>
                            </m:r>
                            <m:r>
                              <a:rPr lang="en-US" sz="1200" i="1">
                                <a:latin typeface="Cambria Math" panose="02040503050406030204" pitchFamily="18" charset="0"/>
                              </a:rPr>
                              <m:t>−1</m:t>
                            </m:r>
                          </m:oMath>
                        </m:oMathPara>
                      </a14:m>
                      <a:endParaRPr lang="en-US" sz="1400">
                        <a:latin typeface="Calibri" panose="020F0502020204030204" pitchFamily="34" charset="0"/>
                        <a:cs typeface="Calibri" panose="020F0502020204030204" pitchFamily="34" charset="0"/>
                      </a:endParaRPr>
                    </a:p>
                  </p:txBody>
                </p:sp>
              </mc:Choice>
              <mc:Fallback xmlns="">
                <p:sp>
                  <p:nvSpPr>
                    <p:cNvPr id="91" name="TextBox 90">
                      <a:extLst>
                        <a:ext uri="{FF2B5EF4-FFF2-40B4-BE49-F238E27FC236}">
                          <a16:creationId xmlns:a16="http://schemas.microsoft.com/office/drawing/2014/main" id="{E7EBC071-5244-244A-AD0A-93301DE6029C}"/>
                        </a:ext>
                      </a:extLst>
                    </p:cNvPr>
                    <p:cNvSpPr txBox="1">
                      <a:spLocks noRot="1" noChangeAspect="1" noMove="1" noResize="1" noEditPoints="1" noAdjustHandles="1" noChangeArrowheads="1" noChangeShapeType="1" noTextEdit="1"/>
                    </p:cNvSpPr>
                    <p:nvPr/>
                  </p:nvSpPr>
                  <p:spPr>
                    <a:xfrm rot="16200000">
                      <a:off x="-37250" y="1840578"/>
                      <a:ext cx="434863" cy="184666"/>
                    </a:xfrm>
                    <a:prstGeom prst="rect">
                      <a:avLst/>
                    </a:prstGeom>
                    <a:blipFill>
                      <a:blip r:embed="rId9"/>
                      <a:stretch>
                        <a:fillRect t="-1235"/>
                      </a:stretch>
                    </a:blipFill>
                  </p:spPr>
                  <p:txBody>
                    <a:bodyPr/>
                    <a:lstStyle/>
                    <a:p>
                      <a:r>
                        <a:rPr lang="en-US">
                          <a:noFill/>
                        </a:rPr>
                        <a:t> </a:t>
                      </a:r>
                    </a:p>
                  </p:txBody>
                </p:sp>
              </mc:Fallback>
            </mc:AlternateContent>
            <p:sp>
              <p:nvSpPr>
                <p:cNvPr id="92" name="Left Brace 91">
                  <a:extLst>
                    <a:ext uri="{FF2B5EF4-FFF2-40B4-BE49-F238E27FC236}">
                      <a16:creationId xmlns:a16="http://schemas.microsoft.com/office/drawing/2014/main" id="{A4732EF1-0180-9446-8D5F-3DCED88EFFDA}"/>
                    </a:ext>
                  </a:extLst>
                </p:cNvPr>
                <p:cNvSpPr/>
                <p:nvPr/>
              </p:nvSpPr>
              <p:spPr>
                <a:xfrm>
                  <a:off x="298780" y="1077646"/>
                  <a:ext cx="119923" cy="1710530"/>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grpSp>
          <p:grpSp>
            <p:nvGrpSpPr>
              <p:cNvPr id="72" name="Group 71">
                <a:extLst>
                  <a:ext uri="{FF2B5EF4-FFF2-40B4-BE49-F238E27FC236}">
                    <a16:creationId xmlns:a16="http://schemas.microsoft.com/office/drawing/2014/main" id="{9D985247-B0F6-314A-A416-6F19E91414AD}"/>
                  </a:ext>
                </a:extLst>
              </p:cNvPr>
              <p:cNvGrpSpPr/>
              <p:nvPr/>
            </p:nvGrpSpPr>
            <p:grpSpPr>
              <a:xfrm>
                <a:off x="3729884" y="731282"/>
                <a:ext cx="1183378" cy="3523771"/>
                <a:chOff x="523329" y="362030"/>
                <a:chExt cx="1008965" cy="3103873"/>
              </a:xfrm>
            </p:grpSpPr>
            <p:grpSp>
              <p:nvGrpSpPr>
                <p:cNvPr id="73" name="Group 72">
                  <a:extLst>
                    <a:ext uri="{FF2B5EF4-FFF2-40B4-BE49-F238E27FC236}">
                      <a16:creationId xmlns:a16="http://schemas.microsoft.com/office/drawing/2014/main" id="{06E1A397-6614-1646-A6C9-0D074B8DEB89}"/>
                    </a:ext>
                  </a:extLst>
                </p:cNvPr>
                <p:cNvGrpSpPr/>
                <p:nvPr/>
              </p:nvGrpSpPr>
              <p:grpSpPr>
                <a:xfrm>
                  <a:off x="523329" y="1131308"/>
                  <a:ext cx="1008965" cy="1320788"/>
                  <a:chOff x="2585195" y="3417367"/>
                  <a:chExt cx="1008965" cy="1320788"/>
                </a:xfrm>
              </p:grpSpPr>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EE0F4353-E658-FF4A-8EF3-C59B1C4BB60D}"/>
                          </a:ext>
                        </a:extLst>
                      </p:cNvPr>
                      <p:cNvSpPr/>
                      <p:nvPr/>
                    </p:nvSpPr>
                    <p:spPr>
                      <a:xfrm>
                        <a:off x="2585330" y="3417367"/>
                        <a:ext cx="1002217"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oMath>
                        </a14:m>
                        <a:r>
                          <a:rPr lang="en-US" sz="1200">
                            <a:latin typeface="Calibri" panose="020F0502020204030204" pitchFamily="34" charset="0"/>
                            <a:cs typeface="Calibri" panose="020F0502020204030204" pitchFamily="34" charset="0"/>
                          </a:rPr>
                          <a:t> conv</a:t>
                        </a:r>
                      </a:p>
                    </p:txBody>
                  </p:sp>
                </mc:Choice>
                <mc:Fallback xmlns="">
                  <p:sp>
                    <p:nvSpPr>
                      <p:cNvPr id="84" name="Rectangle 83">
                        <a:extLst>
                          <a:ext uri="{FF2B5EF4-FFF2-40B4-BE49-F238E27FC236}">
                            <a16:creationId xmlns:a16="http://schemas.microsoft.com/office/drawing/2014/main" id="{EE0F4353-E658-FF4A-8EF3-C59B1C4BB60D}"/>
                          </a:ext>
                        </a:extLst>
                      </p:cNvPr>
                      <p:cNvSpPr>
                        <a:spLocks noRot="1" noChangeAspect="1" noMove="1" noResize="1" noEditPoints="1" noAdjustHandles="1" noChangeArrowheads="1" noChangeShapeType="1" noTextEdit="1"/>
                      </p:cNvSpPr>
                      <p:nvPr/>
                    </p:nvSpPr>
                    <p:spPr>
                      <a:xfrm>
                        <a:off x="2585330" y="3417367"/>
                        <a:ext cx="1002217" cy="240812"/>
                      </a:xfrm>
                      <a:prstGeom prst="rect">
                        <a:avLst/>
                      </a:prstGeom>
                      <a:blipFill>
                        <a:blip r:embed="rId10"/>
                        <a:stretch>
                          <a:fillRect b="-1489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1BACDAFE-9A64-6C43-925E-055E769300DA}"/>
                          </a:ext>
                        </a:extLst>
                      </p:cNvPr>
                      <p:cNvSpPr/>
                      <p:nvPr/>
                    </p:nvSpPr>
                    <p:spPr>
                      <a:xfrm>
                        <a:off x="2585195" y="4143149"/>
                        <a:ext cx="1008965"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a:latin typeface="Cambria Math" panose="02040503050406030204" pitchFamily="18" charset="0"/>
                              </a:rPr>
                              <m:t>1</m:t>
                            </m:r>
                            <m:r>
                              <a:rPr lang="en-US" sz="1200" i="1">
                                <a:latin typeface="Cambria Math" panose="02040503050406030204" pitchFamily="18" charset="0"/>
                              </a:rPr>
                              <m:t>×1×1</m:t>
                            </m:r>
                          </m:oMath>
                        </a14:m>
                        <a:r>
                          <a:rPr lang="en-US" sz="1200">
                            <a:latin typeface="Calibri" panose="020F0502020204030204" pitchFamily="34" charset="0"/>
                            <a:cs typeface="Calibri" panose="020F0502020204030204" pitchFamily="34" charset="0"/>
                          </a:rPr>
                          <a:t> conv</a:t>
                        </a:r>
                      </a:p>
                    </p:txBody>
                  </p:sp>
                </mc:Choice>
                <mc:Fallback xmlns="">
                  <p:sp>
                    <p:nvSpPr>
                      <p:cNvPr id="85" name="Rectangle 84">
                        <a:extLst>
                          <a:ext uri="{FF2B5EF4-FFF2-40B4-BE49-F238E27FC236}">
                            <a16:creationId xmlns:a16="http://schemas.microsoft.com/office/drawing/2014/main" id="{1BACDAFE-9A64-6C43-925E-055E769300DA}"/>
                          </a:ext>
                        </a:extLst>
                      </p:cNvPr>
                      <p:cNvSpPr>
                        <a:spLocks noRot="1" noChangeAspect="1" noMove="1" noResize="1" noEditPoints="1" noAdjustHandles="1" noChangeArrowheads="1" noChangeShapeType="1" noTextEdit="1"/>
                      </p:cNvSpPr>
                      <p:nvPr/>
                    </p:nvSpPr>
                    <p:spPr>
                      <a:xfrm>
                        <a:off x="2585195" y="4143149"/>
                        <a:ext cx="1008965" cy="240812"/>
                      </a:xfrm>
                      <a:prstGeom prst="rect">
                        <a:avLst/>
                      </a:prstGeom>
                      <a:blipFill>
                        <a:blip r:embed="rId11"/>
                        <a:stretch>
                          <a:fillRect b="-14894"/>
                        </a:stretch>
                      </a:blipFill>
                      <a:ln>
                        <a:solidFill>
                          <a:schemeClr val="tx1"/>
                        </a:solidFill>
                      </a:ln>
                    </p:spPr>
                    <p:txBody>
                      <a:bodyPr/>
                      <a:lstStyle/>
                      <a:p>
                        <a:r>
                          <a:rPr lang="en-US">
                            <a:noFill/>
                          </a:rPr>
                          <a:t> </a:t>
                        </a:r>
                      </a:p>
                    </p:txBody>
                  </p:sp>
                </mc:Fallback>
              </mc:AlternateContent>
              <p:sp>
                <p:nvSpPr>
                  <p:cNvPr id="86" name="Rectangle 85">
                    <a:extLst>
                      <a:ext uri="{FF2B5EF4-FFF2-40B4-BE49-F238E27FC236}">
                        <a16:creationId xmlns:a16="http://schemas.microsoft.com/office/drawing/2014/main" id="{CF8C2937-3E4B-9247-AA8B-1D22551CA085}"/>
                      </a:ext>
                    </a:extLst>
                  </p:cNvPr>
                  <p:cNvSpPr/>
                  <p:nvPr/>
                </p:nvSpPr>
                <p:spPr>
                  <a:xfrm>
                    <a:off x="2799425" y="3792811"/>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04F334E1-118E-F842-AD9A-670B86159CA4}"/>
                      </a:ext>
                    </a:extLst>
                  </p:cNvPr>
                  <p:cNvCxnSpPr>
                    <a:cxnSpLocks/>
                    <a:stCxn id="84" idx="2"/>
                  </p:cNvCxnSpPr>
                  <p:nvPr/>
                </p:nvCxnSpPr>
                <p:spPr>
                  <a:xfrm flipH="1">
                    <a:off x="3085401" y="3658179"/>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88" name="Straight Arrow Connector 87">
                    <a:extLst>
                      <a:ext uri="{FF2B5EF4-FFF2-40B4-BE49-F238E27FC236}">
                        <a16:creationId xmlns:a16="http://schemas.microsoft.com/office/drawing/2014/main" id="{6432F212-AC30-4249-9B32-C92910C4E388}"/>
                      </a:ext>
                    </a:extLst>
                  </p:cNvPr>
                  <p:cNvCxnSpPr>
                    <a:cxnSpLocks/>
                    <a:stCxn id="86" idx="2"/>
                    <a:endCxn id="85" idx="0"/>
                  </p:cNvCxnSpPr>
                  <p:nvPr/>
                </p:nvCxnSpPr>
                <p:spPr>
                  <a:xfrm>
                    <a:off x="3086438" y="4008960"/>
                    <a:ext cx="3240" cy="134189"/>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89" name="Rectangle 88">
                    <a:extLst>
                      <a:ext uri="{FF2B5EF4-FFF2-40B4-BE49-F238E27FC236}">
                        <a16:creationId xmlns:a16="http://schemas.microsoft.com/office/drawing/2014/main" id="{C5EED1F9-0E0E-784E-BC85-36F3E745833D}"/>
                      </a:ext>
                    </a:extLst>
                  </p:cNvPr>
                  <p:cNvSpPr/>
                  <p:nvPr/>
                </p:nvSpPr>
                <p:spPr>
                  <a:xfrm>
                    <a:off x="2802664" y="4522006"/>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90" name="Straight Arrow Connector 89">
                    <a:extLst>
                      <a:ext uri="{FF2B5EF4-FFF2-40B4-BE49-F238E27FC236}">
                        <a16:creationId xmlns:a16="http://schemas.microsoft.com/office/drawing/2014/main" id="{466A4D46-6408-E14D-8B48-FE8B09A6E808}"/>
                      </a:ext>
                    </a:extLst>
                  </p:cNvPr>
                  <p:cNvCxnSpPr>
                    <a:cxnSpLocks/>
                  </p:cNvCxnSpPr>
                  <p:nvPr/>
                </p:nvCxnSpPr>
                <p:spPr>
                  <a:xfrm flipH="1">
                    <a:off x="3089158" y="4387374"/>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FF54CBB7-4657-1F49-B89E-412E9BF53B25}"/>
                        </a:ext>
                      </a:extLst>
                    </p:cNvPr>
                    <p:cNvSpPr/>
                    <p:nvPr/>
                  </p:nvSpPr>
                  <p:spPr>
                    <a:xfrm>
                      <a:off x="525917" y="2877355"/>
                      <a:ext cx="1003789" cy="240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r>
                            <a:rPr lang="en-US" sz="1200" i="1">
                              <a:latin typeface="Cambria Math" panose="02040503050406030204" pitchFamily="18" charset="0"/>
                            </a:rPr>
                            <m:t>×</m:t>
                          </m:r>
                          <m:r>
                            <a:rPr lang="en-US" sz="1200" i="1">
                              <a:latin typeface="Cambria Math" panose="02040503050406030204" pitchFamily="18" charset="0"/>
                            </a:rPr>
                            <m:t>𝑘</m:t>
                          </m:r>
                        </m:oMath>
                      </a14:m>
                      <a:r>
                        <a:rPr lang="en-US" sz="1200">
                          <a:latin typeface="Calibri" panose="020F0502020204030204" pitchFamily="34" charset="0"/>
                          <a:cs typeface="Calibri" panose="020F0502020204030204" pitchFamily="34" charset="0"/>
                        </a:rPr>
                        <a:t> conv</a:t>
                      </a:r>
                    </a:p>
                  </p:txBody>
                </p:sp>
              </mc:Choice>
              <mc:Fallback xmlns="">
                <p:sp>
                  <p:nvSpPr>
                    <p:cNvPr id="74" name="Rectangle 73">
                      <a:extLst>
                        <a:ext uri="{FF2B5EF4-FFF2-40B4-BE49-F238E27FC236}">
                          <a16:creationId xmlns:a16="http://schemas.microsoft.com/office/drawing/2014/main" id="{FF54CBB7-4657-1F49-B89E-412E9BF53B25}"/>
                        </a:ext>
                      </a:extLst>
                    </p:cNvPr>
                    <p:cNvSpPr>
                      <a:spLocks noRot="1" noChangeAspect="1" noMove="1" noResize="1" noEditPoints="1" noAdjustHandles="1" noChangeArrowheads="1" noChangeShapeType="1" noTextEdit="1"/>
                    </p:cNvSpPr>
                    <p:nvPr/>
                  </p:nvSpPr>
                  <p:spPr>
                    <a:xfrm>
                      <a:off x="525917" y="2877355"/>
                      <a:ext cx="1003789" cy="240812"/>
                    </a:xfrm>
                    <a:prstGeom prst="rect">
                      <a:avLst/>
                    </a:prstGeom>
                    <a:blipFill>
                      <a:blip r:embed="rId10"/>
                      <a:stretch>
                        <a:fillRect b="-14894"/>
                      </a:stretch>
                    </a:blipFill>
                    <a:ln>
                      <a:solidFill>
                        <a:schemeClr val="tx1"/>
                      </a:solidFill>
                    </a:ln>
                  </p:spPr>
                  <p:txBody>
                    <a:bodyPr/>
                    <a:lstStyle/>
                    <a:p>
                      <a:r>
                        <a:rPr lang="en-US">
                          <a:noFill/>
                        </a:rPr>
                        <a:t> </a:t>
                      </a:r>
                    </a:p>
                  </p:txBody>
                </p:sp>
              </mc:Fallback>
            </mc:AlternateContent>
            <p:cxnSp>
              <p:nvCxnSpPr>
                <p:cNvPr id="75" name="Straight Arrow Connector 74">
                  <a:extLst>
                    <a:ext uri="{FF2B5EF4-FFF2-40B4-BE49-F238E27FC236}">
                      <a16:creationId xmlns:a16="http://schemas.microsoft.com/office/drawing/2014/main" id="{EC0328DA-98C1-7644-9CFD-2E7406337F42}"/>
                    </a:ext>
                  </a:extLst>
                </p:cNvPr>
                <p:cNvCxnSpPr>
                  <a:cxnSpLocks/>
                </p:cNvCxnSpPr>
                <p:nvPr/>
              </p:nvCxnSpPr>
              <p:spPr>
                <a:xfrm>
                  <a:off x="1027811" y="2741837"/>
                  <a:ext cx="0" cy="135519"/>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76" name="Straight Arrow Connector 75">
                  <a:extLst>
                    <a:ext uri="{FF2B5EF4-FFF2-40B4-BE49-F238E27FC236}">
                      <a16:creationId xmlns:a16="http://schemas.microsoft.com/office/drawing/2014/main" id="{5262D643-7805-1449-B488-6649EB0F2A94}"/>
                    </a:ext>
                  </a:extLst>
                </p:cNvPr>
                <p:cNvCxnSpPr>
                  <a:cxnSpLocks/>
                  <a:stCxn id="89" idx="2"/>
                </p:cNvCxnSpPr>
                <p:nvPr/>
              </p:nvCxnSpPr>
              <p:spPr>
                <a:xfrm>
                  <a:off x="1027811" y="2452096"/>
                  <a:ext cx="1143" cy="141381"/>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grpSp>
              <p:nvGrpSpPr>
                <p:cNvPr id="77" name="Group 76">
                  <a:extLst>
                    <a:ext uri="{FF2B5EF4-FFF2-40B4-BE49-F238E27FC236}">
                      <a16:creationId xmlns:a16="http://schemas.microsoft.com/office/drawing/2014/main" id="{E5D6F533-497F-C14D-8897-1C68063D95EF}"/>
                    </a:ext>
                  </a:extLst>
                </p:cNvPr>
                <p:cNvGrpSpPr/>
                <p:nvPr/>
              </p:nvGrpSpPr>
              <p:grpSpPr>
                <a:xfrm>
                  <a:off x="706833" y="362030"/>
                  <a:ext cx="641957" cy="613187"/>
                  <a:chOff x="706833" y="362030"/>
                  <a:chExt cx="641957" cy="613187"/>
                </a:xfrm>
              </p:grpSpPr>
              <p:sp>
                <p:nvSpPr>
                  <p:cNvPr id="82" name="Cube 81">
                    <a:extLst>
                      <a:ext uri="{FF2B5EF4-FFF2-40B4-BE49-F238E27FC236}">
                        <a16:creationId xmlns:a16="http://schemas.microsoft.com/office/drawing/2014/main" id="{8E44F925-874F-DF4D-B4AD-EE5C13FF708E}"/>
                      </a:ext>
                    </a:extLst>
                  </p:cNvPr>
                  <p:cNvSpPr/>
                  <p:nvPr/>
                </p:nvSpPr>
                <p:spPr>
                  <a:xfrm>
                    <a:off x="706833" y="362030"/>
                    <a:ext cx="641957" cy="613187"/>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baseline="300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23DE53D-6009-3E4A-882F-D7B5CA780A7E}"/>
                          </a:ext>
                        </a:extLst>
                      </p:cNvPr>
                      <p:cNvSpPr txBox="1"/>
                      <p:nvPr/>
                    </p:nvSpPr>
                    <p:spPr>
                      <a:xfrm>
                        <a:off x="722970" y="617480"/>
                        <a:ext cx="496354" cy="2724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700" i="1">
                                      <a:latin typeface="Cambria Math" panose="02040503050406030204" pitchFamily="18" charset="0"/>
                                    </a:rPr>
                                  </m:ctrlPr>
                                </m:sSupPr>
                                <m:e>
                                  <m:r>
                                    <a:rPr lang="en-US" sz="1700" b="1" i="1">
                                      <a:latin typeface="Cambria Math" panose="02040503050406030204" pitchFamily="18" charset="0"/>
                                    </a:rPr>
                                    <m:t>𝑾</m:t>
                                  </m:r>
                                </m:e>
                                <m:sup>
                                  <m:r>
                                    <a:rPr lang="en-US" sz="1700" i="1">
                                      <a:latin typeface="Cambria Math" panose="02040503050406030204" pitchFamily="18" charset="0"/>
                                    </a:rPr>
                                    <m:t>(0)</m:t>
                                  </m:r>
                                </m:sup>
                              </m:sSup>
                            </m:oMath>
                          </m:oMathPara>
                        </a14:m>
                        <a:endParaRPr lang="en-US" sz="1700">
                          <a:latin typeface="Calibri" panose="020F0502020204030204" pitchFamily="34" charset="0"/>
                          <a:cs typeface="Calibri" panose="020F0502020204030204" pitchFamily="34" charset="0"/>
                        </a:endParaRPr>
                      </a:p>
                    </p:txBody>
                  </p:sp>
                </mc:Choice>
                <mc:Fallback xmlns="">
                  <p:sp>
                    <p:nvSpPr>
                      <p:cNvPr id="83" name="TextBox 82">
                        <a:extLst>
                          <a:ext uri="{FF2B5EF4-FFF2-40B4-BE49-F238E27FC236}">
                            <a16:creationId xmlns:a16="http://schemas.microsoft.com/office/drawing/2014/main" id="{423DE53D-6009-3E4A-882F-D7B5CA780A7E}"/>
                          </a:ext>
                        </a:extLst>
                      </p:cNvPr>
                      <p:cNvSpPr txBox="1">
                        <a:spLocks noRot="1" noChangeAspect="1" noMove="1" noResize="1" noEditPoints="1" noAdjustHandles="1" noChangeArrowheads="1" noChangeShapeType="1" noTextEdit="1"/>
                      </p:cNvSpPr>
                      <p:nvPr/>
                    </p:nvSpPr>
                    <p:spPr>
                      <a:xfrm>
                        <a:off x="722970" y="617480"/>
                        <a:ext cx="496354" cy="272447"/>
                      </a:xfrm>
                      <a:prstGeom prst="rect">
                        <a:avLst/>
                      </a:prstGeom>
                      <a:blipFill>
                        <a:blip r:embed="rId12"/>
                        <a:stretch>
                          <a:fillRect l="-1042" t="-6000"/>
                        </a:stretch>
                      </a:blipFill>
                    </p:spPr>
                    <p:txBody>
                      <a:bodyPr/>
                      <a:lstStyle/>
                      <a:p>
                        <a:r>
                          <a:rPr lang="en-US">
                            <a:noFill/>
                          </a:rPr>
                          <a:t> </a:t>
                        </a:r>
                      </a:p>
                    </p:txBody>
                  </p:sp>
                </mc:Fallback>
              </mc:AlternateContent>
            </p:grpSp>
            <p:cxnSp>
              <p:nvCxnSpPr>
                <p:cNvPr id="78" name="Straight Arrow Connector 77">
                  <a:extLst>
                    <a:ext uri="{FF2B5EF4-FFF2-40B4-BE49-F238E27FC236}">
                      <a16:creationId xmlns:a16="http://schemas.microsoft.com/office/drawing/2014/main" id="{BB5CA49B-3C36-DD40-B436-5CC197ABE867}"/>
                    </a:ext>
                  </a:extLst>
                </p:cNvPr>
                <p:cNvCxnSpPr>
                  <a:cxnSpLocks/>
                </p:cNvCxnSpPr>
                <p:nvPr/>
              </p:nvCxnSpPr>
              <p:spPr>
                <a:xfrm flipH="1">
                  <a:off x="1023535" y="987347"/>
                  <a:ext cx="0" cy="153186"/>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79" name="Rectangle 78">
                  <a:extLst>
                    <a:ext uri="{FF2B5EF4-FFF2-40B4-BE49-F238E27FC236}">
                      <a16:creationId xmlns:a16="http://schemas.microsoft.com/office/drawing/2014/main" id="{A158A1EB-B2CC-AC4B-83A7-1A4EB53AF533}"/>
                    </a:ext>
                  </a:extLst>
                </p:cNvPr>
                <p:cNvSpPr/>
                <p:nvPr/>
              </p:nvSpPr>
              <p:spPr>
                <a:xfrm>
                  <a:off x="740798" y="3249754"/>
                  <a:ext cx="574026" cy="2161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err="1">
                      <a:latin typeface="Calibri" panose="020F0502020204030204" pitchFamily="34" charset="0"/>
                      <a:cs typeface="Calibri" panose="020F0502020204030204" pitchFamily="34" charset="0"/>
                    </a:rPr>
                    <a:t>ReLU</a:t>
                  </a:r>
                  <a:endParaRPr lang="en-US" sz="1200">
                    <a:latin typeface="Calibri" panose="020F0502020204030204" pitchFamily="34" charset="0"/>
                    <a:cs typeface="Calibri" panose="020F0502020204030204" pitchFamily="34" charset="0"/>
                  </a:endParaRPr>
                </a:p>
              </p:txBody>
            </p:sp>
            <p:cxnSp>
              <p:nvCxnSpPr>
                <p:cNvPr id="80" name="Straight Arrow Connector 79">
                  <a:extLst>
                    <a:ext uri="{FF2B5EF4-FFF2-40B4-BE49-F238E27FC236}">
                      <a16:creationId xmlns:a16="http://schemas.microsoft.com/office/drawing/2014/main" id="{5B11D2ED-65C8-ED4F-A9D7-21E878A64391}"/>
                    </a:ext>
                  </a:extLst>
                </p:cNvPr>
                <p:cNvCxnSpPr>
                  <a:cxnSpLocks/>
                </p:cNvCxnSpPr>
                <p:nvPr/>
              </p:nvCxnSpPr>
              <p:spPr>
                <a:xfrm flipH="1">
                  <a:off x="1027292" y="3115121"/>
                  <a:ext cx="1038" cy="134632"/>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81" name="TextBox 80">
                  <a:extLst>
                    <a:ext uri="{FF2B5EF4-FFF2-40B4-BE49-F238E27FC236}">
                      <a16:creationId xmlns:a16="http://schemas.microsoft.com/office/drawing/2014/main" id="{F8A68F23-70F9-E642-A314-B168070095F8}"/>
                    </a:ext>
                  </a:extLst>
                </p:cNvPr>
                <p:cNvSpPr txBox="1"/>
                <p:nvPr/>
              </p:nvSpPr>
              <p:spPr>
                <a:xfrm>
                  <a:off x="856682" y="2574046"/>
                  <a:ext cx="369332" cy="19813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grpSp>
        </p:grpSp>
      </p:grpSp>
      <p:grpSp>
        <p:nvGrpSpPr>
          <p:cNvPr id="93" name="Group 92">
            <a:extLst>
              <a:ext uri="{FF2B5EF4-FFF2-40B4-BE49-F238E27FC236}">
                <a16:creationId xmlns:a16="http://schemas.microsoft.com/office/drawing/2014/main" id="{D77C48DC-9545-9C43-973B-00254913361A}"/>
              </a:ext>
            </a:extLst>
          </p:cNvPr>
          <p:cNvGrpSpPr/>
          <p:nvPr/>
        </p:nvGrpSpPr>
        <p:grpSpPr>
          <a:xfrm>
            <a:off x="4923315" y="4501671"/>
            <a:ext cx="2345370" cy="1987745"/>
            <a:chOff x="3150229" y="4482959"/>
            <a:chExt cx="2345370" cy="1987745"/>
          </a:xfrm>
        </p:grpSpPr>
        <p:sp>
          <p:nvSpPr>
            <p:cNvPr id="94" name="Rectangle: Rounded Corners 167">
              <a:extLst>
                <a:ext uri="{FF2B5EF4-FFF2-40B4-BE49-F238E27FC236}">
                  <a16:creationId xmlns:a16="http://schemas.microsoft.com/office/drawing/2014/main" id="{06C6B99C-3E5A-2B4A-A40E-F904A9AB773F}"/>
                </a:ext>
              </a:extLst>
            </p:cNvPr>
            <p:cNvSpPr/>
            <p:nvPr/>
          </p:nvSpPr>
          <p:spPr>
            <a:xfrm>
              <a:off x="3150229" y="4482959"/>
              <a:ext cx="2345370" cy="1987745"/>
            </a:xfrm>
            <a:prstGeom prst="roundRect">
              <a:avLst>
                <a:gd name="adj" fmla="val 6200"/>
              </a:avLst>
            </a:prstGeom>
            <a:solidFill>
              <a:schemeClr val="accent1">
                <a:lumMod val="20000"/>
                <a:lumOff val="80000"/>
              </a:schemeClr>
            </a:solidFill>
            <a:ln w="22225">
              <a:solidFill>
                <a:schemeClr val="tx1"/>
              </a:solidFill>
              <a:prstDash val="solid"/>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 rIns="162391" bIns="81195" numCol="1" spcCol="0" rtlCol="0" fromWordArt="0" anchor="t" anchorCtr="0" forceAA="0" compatLnSpc="1">
              <a:prstTxWarp prst="textNoShape">
                <a:avLst/>
              </a:prstTxWarp>
              <a:noAutofit/>
            </a:bodyPr>
            <a:lstStyle/>
            <a:p>
              <a:r>
                <a:rPr lang="en-US" sz="1400" b="1">
                  <a:solidFill>
                    <a:schemeClr val="tx1"/>
                  </a:solidFill>
                  <a:latin typeface="Cambria" panose="02040503050406030204" pitchFamily="18" charset="0"/>
                  <a:ea typeface="Cambria" panose="02040503050406030204" pitchFamily="18" charset="0"/>
                  <a:cs typeface="Calibri" panose="020F0502020204030204" pitchFamily="34" charset="0"/>
                </a:rPr>
                <a:t>Game History</a:t>
              </a:r>
              <a:endParaRPr lang="en-US" sz="120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cxnSp>
          <p:nvCxnSpPr>
            <p:cNvPr id="95" name="Straight Arrow Connector 94">
              <a:extLst>
                <a:ext uri="{FF2B5EF4-FFF2-40B4-BE49-F238E27FC236}">
                  <a16:creationId xmlns:a16="http://schemas.microsoft.com/office/drawing/2014/main" id="{0C2D0C90-87A9-EA4E-803C-1E71DBF14E13}"/>
                </a:ext>
              </a:extLst>
            </p:cNvPr>
            <p:cNvCxnSpPr>
              <a:cxnSpLocks/>
              <a:stCxn id="97" idx="3"/>
              <a:endCxn id="98" idx="1"/>
            </p:cNvCxnSpPr>
            <p:nvPr/>
          </p:nvCxnSpPr>
          <p:spPr>
            <a:xfrm>
              <a:off x="3792721" y="5093443"/>
              <a:ext cx="248586"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96" name="Straight Arrow Connector 95">
              <a:extLst>
                <a:ext uri="{FF2B5EF4-FFF2-40B4-BE49-F238E27FC236}">
                  <a16:creationId xmlns:a16="http://schemas.microsoft.com/office/drawing/2014/main" id="{C7F3EBB6-8228-2149-A1F1-83548A251CFD}"/>
                </a:ext>
              </a:extLst>
            </p:cNvPr>
            <p:cNvCxnSpPr>
              <a:cxnSpLocks/>
              <a:stCxn id="98" idx="3"/>
              <a:endCxn id="103" idx="1"/>
            </p:cNvCxnSpPr>
            <p:nvPr/>
          </p:nvCxnSpPr>
          <p:spPr>
            <a:xfrm>
              <a:off x="4523917" y="5093443"/>
              <a:ext cx="293001" cy="350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97" name="Rectangle 96">
              <a:extLst>
                <a:ext uri="{FF2B5EF4-FFF2-40B4-BE49-F238E27FC236}">
                  <a16:creationId xmlns:a16="http://schemas.microsoft.com/office/drawing/2014/main" id="{FCBA46BE-3D8F-0B43-B69F-8D5DA023CA0C}"/>
                </a:ext>
              </a:extLst>
            </p:cNvPr>
            <p:cNvSpPr/>
            <p:nvPr/>
          </p:nvSpPr>
          <p:spPr>
            <a:xfrm>
              <a:off x="3310111" y="485987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sp>
          <p:nvSpPr>
            <p:cNvPr id="98" name="Rectangle 97">
              <a:extLst>
                <a:ext uri="{FF2B5EF4-FFF2-40B4-BE49-F238E27FC236}">
                  <a16:creationId xmlns:a16="http://schemas.microsoft.com/office/drawing/2014/main" id="{88C92BF3-23CD-804B-B0C5-F3772BC46407}"/>
                </a:ext>
              </a:extLst>
            </p:cNvPr>
            <p:cNvSpPr/>
            <p:nvPr/>
          </p:nvSpPr>
          <p:spPr>
            <a:xfrm>
              <a:off x="4041307" y="4859870"/>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99" name="Group 98">
              <a:extLst>
                <a:ext uri="{FF2B5EF4-FFF2-40B4-BE49-F238E27FC236}">
                  <a16:creationId xmlns:a16="http://schemas.microsoft.com/office/drawing/2014/main" id="{76CDC165-6429-8E43-A3FC-AD21B9E61BE8}"/>
                </a:ext>
              </a:extLst>
            </p:cNvPr>
            <p:cNvGrpSpPr/>
            <p:nvPr/>
          </p:nvGrpSpPr>
          <p:grpSpPr>
            <a:xfrm>
              <a:off x="3270851" y="6099732"/>
              <a:ext cx="2222330" cy="297001"/>
              <a:chOff x="1934634" y="6934556"/>
              <a:chExt cx="1894790" cy="261610"/>
            </a:xfrm>
          </p:grpSpPr>
          <p:sp>
            <p:nvSpPr>
              <p:cNvPr id="115" name="TextBox 114">
                <a:extLst>
                  <a:ext uri="{FF2B5EF4-FFF2-40B4-BE49-F238E27FC236}">
                    <a16:creationId xmlns:a16="http://schemas.microsoft.com/office/drawing/2014/main" id="{4C263137-0AC1-1D48-B90A-46A41C4D6B44}"/>
                  </a:ext>
                </a:extLst>
              </p:cNvPr>
              <p:cNvSpPr txBox="1"/>
              <p:nvPr/>
            </p:nvSpPr>
            <p:spPr>
              <a:xfrm>
                <a:off x="1934634" y="6934556"/>
                <a:ext cx="492443"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make</a:t>
                </a:r>
              </a:p>
            </p:txBody>
          </p:sp>
          <p:sp>
            <p:nvSpPr>
              <p:cNvPr id="116" name="TextBox 115">
                <a:extLst>
                  <a:ext uri="{FF2B5EF4-FFF2-40B4-BE49-F238E27FC236}">
                    <a16:creationId xmlns:a16="http://schemas.microsoft.com/office/drawing/2014/main" id="{758DE4D6-3685-EE4A-9F07-560A6F04503B}"/>
                  </a:ext>
                </a:extLst>
              </p:cNvPr>
              <p:cNvSpPr txBox="1"/>
              <p:nvPr/>
            </p:nvSpPr>
            <p:spPr>
              <a:xfrm>
                <a:off x="2661000" y="6934556"/>
                <a:ext cx="261610" cy="253916"/>
              </a:xfrm>
              <a:prstGeom prst="rect">
                <a:avLst/>
              </a:prstGeom>
              <a:noFill/>
            </p:spPr>
            <p:txBody>
              <a:bodyPr wrap="none" rtlCol="0">
                <a:spAutoFit/>
              </a:bodyPr>
              <a:lstStyle/>
              <a:p>
                <a:r>
                  <a:rPr lang="en-US" sz="1050" b="1">
                    <a:latin typeface="Dank Mono" pitchFamily="49" charset="77"/>
                    <a:cs typeface="Calibri" panose="020F0502020204030204" pitchFamily="34" charset="0"/>
                  </a:rPr>
                  <a:t>a</a:t>
                </a:r>
              </a:p>
            </p:txBody>
          </p:sp>
          <p:sp>
            <p:nvSpPr>
              <p:cNvPr id="117" name="TextBox 116">
                <a:extLst>
                  <a:ext uri="{FF2B5EF4-FFF2-40B4-BE49-F238E27FC236}">
                    <a16:creationId xmlns:a16="http://schemas.microsoft.com/office/drawing/2014/main" id="{387E51B4-D65E-4845-B1DF-F81F4C992DB0}"/>
                  </a:ext>
                </a:extLst>
              </p:cNvPr>
              <p:cNvSpPr txBox="1"/>
              <p:nvPr/>
            </p:nvSpPr>
            <p:spPr>
              <a:xfrm>
                <a:off x="3131148" y="6934556"/>
                <a:ext cx="698276" cy="261610"/>
              </a:xfrm>
              <a:prstGeom prst="rect">
                <a:avLst/>
              </a:prstGeom>
              <a:noFill/>
            </p:spPr>
            <p:txBody>
              <a:bodyPr wrap="square" rtlCol="0">
                <a:spAutoFit/>
              </a:bodyPr>
              <a:lstStyle/>
              <a:p>
                <a:r>
                  <a:rPr lang="en-US" sz="1050" b="1">
                    <a:latin typeface="Dank Mono" pitchFamily="49" charset="77"/>
                    <a:cs typeface="Calibri" panose="020F0502020204030204" pitchFamily="34" charset="0"/>
                  </a:rPr>
                  <a:t>column</a:t>
                </a:r>
              </a:p>
            </p:txBody>
          </p:sp>
        </p:grpSp>
        <p:cxnSp>
          <p:nvCxnSpPr>
            <p:cNvPr id="100" name="Straight Arrow Connector 99">
              <a:extLst>
                <a:ext uri="{FF2B5EF4-FFF2-40B4-BE49-F238E27FC236}">
                  <a16:creationId xmlns:a16="http://schemas.microsoft.com/office/drawing/2014/main" id="{DEE2BAF5-0995-7C48-9390-54B0FF360E73}"/>
                </a:ext>
              </a:extLst>
            </p:cNvPr>
            <p:cNvCxnSpPr>
              <a:cxnSpLocks/>
            </p:cNvCxnSpPr>
            <p:nvPr/>
          </p:nvCxnSpPr>
          <p:spPr>
            <a:xfrm flipV="1">
              <a:off x="3551416" y="5812574"/>
              <a:ext cx="0" cy="264803"/>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01" name="Straight Arrow Connector 100">
              <a:extLst>
                <a:ext uri="{FF2B5EF4-FFF2-40B4-BE49-F238E27FC236}">
                  <a16:creationId xmlns:a16="http://schemas.microsoft.com/office/drawing/2014/main" id="{C6CB8990-033D-7D40-BBDD-CFBB5C79BA8B}"/>
                </a:ext>
              </a:extLst>
            </p:cNvPr>
            <p:cNvCxnSpPr>
              <a:cxnSpLocks/>
            </p:cNvCxnSpPr>
            <p:nvPr/>
          </p:nvCxnSpPr>
          <p:spPr>
            <a:xfrm flipV="1">
              <a:off x="4282492" y="5811259"/>
              <a:ext cx="1" cy="26611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cxnSp>
          <p:nvCxnSpPr>
            <p:cNvPr id="102" name="Straight Arrow Connector 101">
              <a:extLst>
                <a:ext uri="{FF2B5EF4-FFF2-40B4-BE49-F238E27FC236}">
                  <a16:creationId xmlns:a16="http://schemas.microsoft.com/office/drawing/2014/main" id="{E21DD676-078F-5C41-9FA8-08360264B265}"/>
                </a:ext>
              </a:extLst>
            </p:cNvPr>
            <p:cNvCxnSpPr>
              <a:cxnSpLocks/>
            </p:cNvCxnSpPr>
            <p:nvPr/>
          </p:nvCxnSpPr>
          <p:spPr>
            <a:xfrm flipV="1">
              <a:off x="5058223" y="5811215"/>
              <a:ext cx="0" cy="266162"/>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03" name="Rectangle 102">
              <a:extLst>
                <a:ext uri="{FF2B5EF4-FFF2-40B4-BE49-F238E27FC236}">
                  <a16:creationId xmlns:a16="http://schemas.microsoft.com/office/drawing/2014/main" id="{20453A4E-2F80-B545-BAF0-CB4CBA1D6A66}"/>
                </a:ext>
              </a:extLst>
            </p:cNvPr>
            <p:cNvSpPr/>
            <p:nvPr/>
          </p:nvSpPr>
          <p:spPr>
            <a:xfrm>
              <a:off x="4816918" y="4863376"/>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grpSp>
          <p:nvGrpSpPr>
            <p:cNvPr id="104" name="Group 103">
              <a:extLst>
                <a:ext uri="{FF2B5EF4-FFF2-40B4-BE49-F238E27FC236}">
                  <a16:creationId xmlns:a16="http://schemas.microsoft.com/office/drawing/2014/main" id="{35CF8168-4F8B-1342-88D4-CF787B6FBD7B}"/>
                </a:ext>
              </a:extLst>
            </p:cNvPr>
            <p:cNvGrpSpPr/>
            <p:nvPr/>
          </p:nvGrpSpPr>
          <p:grpSpPr>
            <a:xfrm>
              <a:off x="3410874" y="5569232"/>
              <a:ext cx="281084" cy="243360"/>
              <a:chOff x="233471" y="4585986"/>
              <a:chExt cx="336985" cy="214361"/>
            </a:xfrm>
          </p:grpSpPr>
          <p:sp>
            <p:nvSpPr>
              <p:cNvPr id="113" name="Rectangle 112">
                <a:extLst>
                  <a:ext uri="{FF2B5EF4-FFF2-40B4-BE49-F238E27FC236}">
                    <a16:creationId xmlns:a16="http://schemas.microsoft.com/office/drawing/2014/main" id="{9769D5FD-BBFF-6A47-B30E-E950A77EB64F}"/>
                  </a:ext>
                </a:extLst>
              </p:cNvPr>
              <p:cNvSpPr/>
              <p:nvPr/>
            </p:nvSpPr>
            <p:spPr>
              <a:xfrm>
                <a:off x="233471" y="4585986"/>
                <a:ext cx="336985" cy="21436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1C1759F-327E-644E-ADC9-564A2F0F81A6}"/>
                      </a:ext>
                    </a:extLst>
                  </p:cNvPr>
                  <p:cNvSpPr txBox="1"/>
                  <p:nvPr/>
                </p:nvSpPr>
                <p:spPr>
                  <a:xfrm>
                    <a:off x="277387" y="4613605"/>
                    <a:ext cx="268859"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14" name="TextBox 113">
                    <a:extLst>
                      <a:ext uri="{FF2B5EF4-FFF2-40B4-BE49-F238E27FC236}">
                        <a16:creationId xmlns:a16="http://schemas.microsoft.com/office/drawing/2014/main" id="{A1C1759F-327E-644E-ADC9-564A2F0F81A6}"/>
                      </a:ext>
                    </a:extLst>
                  </p:cNvPr>
                  <p:cNvSpPr txBox="1">
                    <a:spLocks noRot="1" noChangeAspect="1" noMove="1" noResize="1" noEditPoints="1" noAdjustHandles="1" noChangeArrowheads="1" noChangeShapeType="1" noTextEdit="1"/>
                  </p:cNvSpPr>
                  <p:nvPr/>
                </p:nvSpPr>
                <p:spPr>
                  <a:xfrm>
                    <a:off x="277387" y="4613605"/>
                    <a:ext cx="268859" cy="161583"/>
                  </a:xfrm>
                  <a:prstGeom prst="rect">
                    <a:avLst/>
                  </a:prstGeom>
                  <a:blipFill>
                    <a:blip r:embed="rId13"/>
                    <a:stretch>
                      <a:fillRect l="-8108"/>
                    </a:stretch>
                  </a:blipFill>
                </p:spPr>
                <p:txBody>
                  <a:bodyPr/>
                  <a:lstStyle/>
                  <a:p>
                    <a:r>
                      <a:rPr lang="en-US">
                        <a:noFill/>
                      </a:rPr>
                      <a:t> </a:t>
                    </a:r>
                  </a:p>
                </p:txBody>
              </p:sp>
            </mc:Fallback>
          </mc:AlternateContent>
        </p:grpSp>
        <p:cxnSp>
          <p:nvCxnSpPr>
            <p:cNvPr id="105" name="Straight Arrow Connector 104">
              <a:extLst>
                <a:ext uri="{FF2B5EF4-FFF2-40B4-BE49-F238E27FC236}">
                  <a16:creationId xmlns:a16="http://schemas.microsoft.com/office/drawing/2014/main" id="{1C2C7611-8AC6-FF49-85D4-F896B67775C9}"/>
                </a:ext>
              </a:extLst>
            </p:cNvPr>
            <p:cNvCxnSpPr>
              <a:cxnSpLocks/>
              <a:stCxn id="113" idx="0"/>
              <a:endCxn id="97" idx="2"/>
            </p:cNvCxnSpPr>
            <p:nvPr/>
          </p:nvCxnSpPr>
          <p:spPr>
            <a:xfrm flipV="1">
              <a:off x="3551416" y="5327016"/>
              <a:ext cx="0" cy="242216"/>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nvGrpSpPr>
            <p:cNvPr id="106" name="Group 105">
              <a:extLst>
                <a:ext uri="{FF2B5EF4-FFF2-40B4-BE49-F238E27FC236}">
                  <a16:creationId xmlns:a16="http://schemas.microsoft.com/office/drawing/2014/main" id="{586B3EF8-4134-314C-9FA4-B1C92A04DD0F}"/>
                </a:ext>
              </a:extLst>
            </p:cNvPr>
            <p:cNvGrpSpPr/>
            <p:nvPr/>
          </p:nvGrpSpPr>
          <p:grpSpPr>
            <a:xfrm>
              <a:off x="4141951" y="5567902"/>
              <a:ext cx="281084" cy="243360"/>
              <a:chOff x="233471" y="4585986"/>
              <a:chExt cx="336985" cy="214361"/>
            </a:xfrm>
          </p:grpSpPr>
          <p:sp>
            <p:nvSpPr>
              <p:cNvPr id="111" name="Rectangle 110">
                <a:extLst>
                  <a:ext uri="{FF2B5EF4-FFF2-40B4-BE49-F238E27FC236}">
                    <a16:creationId xmlns:a16="http://schemas.microsoft.com/office/drawing/2014/main" id="{06C72C6B-73B3-FF48-8E04-E925F6B19CDE}"/>
                  </a:ext>
                </a:extLst>
              </p:cNvPr>
              <p:cNvSpPr/>
              <p:nvPr/>
            </p:nvSpPr>
            <p:spPr>
              <a:xfrm>
                <a:off x="233471" y="4585986"/>
                <a:ext cx="336985" cy="21436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A29C32E5-9681-3A4E-A987-9238E8355F1A}"/>
                      </a:ext>
                    </a:extLst>
                  </p:cNvPr>
                  <p:cNvSpPr txBox="1"/>
                  <p:nvPr/>
                </p:nvSpPr>
                <p:spPr>
                  <a:xfrm>
                    <a:off x="277387" y="4613605"/>
                    <a:ext cx="268859"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12" name="TextBox 111">
                    <a:extLst>
                      <a:ext uri="{FF2B5EF4-FFF2-40B4-BE49-F238E27FC236}">
                        <a16:creationId xmlns:a16="http://schemas.microsoft.com/office/drawing/2014/main" id="{A29C32E5-9681-3A4E-A987-9238E8355F1A}"/>
                      </a:ext>
                    </a:extLst>
                  </p:cNvPr>
                  <p:cNvSpPr txBox="1">
                    <a:spLocks noRot="1" noChangeAspect="1" noMove="1" noResize="1" noEditPoints="1" noAdjustHandles="1" noChangeArrowheads="1" noChangeShapeType="1" noTextEdit="1"/>
                  </p:cNvSpPr>
                  <p:nvPr/>
                </p:nvSpPr>
                <p:spPr>
                  <a:xfrm>
                    <a:off x="277387" y="4613605"/>
                    <a:ext cx="268859" cy="161583"/>
                  </a:xfrm>
                  <a:prstGeom prst="rect">
                    <a:avLst/>
                  </a:prstGeom>
                  <a:blipFill>
                    <a:blip r:embed="rId13"/>
                    <a:stretch>
                      <a:fillRect l="-8108"/>
                    </a:stretch>
                  </a:blipFill>
                </p:spPr>
                <p:txBody>
                  <a:bodyPr/>
                  <a:lstStyle/>
                  <a:p>
                    <a:r>
                      <a:rPr lang="en-US">
                        <a:noFill/>
                      </a:rPr>
                      <a:t> </a:t>
                    </a:r>
                  </a:p>
                </p:txBody>
              </p:sp>
            </mc:Fallback>
          </mc:AlternateContent>
        </p:grpSp>
        <p:cxnSp>
          <p:nvCxnSpPr>
            <p:cNvPr id="107" name="Straight Arrow Connector 106">
              <a:extLst>
                <a:ext uri="{FF2B5EF4-FFF2-40B4-BE49-F238E27FC236}">
                  <a16:creationId xmlns:a16="http://schemas.microsoft.com/office/drawing/2014/main" id="{D129DE5C-46D7-A641-B70E-2C00C4E027F2}"/>
                </a:ext>
              </a:extLst>
            </p:cNvPr>
            <p:cNvCxnSpPr>
              <a:cxnSpLocks/>
              <a:stCxn id="111" idx="0"/>
              <a:endCxn id="98" idx="2"/>
            </p:cNvCxnSpPr>
            <p:nvPr/>
          </p:nvCxnSpPr>
          <p:spPr>
            <a:xfrm flipV="1">
              <a:off x="4282492" y="5327016"/>
              <a:ext cx="120" cy="24088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08" name="Rectangle 107">
              <a:extLst>
                <a:ext uri="{FF2B5EF4-FFF2-40B4-BE49-F238E27FC236}">
                  <a16:creationId xmlns:a16="http://schemas.microsoft.com/office/drawing/2014/main" id="{AFF6E62B-5821-2D44-9D8D-50F3FEF00912}"/>
                </a:ext>
              </a:extLst>
            </p:cNvPr>
            <p:cNvSpPr/>
            <p:nvPr/>
          </p:nvSpPr>
          <p:spPr>
            <a:xfrm>
              <a:off x="4919231" y="5570890"/>
              <a:ext cx="281084" cy="24336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8DEDA217-3502-5C4E-B9B7-B249265295D6}"/>
                    </a:ext>
                  </a:extLst>
                </p:cNvPr>
                <p:cNvSpPr txBox="1"/>
                <p:nvPr/>
              </p:nvSpPr>
              <p:spPr>
                <a:xfrm>
                  <a:off x="4955862" y="5602245"/>
                  <a:ext cx="224259" cy="1834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i="1">
                                <a:latin typeface="Cambria Math" panose="02040503050406030204" pitchFamily="18" charset="0"/>
                              </a:rPr>
                              <m:t>𝑊</m:t>
                            </m:r>
                          </m:e>
                          <m:sub>
                            <m:r>
                              <a:rPr lang="en-US" sz="1050" i="1">
                                <a:latin typeface="Cambria Math" panose="02040503050406030204" pitchFamily="18" charset="0"/>
                              </a:rPr>
                              <m:t>𝑒</m:t>
                            </m:r>
                          </m:sub>
                        </m:sSub>
                      </m:oMath>
                    </m:oMathPara>
                  </a14:m>
                  <a:endParaRPr lang="en-US" sz="1600">
                    <a:latin typeface="Calibri" panose="020F0502020204030204" pitchFamily="34" charset="0"/>
                    <a:cs typeface="Calibri" panose="020F0502020204030204" pitchFamily="34" charset="0"/>
                  </a:endParaRPr>
                </a:p>
              </p:txBody>
            </p:sp>
          </mc:Choice>
          <mc:Fallback xmlns="">
            <p:sp>
              <p:nvSpPr>
                <p:cNvPr id="109" name="TextBox 108">
                  <a:extLst>
                    <a:ext uri="{FF2B5EF4-FFF2-40B4-BE49-F238E27FC236}">
                      <a16:creationId xmlns:a16="http://schemas.microsoft.com/office/drawing/2014/main" id="{8DEDA217-3502-5C4E-B9B7-B249265295D6}"/>
                    </a:ext>
                  </a:extLst>
                </p:cNvPr>
                <p:cNvSpPr txBox="1">
                  <a:spLocks noRot="1" noChangeAspect="1" noMove="1" noResize="1" noEditPoints="1" noAdjustHandles="1" noChangeArrowheads="1" noChangeShapeType="1" noTextEdit="1"/>
                </p:cNvSpPr>
                <p:nvPr/>
              </p:nvSpPr>
              <p:spPr>
                <a:xfrm>
                  <a:off x="4955862" y="5602245"/>
                  <a:ext cx="224259" cy="183442"/>
                </a:xfrm>
                <a:prstGeom prst="rect">
                  <a:avLst/>
                </a:prstGeom>
                <a:blipFill>
                  <a:blip r:embed="rId13"/>
                  <a:stretch>
                    <a:fillRect l="-8108"/>
                  </a:stretch>
                </a:blipFill>
              </p:spPr>
              <p:txBody>
                <a:bodyPr/>
                <a:lstStyle/>
                <a:p>
                  <a:r>
                    <a:rPr lang="en-US">
                      <a:noFill/>
                    </a:rPr>
                    <a:t> </a:t>
                  </a:r>
                </a:p>
              </p:txBody>
            </p:sp>
          </mc:Fallback>
        </mc:AlternateContent>
        <p:cxnSp>
          <p:nvCxnSpPr>
            <p:cNvPr id="110" name="Straight Arrow Connector 109">
              <a:extLst>
                <a:ext uri="{FF2B5EF4-FFF2-40B4-BE49-F238E27FC236}">
                  <a16:creationId xmlns:a16="http://schemas.microsoft.com/office/drawing/2014/main" id="{3CFEFA50-E6C0-EB4B-981E-B96F26DAA8DD}"/>
                </a:ext>
              </a:extLst>
            </p:cNvPr>
            <p:cNvCxnSpPr>
              <a:cxnSpLocks/>
              <a:stCxn id="108" idx="0"/>
              <a:endCxn id="103" idx="2"/>
            </p:cNvCxnSpPr>
            <p:nvPr/>
          </p:nvCxnSpPr>
          <p:spPr>
            <a:xfrm flipH="1" flipV="1">
              <a:off x="5058223" y="5330522"/>
              <a:ext cx="1549" cy="2403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cxnSp>
        <p:nvCxnSpPr>
          <p:cNvPr id="118" name="Curved Connector 175">
            <a:extLst>
              <a:ext uri="{FF2B5EF4-FFF2-40B4-BE49-F238E27FC236}">
                <a16:creationId xmlns:a16="http://schemas.microsoft.com/office/drawing/2014/main" id="{0A800D51-53A2-CE42-BC66-5A6E6C18E8F8}"/>
              </a:ext>
            </a:extLst>
          </p:cNvPr>
          <p:cNvCxnSpPr>
            <a:cxnSpLocks/>
            <a:endCxn id="25" idx="4"/>
          </p:cNvCxnSpPr>
          <p:nvPr/>
        </p:nvCxnSpPr>
        <p:spPr>
          <a:xfrm flipV="1">
            <a:off x="8196152" y="4702689"/>
            <a:ext cx="349208" cy="415743"/>
          </a:xfrm>
          <a:prstGeom prst="curvedConnector2">
            <a:avLst/>
          </a:prstGeom>
          <a:ln w="22225">
            <a:tailEnd type="triangle"/>
          </a:ln>
        </p:spPr>
        <p:style>
          <a:lnRef idx="1">
            <a:schemeClr val="dk1"/>
          </a:lnRef>
          <a:fillRef idx="0">
            <a:schemeClr val="dk1"/>
          </a:fillRef>
          <a:effectRef idx="0">
            <a:schemeClr val="dk1"/>
          </a:effectRef>
          <a:fontRef idx="minor">
            <a:schemeClr val="tx1"/>
          </a:fontRef>
        </p:style>
      </p:cxnSp>
      <p:grpSp>
        <p:nvGrpSpPr>
          <p:cNvPr id="119" name="Group 118">
            <a:extLst>
              <a:ext uri="{FF2B5EF4-FFF2-40B4-BE49-F238E27FC236}">
                <a16:creationId xmlns:a16="http://schemas.microsoft.com/office/drawing/2014/main" id="{52ABE347-FB5D-D241-B4F3-BCDEBE412FD2}"/>
              </a:ext>
            </a:extLst>
          </p:cNvPr>
          <p:cNvGrpSpPr/>
          <p:nvPr/>
        </p:nvGrpSpPr>
        <p:grpSpPr>
          <a:xfrm>
            <a:off x="8196152" y="4885604"/>
            <a:ext cx="2532719" cy="1562346"/>
            <a:chOff x="6423066" y="4866892"/>
            <a:chExt cx="2532719" cy="1562346"/>
          </a:xfrm>
        </p:grpSpPr>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F172491E-FED6-5844-9E3E-2CDB572BB786}"/>
                    </a:ext>
                  </a:extLst>
                </p:cNvPr>
                <p:cNvSpPr txBox="1"/>
                <p:nvPr/>
              </p:nvSpPr>
              <p:spPr>
                <a:xfrm>
                  <a:off x="7024006" y="6174530"/>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(1)</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120" name="TextBox 119">
                  <a:extLst>
                    <a:ext uri="{FF2B5EF4-FFF2-40B4-BE49-F238E27FC236}">
                      <a16:creationId xmlns:a16="http://schemas.microsoft.com/office/drawing/2014/main" id="{F172491E-FED6-5844-9E3E-2CDB572BB786}"/>
                    </a:ext>
                  </a:extLst>
                </p:cNvPr>
                <p:cNvSpPr txBox="1">
                  <a:spLocks noRot="1" noChangeAspect="1" noMove="1" noResize="1" noEditPoints="1" noAdjustHandles="1" noChangeArrowheads="1" noChangeShapeType="1" noTextEdit="1"/>
                </p:cNvSpPr>
                <p:nvPr/>
              </p:nvSpPr>
              <p:spPr>
                <a:xfrm>
                  <a:off x="7024006" y="6174530"/>
                  <a:ext cx="388505" cy="254708"/>
                </a:xfrm>
                <a:prstGeom prst="rect">
                  <a:avLst/>
                </a:prstGeom>
                <a:blipFill>
                  <a:blip r:embed="rId14"/>
                  <a:stretch>
                    <a:fillRect t="-7143" r="-1563"/>
                  </a:stretch>
                </a:blipFill>
              </p:spPr>
              <p:txBody>
                <a:bodyPr/>
                <a:lstStyle/>
                <a:p>
                  <a:r>
                    <a:rPr lang="en-US">
                      <a:noFill/>
                    </a:rPr>
                    <a:t> </a:t>
                  </a:r>
                </a:p>
              </p:txBody>
            </p:sp>
          </mc:Fallback>
        </mc:AlternateContent>
        <p:cxnSp>
          <p:nvCxnSpPr>
            <p:cNvPr id="121" name="Straight Arrow Connector 120">
              <a:extLst>
                <a:ext uri="{FF2B5EF4-FFF2-40B4-BE49-F238E27FC236}">
                  <a16:creationId xmlns:a16="http://schemas.microsoft.com/office/drawing/2014/main" id="{B44860D3-3629-694D-998F-EDDD52C2EC2D}"/>
                </a:ext>
              </a:extLst>
            </p:cNvPr>
            <p:cNvCxnSpPr>
              <a:cxnSpLocks/>
              <a:endCxn id="122" idx="1"/>
            </p:cNvCxnSpPr>
            <p:nvPr/>
          </p:nvCxnSpPr>
          <p:spPr>
            <a:xfrm>
              <a:off x="6423066" y="5099720"/>
              <a:ext cx="465278" cy="745"/>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2" name="Rectangle 121">
              <a:extLst>
                <a:ext uri="{FF2B5EF4-FFF2-40B4-BE49-F238E27FC236}">
                  <a16:creationId xmlns:a16="http://schemas.microsoft.com/office/drawing/2014/main" id="{4D8CF79D-C81A-8E43-B7E8-AFA575EA01CD}"/>
                </a:ext>
              </a:extLst>
            </p:cNvPr>
            <p:cNvSpPr/>
            <p:nvPr/>
          </p:nvSpPr>
          <p:spPr>
            <a:xfrm>
              <a:off x="6888344" y="4866892"/>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123" name="Straight Arrow Connector 122">
              <a:extLst>
                <a:ext uri="{FF2B5EF4-FFF2-40B4-BE49-F238E27FC236}">
                  <a16:creationId xmlns:a16="http://schemas.microsoft.com/office/drawing/2014/main" id="{F086EF9D-6EE5-494A-9337-88E0B728E89F}"/>
                </a:ext>
              </a:extLst>
            </p:cNvPr>
            <p:cNvCxnSpPr>
              <a:cxnSpLocks/>
              <a:stCxn id="122" idx="3"/>
              <a:endCxn id="124" idx="1"/>
            </p:cNvCxnSpPr>
            <p:nvPr/>
          </p:nvCxnSpPr>
          <p:spPr>
            <a:xfrm>
              <a:off x="7370957" y="5100465"/>
              <a:ext cx="551111" cy="2184"/>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4" name="Rectangle 123">
              <a:extLst>
                <a:ext uri="{FF2B5EF4-FFF2-40B4-BE49-F238E27FC236}">
                  <a16:creationId xmlns:a16="http://schemas.microsoft.com/office/drawing/2014/main" id="{BD04C615-B379-2647-BC48-B18F80DD2C63}"/>
                </a:ext>
              </a:extLst>
            </p:cNvPr>
            <p:cNvSpPr/>
            <p:nvPr/>
          </p:nvSpPr>
          <p:spPr>
            <a:xfrm>
              <a:off x="7922066" y="4869077"/>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81CCD3CA-DC46-E548-B008-7383FE013FDE}"/>
                    </a:ext>
                  </a:extLst>
                </p:cNvPr>
                <p:cNvSpPr txBox="1"/>
                <p:nvPr/>
              </p:nvSpPr>
              <p:spPr>
                <a:xfrm>
                  <a:off x="8046706" y="6172886"/>
                  <a:ext cx="388505" cy="254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b="1">
                                <a:latin typeface="Cambria Math" panose="02040503050406030204" pitchFamily="18" charset="0"/>
                              </a:rPr>
                              <m:t>𝐚</m:t>
                            </m:r>
                          </m:e>
                          <m:sup>
                            <m:r>
                              <a:rPr lang="en-US" sz="1400">
                                <a:latin typeface="Cambria Math" panose="02040503050406030204" pitchFamily="18" charset="0"/>
                              </a:rPr>
                              <m:t>(2)</m:t>
                            </m:r>
                          </m:sup>
                        </m:sSup>
                      </m:oMath>
                    </m:oMathPara>
                  </a14:m>
                  <a:endParaRPr lang="en-US" sz="1400" b="1">
                    <a:latin typeface="Calibri" panose="020F0502020204030204" pitchFamily="34" charset="0"/>
                    <a:cs typeface="Calibri" panose="020F0502020204030204" pitchFamily="34" charset="0"/>
                  </a:endParaRPr>
                </a:p>
              </p:txBody>
            </p:sp>
          </mc:Choice>
          <mc:Fallback xmlns="">
            <p:sp>
              <p:nvSpPr>
                <p:cNvPr id="125" name="TextBox 124">
                  <a:extLst>
                    <a:ext uri="{FF2B5EF4-FFF2-40B4-BE49-F238E27FC236}">
                      <a16:creationId xmlns:a16="http://schemas.microsoft.com/office/drawing/2014/main" id="{81CCD3CA-DC46-E548-B008-7383FE013FDE}"/>
                    </a:ext>
                  </a:extLst>
                </p:cNvPr>
                <p:cNvSpPr txBox="1">
                  <a:spLocks noRot="1" noChangeAspect="1" noMove="1" noResize="1" noEditPoints="1" noAdjustHandles="1" noChangeArrowheads="1" noChangeShapeType="1" noTextEdit="1"/>
                </p:cNvSpPr>
                <p:nvPr/>
              </p:nvSpPr>
              <p:spPr>
                <a:xfrm>
                  <a:off x="8046706" y="6172886"/>
                  <a:ext cx="388505" cy="254708"/>
                </a:xfrm>
                <a:prstGeom prst="rect">
                  <a:avLst/>
                </a:prstGeom>
                <a:blipFill>
                  <a:blip r:embed="rId15"/>
                  <a:stretch>
                    <a:fillRect t="-7317"/>
                  </a:stretch>
                </a:blipFill>
              </p:spPr>
              <p:txBody>
                <a:bodyPr/>
                <a:lstStyle/>
                <a:p>
                  <a:r>
                    <a:rPr lang="en-US">
                      <a:noFill/>
                    </a:rPr>
                    <a:t> </a:t>
                  </a:r>
                </a:p>
              </p:txBody>
            </p:sp>
          </mc:Fallback>
        </mc:AlternateContent>
        <p:cxnSp>
          <p:nvCxnSpPr>
            <p:cNvPr id="126" name="Straight Arrow Connector 125">
              <a:extLst>
                <a:ext uri="{FF2B5EF4-FFF2-40B4-BE49-F238E27FC236}">
                  <a16:creationId xmlns:a16="http://schemas.microsoft.com/office/drawing/2014/main" id="{D0E7227B-8364-044C-B770-1511517434D7}"/>
                </a:ext>
              </a:extLst>
            </p:cNvPr>
            <p:cNvCxnSpPr>
              <a:cxnSpLocks/>
              <a:stCxn id="124" idx="3"/>
            </p:cNvCxnSpPr>
            <p:nvPr/>
          </p:nvCxnSpPr>
          <p:spPr>
            <a:xfrm>
              <a:off x="8404676" y="5102650"/>
              <a:ext cx="321423" cy="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27" name="TextBox 126">
              <a:extLst>
                <a:ext uri="{FF2B5EF4-FFF2-40B4-BE49-F238E27FC236}">
                  <a16:creationId xmlns:a16="http://schemas.microsoft.com/office/drawing/2014/main" id="{A9E50FF6-48F6-0746-A0CF-0EBE875218CB}"/>
                </a:ext>
              </a:extLst>
            </p:cNvPr>
            <p:cNvSpPr txBox="1"/>
            <p:nvPr/>
          </p:nvSpPr>
          <p:spPr>
            <a:xfrm rot="16200000">
              <a:off x="8629947" y="4986289"/>
              <a:ext cx="419296" cy="232381"/>
            </a:xfrm>
            <a:prstGeom prst="rect">
              <a:avLst/>
            </a:prstGeom>
            <a:noFill/>
          </p:spPr>
          <p:txBody>
            <a:bodyPr vert="vert" wrap="none" rtlCol="0">
              <a:spAutoFit/>
            </a:bodyPr>
            <a:lstStyle/>
            <a:p>
              <a:r>
                <a:rPr lang="en-US" sz="1200">
                  <a:latin typeface="Calibri" panose="020F0502020204030204" pitchFamily="34" charset="0"/>
                  <a:cs typeface="Calibri" panose="020F0502020204030204" pitchFamily="34" charset="0"/>
                </a:rPr>
                <a:t>…</a:t>
              </a:r>
            </a:p>
          </p:txBody>
        </p:sp>
        <p:cxnSp>
          <p:nvCxnSpPr>
            <p:cNvPr id="128" name="Straight Arrow Connector 127">
              <a:extLst>
                <a:ext uri="{FF2B5EF4-FFF2-40B4-BE49-F238E27FC236}">
                  <a16:creationId xmlns:a16="http://schemas.microsoft.com/office/drawing/2014/main" id="{62AE0450-C307-6145-BC3C-9B2E9FA735FB}"/>
                </a:ext>
              </a:extLst>
            </p:cNvPr>
            <p:cNvCxnSpPr>
              <a:cxnSpLocks/>
              <a:endCxn id="129" idx="2"/>
            </p:cNvCxnSpPr>
            <p:nvPr/>
          </p:nvCxnSpPr>
          <p:spPr>
            <a:xfrm flipV="1">
              <a:off x="7126245" y="6082621"/>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29" name="Rectangle 128">
              <a:extLst>
                <a:ext uri="{FF2B5EF4-FFF2-40B4-BE49-F238E27FC236}">
                  <a16:creationId xmlns:a16="http://schemas.microsoft.com/office/drawing/2014/main" id="{C70C771A-BD40-F04B-9CE4-12A8C8DD294A}"/>
                </a:ext>
              </a:extLst>
            </p:cNvPr>
            <p:cNvSpPr/>
            <p:nvPr/>
          </p:nvSpPr>
          <p:spPr>
            <a:xfrm>
              <a:off x="6954817" y="595025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30" name="Rectangle 129">
              <a:extLst>
                <a:ext uri="{FF2B5EF4-FFF2-40B4-BE49-F238E27FC236}">
                  <a16:creationId xmlns:a16="http://schemas.microsoft.com/office/drawing/2014/main" id="{7931A1CD-DDF0-9E45-89CE-628BAC911A4E}"/>
                </a:ext>
              </a:extLst>
            </p:cNvPr>
            <p:cNvSpPr/>
            <p:nvPr/>
          </p:nvSpPr>
          <p:spPr>
            <a:xfrm>
              <a:off x="6884336" y="566416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31" name="Straight Arrow Connector 130">
              <a:extLst>
                <a:ext uri="{FF2B5EF4-FFF2-40B4-BE49-F238E27FC236}">
                  <a16:creationId xmlns:a16="http://schemas.microsoft.com/office/drawing/2014/main" id="{0B7EDF2B-38CC-7D42-BC90-74540B5BE5E8}"/>
                </a:ext>
              </a:extLst>
            </p:cNvPr>
            <p:cNvCxnSpPr>
              <a:cxnSpLocks/>
              <a:stCxn id="130" idx="0"/>
            </p:cNvCxnSpPr>
            <p:nvPr/>
          </p:nvCxnSpPr>
          <p:spPr>
            <a:xfrm flipV="1">
              <a:off x="7123656" y="5549291"/>
              <a:ext cx="0" cy="11487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2" name="Straight Arrow Connector 131">
              <a:extLst>
                <a:ext uri="{FF2B5EF4-FFF2-40B4-BE49-F238E27FC236}">
                  <a16:creationId xmlns:a16="http://schemas.microsoft.com/office/drawing/2014/main" id="{1843F072-3493-2F4F-AC29-5D04C1E726A4}"/>
                </a:ext>
              </a:extLst>
            </p:cNvPr>
            <p:cNvCxnSpPr>
              <a:cxnSpLocks/>
              <a:stCxn id="129" idx="0"/>
              <a:endCxn id="130" idx="2"/>
            </p:cNvCxnSpPr>
            <p:nvPr/>
          </p:nvCxnSpPr>
          <p:spPr>
            <a:xfrm flipH="1" flipV="1">
              <a:off x="7123658" y="5831686"/>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3" name="Straight Arrow Connector 132">
              <a:extLst>
                <a:ext uri="{FF2B5EF4-FFF2-40B4-BE49-F238E27FC236}">
                  <a16:creationId xmlns:a16="http://schemas.microsoft.com/office/drawing/2014/main" id="{E28B0610-20F9-8940-9D62-4025E0494657}"/>
                </a:ext>
              </a:extLst>
            </p:cNvPr>
            <p:cNvCxnSpPr>
              <a:cxnSpLocks/>
              <a:endCxn id="134" idx="2"/>
            </p:cNvCxnSpPr>
            <p:nvPr/>
          </p:nvCxnSpPr>
          <p:spPr>
            <a:xfrm flipV="1">
              <a:off x="8158876" y="6082621"/>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34" name="Rectangle 133">
              <a:extLst>
                <a:ext uri="{FF2B5EF4-FFF2-40B4-BE49-F238E27FC236}">
                  <a16:creationId xmlns:a16="http://schemas.microsoft.com/office/drawing/2014/main" id="{01934787-972B-A24F-AE25-DF1E69C33F86}"/>
                </a:ext>
              </a:extLst>
            </p:cNvPr>
            <p:cNvSpPr/>
            <p:nvPr/>
          </p:nvSpPr>
          <p:spPr>
            <a:xfrm>
              <a:off x="7987448" y="5950251"/>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35" name="Rectangle 134">
              <a:extLst>
                <a:ext uri="{FF2B5EF4-FFF2-40B4-BE49-F238E27FC236}">
                  <a16:creationId xmlns:a16="http://schemas.microsoft.com/office/drawing/2014/main" id="{0CFE1081-4312-C54A-A753-0623CF6D3DE5}"/>
                </a:ext>
              </a:extLst>
            </p:cNvPr>
            <p:cNvSpPr/>
            <p:nvPr/>
          </p:nvSpPr>
          <p:spPr>
            <a:xfrm>
              <a:off x="7916967" y="5664169"/>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36" name="Straight Arrow Connector 135">
              <a:extLst>
                <a:ext uri="{FF2B5EF4-FFF2-40B4-BE49-F238E27FC236}">
                  <a16:creationId xmlns:a16="http://schemas.microsoft.com/office/drawing/2014/main" id="{26710AED-E9FC-4F42-B203-0C766A929CE5}"/>
                </a:ext>
              </a:extLst>
            </p:cNvPr>
            <p:cNvCxnSpPr>
              <a:cxnSpLocks/>
              <a:stCxn id="135" idx="0"/>
            </p:cNvCxnSpPr>
            <p:nvPr/>
          </p:nvCxnSpPr>
          <p:spPr>
            <a:xfrm flipV="1">
              <a:off x="8156288" y="5549291"/>
              <a:ext cx="0" cy="11487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37" name="Straight Arrow Connector 136">
              <a:extLst>
                <a:ext uri="{FF2B5EF4-FFF2-40B4-BE49-F238E27FC236}">
                  <a16:creationId xmlns:a16="http://schemas.microsoft.com/office/drawing/2014/main" id="{0F3E544F-2E5C-2349-8E3E-BF61F5FC3F33}"/>
                </a:ext>
              </a:extLst>
            </p:cNvPr>
            <p:cNvCxnSpPr>
              <a:cxnSpLocks/>
              <a:stCxn id="134" idx="0"/>
              <a:endCxn id="135" idx="2"/>
            </p:cNvCxnSpPr>
            <p:nvPr/>
          </p:nvCxnSpPr>
          <p:spPr>
            <a:xfrm flipH="1" flipV="1">
              <a:off x="8156290" y="5831686"/>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38" name="TextBox 137">
              <a:extLst>
                <a:ext uri="{FF2B5EF4-FFF2-40B4-BE49-F238E27FC236}">
                  <a16:creationId xmlns:a16="http://schemas.microsoft.com/office/drawing/2014/main" id="{FFC43E24-984A-2449-A1B5-E99D0E16580B}"/>
                </a:ext>
              </a:extLst>
            </p:cNvPr>
            <p:cNvSpPr txBox="1"/>
            <p:nvPr/>
          </p:nvSpPr>
          <p:spPr>
            <a:xfrm>
              <a:off x="6941215" y="5416065"/>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39" name="Straight Arrow Connector 138">
              <a:extLst>
                <a:ext uri="{FF2B5EF4-FFF2-40B4-BE49-F238E27FC236}">
                  <a16:creationId xmlns:a16="http://schemas.microsoft.com/office/drawing/2014/main" id="{C9245AF6-83E5-9C4E-87AD-C5802F5A82EA}"/>
                </a:ext>
              </a:extLst>
            </p:cNvPr>
            <p:cNvCxnSpPr>
              <a:cxnSpLocks/>
            </p:cNvCxnSpPr>
            <p:nvPr/>
          </p:nvCxnSpPr>
          <p:spPr>
            <a:xfrm flipV="1">
              <a:off x="7128628" y="5340142"/>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40" name="TextBox 139">
              <a:extLst>
                <a:ext uri="{FF2B5EF4-FFF2-40B4-BE49-F238E27FC236}">
                  <a16:creationId xmlns:a16="http://schemas.microsoft.com/office/drawing/2014/main" id="{5CB1C474-5EAB-484F-A1A0-B984F868C0B0}"/>
                </a:ext>
              </a:extLst>
            </p:cNvPr>
            <p:cNvSpPr txBox="1"/>
            <p:nvPr/>
          </p:nvSpPr>
          <p:spPr>
            <a:xfrm>
              <a:off x="7971244" y="5419191"/>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41" name="Straight Arrow Connector 140">
              <a:extLst>
                <a:ext uri="{FF2B5EF4-FFF2-40B4-BE49-F238E27FC236}">
                  <a16:creationId xmlns:a16="http://schemas.microsoft.com/office/drawing/2014/main" id="{565535B6-3633-0D4C-9B21-5FD69A8C4CC2}"/>
                </a:ext>
              </a:extLst>
            </p:cNvPr>
            <p:cNvCxnSpPr>
              <a:cxnSpLocks/>
            </p:cNvCxnSpPr>
            <p:nvPr/>
          </p:nvCxnSpPr>
          <p:spPr>
            <a:xfrm flipV="1">
              <a:off x="8158562" y="5338347"/>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grpSp>
      <p:cxnSp>
        <p:nvCxnSpPr>
          <p:cNvPr id="157" name="Curved Connector 176">
            <a:extLst>
              <a:ext uri="{FF2B5EF4-FFF2-40B4-BE49-F238E27FC236}">
                <a16:creationId xmlns:a16="http://schemas.microsoft.com/office/drawing/2014/main" id="{DC59DB48-0DCA-CE41-96C3-CC8B6AEF5555}"/>
              </a:ext>
            </a:extLst>
          </p:cNvPr>
          <p:cNvCxnSpPr>
            <a:cxnSpLocks/>
            <a:stCxn id="39" idx="3"/>
            <a:endCxn id="60" idx="2"/>
          </p:cNvCxnSpPr>
          <p:nvPr/>
        </p:nvCxnSpPr>
        <p:spPr>
          <a:xfrm>
            <a:off x="8877677" y="2528402"/>
            <a:ext cx="1093229" cy="1430799"/>
          </a:xfrm>
          <a:prstGeom prst="curvedConnector4">
            <a:avLst>
              <a:gd name="adj1" fmla="val 31829"/>
              <a:gd name="adj2" fmla="val 115977"/>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E4900EB0-C714-A346-978D-A05244DE9184}"/>
              </a:ext>
            </a:extLst>
          </p:cNvPr>
          <p:cNvSpPr/>
          <p:nvPr/>
        </p:nvSpPr>
        <p:spPr>
          <a:xfrm>
            <a:off x="7646050" y="5632885"/>
            <a:ext cx="610172" cy="492491"/>
          </a:xfrm>
          <a:prstGeom prst="rect">
            <a:avLst/>
          </a:prstGeom>
          <a:solidFill>
            <a:schemeClr val="accent4">
              <a:lumMod val="40000"/>
              <a:lumOff val="60000"/>
            </a:schemeClr>
          </a:solidFill>
          <a:ln w="1905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145" name="TextBox 144">
            <a:extLst>
              <a:ext uri="{FF2B5EF4-FFF2-40B4-BE49-F238E27FC236}">
                <a16:creationId xmlns:a16="http://schemas.microsoft.com/office/drawing/2014/main" id="{1AF83A0B-2483-6C40-A6C3-E38055DA302C}"/>
              </a:ext>
            </a:extLst>
          </p:cNvPr>
          <p:cNvSpPr txBox="1"/>
          <p:nvPr/>
        </p:nvSpPr>
        <p:spPr>
          <a:xfrm>
            <a:off x="7722200" y="6229965"/>
            <a:ext cx="451225" cy="183442"/>
          </a:xfrm>
          <a:prstGeom prst="rect">
            <a:avLst/>
          </a:prstGeom>
          <a:noFill/>
        </p:spPr>
        <p:txBody>
          <a:bodyPr wrap="none" lIns="0" tIns="0" rIns="0" bIns="0" rtlCol="0">
            <a:spAutoFit/>
          </a:bodyPr>
          <a:lstStyle/>
          <a:p>
            <a:r>
              <a:rPr lang="en-US" sz="1050" b="1">
                <a:latin typeface="Dank Mono" pitchFamily="49" charset="77"/>
                <a:cs typeface="Calibri" panose="020F0502020204030204" pitchFamily="34" charset="0"/>
              </a:rPr>
              <a:t>START</a:t>
            </a:r>
          </a:p>
        </p:txBody>
      </p:sp>
      <p:sp>
        <p:nvSpPr>
          <p:cNvPr id="146" name="Rectangle 145">
            <a:extLst>
              <a:ext uri="{FF2B5EF4-FFF2-40B4-BE49-F238E27FC236}">
                <a16:creationId xmlns:a16="http://schemas.microsoft.com/office/drawing/2014/main" id="{F7CAC61B-E857-2C40-90D1-67F704BBFEBE}"/>
              </a:ext>
            </a:extLst>
          </p:cNvPr>
          <p:cNvSpPr/>
          <p:nvPr/>
        </p:nvSpPr>
        <p:spPr>
          <a:xfrm>
            <a:off x="7713542" y="4884859"/>
            <a:ext cx="482610" cy="4671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a:solidFill>
                  <a:schemeClr val="tx1"/>
                </a:solidFill>
                <a:latin typeface="Calibri" panose="020F0502020204030204" pitchFamily="34" charset="0"/>
                <a:cs typeface="Calibri" panose="020F0502020204030204" pitchFamily="34" charset="0"/>
              </a:rPr>
              <a:t>GRU</a:t>
            </a:r>
          </a:p>
        </p:txBody>
      </p:sp>
      <p:cxnSp>
        <p:nvCxnSpPr>
          <p:cNvPr id="147" name="Straight Arrow Connector 146">
            <a:extLst>
              <a:ext uri="{FF2B5EF4-FFF2-40B4-BE49-F238E27FC236}">
                <a16:creationId xmlns:a16="http://schemas.microsoft.com/office/drawing/2014/main" id="{74941706-909E-5748-A87B-C70A972B5382}"/>
              </a:ext>
            </a:extLst>
          </p:cNvPr>
          <p:cNvCxnSpPr>
            <a:cxnSpLocks/>
            <a:endCxn id="148" idx="2"/>
          </p:cNvCxnSpPr>
          <p:nvPr/>
        </p:nvCxnSpPr>
        <p:spPr>
          <a:xfrm flipV="1">
            <a:off x="7947774" y="6096092"/>
            <a:ext cx="0" cy="143728"/>
          </a:xfrm>
          <a:prstGeom prst="straightConnector1">
            <a:avLst/>
          </a:prstGeom>
          <a:ln>
            <a:tailEnd type="triangle" w="lg" len="med"/>
          </a:ln>
        </p:spPr>
        <p:style>
          <a:lnRef idx="3">
            <a:schemeClr val="dk1"/>
          </a:lnRef>
          <a:fillRef idx="0">
            <a:schemeClr val="dk1"/>
          </a:fillRef>
          <a:effectRef idx="2">
            <a:schemeClr val="dk1"/>
          </a:effectRef>
          <a:fontRef idx="minor">
            <a:schemeClr val="tx1"/>
          </a:fontRef>
        </p:style>
      </p:cxnSp>
      <p:sp>
        <p:nvSpPr>
          <p:cNvPr id="148" name="Rectangle 147">
            <a:extLst>
              <a:ext uri="{FF2B5EF4-FFF2-40B4-BE49-F238E27FC236}">
                <a16:creationId xmlns:a16="http://schemas.microsoft.com/office/drawing/2014/main" id="{F40F38E5-C7BE-B948-B268-21BDF0F20F66}"/>
              </a:ext>
            </a:extLst>
          </p:cNvPr>
          <p:cNvSpPr/>
          <p:nvPr/>
        </p:nvSpPr>
        <p:spPr>
          <a:xfrm>
            <a:off x="7776345" y="5963723"/>
            <a:ext cx="342856" cy="132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latin typeface="Calibri" panose="020F0502020204030204" pitchFamily="34" charset="0"/>
                <a:cs typeface="Calibri" panose="020F0502020204030204" pitchFamily="34" charset="0"/>
              </a:rPr>
              <a:t>FF</a:t>
            </a:r>
          </a:p>
        </p:txBody>
      </p:sp>
      <p:sp>
        <p:nvSpPr>
          <p:cNvPr id="149" name="Rectangle 148">
            <a:extLst>
              <a:ext uri="{FF2B5EF4-FFF2-40B4-BE49-F238E27FC236}">
                <a16:creationId xmlns:a16="http://schemas.microsoft.com/office/drawing/2014/main" id="{0B9D5001-675A-314A-9FB3-3775A86E8B16}"/>
              </a:ext>
            </a:extLst>
          </p:cNvPr>
          <p:cNvSpPr/>
          <p:nvPr/>
        </p:nvSpPr>
        <p:spPr>
          <a:xfrm>
            <a:off x="7705865" y="5677641"/>
            <a:ext cx="478641" cy="1675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err="1">
                <a:latin typeface="Calibri" panose="020F0502020204030204" pitchFamily="34" charset="0"/>
                <a:cs typeface="Calibri" panose="020F0502020204030204" pitchFamily="34" charset="0"/>
              </a:rPr>
              <a:t>ReLU</a:t>
            </a:r>
            <a:endParaRPr lang="en-US" sz="800">
              <a:latin typeface="Calibri" panose="020F0502020204030204" pitchFamily="34" charset="0"/>
              <a:cs typeface="Calibri" panose="020F0502020204030204" pitchFamily="34" charset="0"/>
            </a:endParaRPr>
          </a:p>
        </p:txBody>
      </p:sp>
      <p:cxnSp>
        <p:nvCxnSpPr>
          <p:cNvPr id="150" name="Straight Arrow Connector 149">
            <a:extLst>
              <a:ext uri="{FF2B5EF4-FFF2-40B4-BE49-F238E27FC236}">
                <a16:creationId xmlns:a16="http://schemas.microsoft.com/office/drawing/2014/main" id="{2740EE6C-B0C4-6444-A66D-3A517588DFC3}"/>
              </a:ext>
            </a:extLst>
          </p:cNvPr>
          <p:cNvCxnSpPr>
            <a:cxnSpLocks/>
            <a:stCxn id="149" idx="0"/>
          </p:cNvCxnSpPr>
          <p:nvPr/>
        </p:nvCxnSpPr>
        <p:spPr>
          <a:xfrm flipV="1">
            <a:off x="7945185" y="5568003"/>
            <a:ext cx="0" cy="10963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cxnSp>
        <p:nvCxnSpPr>
          <p:cNvPr id="151" name="Straight Arrow Connector 150">
            <a:extLst>
              <a:ext uri="{FF2B5EF4-FFF2-40B4-BE49-F238E27FC236}">
                <a16:creationId xmlns:a16="http://schemas.microsoft.com/office/drawing/2014/main" id="{850BC9DE-3C61-4943-B6A0-DA1530DB887A}"/>
              </a:ext>
            </a:extLst>
          </p:cNvPr>
          <p:cNvCxnSpPr>
            <a:cxnSpLocks/>
            <a:stCxn id="148" idx="0"/>
            <a:endCxn id="149" idx="2"/>
          </p:cNvCxnSpPr>
          <p:nvPr/>
        </p:nvCxnSpPr>
        <p:spPr>
          <a:xfrm flipH="1" flipV="1">
            <a:off x="7945187" y="5845157"/>
            <a:ext cx="2589" cy="118568"/>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p:sp>
        <p:nvSpPr>
          <p:cNvPr id="152" name="TextBox 151">
            <a:extLst>
              <a:ext uri="{FF2B5EF4-FFF2-40B4-BE49-F238E27FC236}">
                <a16:creationId xmlns:a16="http://schemas.microsoft.com/office/drawing/2014/main" id="{1AC6EEF2-8E01-1D43-9EF1-180DC34ACEB8}"/>
              </a:ext>
            </a:extLst>
          </p:cNvPr>
          <p:cNvSpPr txBox="1"/>
          <p:nvPr/>
        </p:nvSpPr>
        <p:spPr>
          <a:xfrm>
            <a:off x="7764881" y="5434778"/>
            <a:ext cx="379029" cy="195817"/>
          </a:xfrm>
          <a:prstGeom prst="rect">
            <a:avLst/>
          </a:prstGeom>
          <a:noFill/>
        </p:spPr>
        <p:txBody>
          <a:bodyPr vert="vert" wrap="none" rtlCol="0">
            <a:spAutoFit/>
          </a:bodyPr>
          <a:lstStyle/>
          <a:p>
            <a:r>
              <a:rPr lang="en-US" sz="900">
                <a:latin typeface="Calibri" panose="020F0502020204030204" pitchFamily="34" charset="0"/>
                <a:cs typeface="Calibri" panose="020F0502020204030204" pitchFamily="34" charset="0"/>
              </a:rPr>
              <a:t>…</a:t>
            </a:r>
          </a:p>
        </p:txBody>
      </p:sp>
      <p:cxnSp>
        <p:nvCxnSpPr>
          <p:cNvPr id="153" name="Straight Arrow Connector 152">
            <a:extLst>
              <a:ext uri="{FF2B5EF4-FFF2-40B4-BE49-F238E27FC236}">
                <a16:creationId xmlns:a16="http://schemas.microsoft.com/office/drawing/2014/main" id="{1BA9B679-CA94-4A42-860D-2DDBDDA9C2BA}"/>
              </a:ext>
            </a:extLst>
          </p:cNvPr>
          <p:cNvCxnSpPr>
            <a:cxnSpLocks/>
            <a:endCxn id="146" idx="2"/>
          </p:cNvCxnSpPr>
          <p:nvPr/>
        </p:nvCxnSpPr>
        <p:spPr>
          <a:xfrm flipV="1">
            <a:off x="7952745" y="5352004"/>
            <a:ext cx="2102" cy="112570"/>
          </a:xfrm>
          <a:prstGeom prst="straightConnector1">
            <a:avLst/>
          </a:prstGeom>
          <a:ln>
            <a:tailEnd type="triangle"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40F4BB9F-8234-3745-A4C4-82C7FDA425A6}"/>
                  </a:ext>
                </a:extLst>
              </p:cNvPr>
              <p:cNvSpPr txBox="1"/>
              <p:nvPr/>
            </p:nvSpPr>
            <p:spPr>
              <a:xfrm rot="5400000" flipH="1">
                <a:off x="8177296" y="5693152"/>
                <a:ext cx="659240" cy="1895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𝑗</m:t>
                      </m:r>
                    </m:oMath>
                  </m:oMathPara>
                </a14:m>
                <a:endParaRPr lang="en-US" sz="1400">
                  <a:latin typeface="Calibri" panose="020F0502020204030204" pitchFamily="34" charset="0"/>
                  <a:cs typeface="Calibri" panose="020F0502020204030204" pitchFamily="34" charset="0"/>
                </a:endParaRPr>
              </a:p>
            </p:txBody>
          </p:sp>
        </mc:Choice>
        <mc:Fallback xmlns="">
          <p:sp>
            <p:nvSpPr>
              <p:cNvPr id="154" name="TextBox 153">
                <a:extLst>
                  <a:ext uri="{FF2B5EF4-FFF2-40B4-BE49-F238E27FC236}">
                    <a16:creationId xmlns:a16="http://schemas.microsoft.com/office/drawing/2014/main" id="{40F4BB9F-8234-3745-A4C4-82C7FDA425A6}"/>
                  </a:ext>
                </a:extLst>
              </p:cNvPr>
              <p:cNvSpPr txBox="1">
                <a:spLocks noRot="1" noChangeAspect="1" noMove="1" noResize="1" noEditPoints="1" noAdjustHandles="1" noChangeArrowheads="1" noChangeShapeType="1" noTextEdit="1"/>
              </p:cNvSpPr>
              <p:nvPr/>
            </p:nvSpPr>
            <p:spPr>
              <a:xfrm rot="5400000" flipH="1">
                <a:off x="8177296" y="5693152"/>
                <a:ext cx="659240" cy="189515"/>
              </a:xfrm>
              <a:prstGeom prst="rect">
                <a:avLst/>
              </a:prstGeom>
              <a:blipFill>
                <a:blip r:embed="rId16"/>
                <a:stretch>
                  <a:fillRect l="-16129"/>
                </a:stretch>
              </a:blipFill>
            </p:spPr>
            <p:txBody>
              <a:bodyPr/>
              <a:lstStyle/>
              <a:p>
                <a:r>
                  <a:rPr lang="en-US">
                    <a:noFill/>
                  </a:rPr>
                  <a:t> </a:t>
                </a:r>
              </a:p>
            </p:txBody>
          </p:sp>
        </mc:Fallback>
      </mc:AlternateContent>
      <p:sp>
        <p:nvSpPr>
          <p:cNvPr id="155" name="Left Brace 154">
            <a:extLst>
              <a:ext uri="{FF2B5EF4-FFF2-40B4-BE49-F238E27FC236}">
                <a16:creationId xmlns:a16="http://schemas.microsoft.com/office/drawing/2014/main" id="{8650FA9B-4BBA-5F41-9CFD-1D794B4B443A}"/>
              </a:ext>
            </a:extLst>
          </p:cNvPr>
          <p:cNvSpPr/>
          <p:nvPr/>
        </p:nvSpPr>
        <p:spPr>
          <a:xfrm flipH="1">
            <a:off x="8286682" y="5422692"/>
            <a:ext cx="109497" cy="702683"/>
          </a:xfrm>
          <a:prstGeom prst="leftBrace">
            <a:avLst>
              <a:gd name="adj1" fmla="val 62041"/>
              <a:gd name="adj2" fmla="val 50000"/>
            </a:avLst>
          </a:prstGeom>
          <a:ln w="12700">
            <a:solidFill>
              <a:schemeClr val="tx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panose="020F0502020204030204" pitchFamily="34" charset="0"/>
              <a:cs typeface="Calibri" panose="020F0502020204030204" pitchFamily="34" charset="0"/>
            </a:endParaRPr>
          </a:p>
        </p:txBody>
      </p:sp>
      <p:sp>
        <p:nvSpPr>
          <p:cNvPr id="160" name="Text Placeholder 5">
            <a:extLst>
              <a:ext uri="{FF2B5EF4-FFF2-40B4-BE49-F238E27FC236}">
                <a16:creationId xmlns:a16="http://schemas.microsoft.com/office/drawing/2014/main" id="{90D0B5F9-D449-6F4C-A75E-54A73C114FA4}"/>
              </a:ext>
            </a:extLst>
          </p:cNvPr>
          <p:cNvSpPr txBox="1">
            <a:spLocks/>
          </p:cNvSpPr>
          <p:nvPr/>
        </p:nvSpPr>
        <p:spPr>
          <a:xfrm>
            <a:off x="591895" y="2506020"/>
            <a:ext cx="4601364" cy="43067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a:t>CNN action predictor</a:t>
            </a:r>
            <a:endParaRPr lang="en-US" sz="2400">
              <a:latin typeface="Consolas" panose="020B0609020204030204" pitchFamily="49" charset="0"/>
              <a:cs typeface="Consolas" panose="020B0609020204030204" pitchFamily="49" charset="0"/>
            </a:endParaRPr>
          </a:p>
          <a:p>
            <a:pPr marL="0" indent="0">
              <a:lnSpc>
                <a:spcPct val="100000"/>
              </a:lnSpc>
              <a:buNone/>
            </a:pPr>
            <a:r>
              <a:rPr lang="en-US" sz="2400">
                <a:latin typeface="Consolas" panose="020B0609020204030204" pitchFamily="49" charset="0"/>
                <a:cs typeface="Consolas" panose="020B0609020204030204" pitchFamily="49" charset="0"/>
              </a:rPr>
              <a:t>STOP</a:t>
            </a:r>
            <a:r>
              <a:rPr lang="en-US" sz="2400"/>
              <a:t> token predictor:</a:t>
            </a:r>
          </a:p>
          <a:p>
            <a:pPr marL="230188" indent="0">
              <a:lnSpc>
                <a:spcPct val="100000"/>
              </a:lnSpc>
              <a:buNone/>
            </a:pPr>
            <a:r>
              <a:rPr lang="en-US" sz="2000"/>
              <a:t>Conditioned on </a:t>
            </a:r>
            <a:br>
              <a:rPr lang="en-US" sz="2000"/>
            </a:br>
            <a:r>
              <a:rPr lang="en-US" sz="2000"/>
              <a:t>action predictor representation</a:t>
            </a:r>
          </a:p>
          <a:p>
            <a:pPr marL="230188" indent="0">
              <a:lnSpc>
                <a:spcPct val="100000"/>
              </a:lnSpc>
              <a:buNone/>
            </a:pPr>
            <a:r>
              <a:rPr lang="en-US" sz="2000"/>
              <a:t>Predicts the likelihood </a:t>
            </a:r>
            <a:br>
              <a:rPr lang="en-US" sz="2000"/>
            </a:br>
            <a:r>
              <a:rPr lang="en-US" sz="2000"/>
              <a:t>of ending the action sequence</a:t>
            </a:r>
          </a:p>
          <a:p>
            <a:pPr marL="7938" indent="0">
              <a:lnSpc>
                <a:spcPct val="100000"/>
              </a:lnSpc>
              <a:buNone/>
            </a:pPr>
            <a:r>
              <a:rPr lang="en-US" sz="2400"/>
              <a:t>Final prediction:</a:t>
            </a:r>
          </a:p>
          <a:p>
            <a:pPr marL="234950" indent="0">
              <a:lnSpc>
                <a:spcPct val="100000"/>
              </a:lnSpc>
              <a:buNone/>
            </a:pPr>
            <a:r>
              <a:rPr lang="en-US" sz="2000"/>
              <a:t>Distribution over </a:t>
            </a:r>
            <a:br>
              <a:rPr lang="en-US" sz="2000"/>
            </a:br>
            <a:r>
              <a:rPr lang="en-US" sz="2000"/>
              <a:t>all possible actions in the grid </a:t>
            </a:r>
            <a:br>
              <a:rPr lang="en-US" sz="2000"/>
            </a:br>
            <a:r>
              <a:rPr lang="en-US" sz="2000"/>
              <a:t>+ </a:t>
            </a:r>
            <a:r>
              <a:rPr lang="en-US" sz="2000">
                <a:latin typeface="Consolas" panose="020B0609020204030204" pitchFamily="49" charset="0"/>
                <a:cs typeface="Consolas" panose="020B0609020204030204" pitchFamily="49" charset="0"/>
              </a:rPr>
              <a:t>STOP</a:t>
            </a:r>
            <a:r>
              <a:rPr lang="en-US" sz="2000"/>
              <a:t> probability</a:t>
            </a:r>
          </a:p>
        </p:txBody>
      </p:sp>
      <p:sp>
        <p:nvSpPr>
          <p:cNvPr id="162" name="Title 1">
            <a:extLst>
              <a:ext uri="{FF2B5EF4-FFF2-40B4-BE49-F238E27FC236}">
                <a16:creationId xmlns:a16="http://schemas.microsoft.com/office/drawing/2014/main" id="{0FC2FD1A-5F44-9A40-842A-BC3FC9386235}"/>
              </a:ext>
            </a:extLst>
          </p:cNvPr>
          <p:cNvSpPr txBox="1">
            <a:spLocks/>
          </p:cNvSpPr>
          <p:nvPr/>
        </p:nvSpPr>
        <p:spPr>
          <a:xfrm>
            <a:off x="605804" y="1169571"/>
            <a:ext cx="4221632" cy="116566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a:lstStyle>
          <a:p>
            <a:r>
              <a:rPr lang="en-US" sz="3200"/>
              <a:t>Action sequence decoder</a:t>
            </a:r>
          </a:p>
        </p:txBody>
      </p:sp>
      <p:sp>
        <p:nvSpPr>
          <p:cNvPr id="163" name="Rectangle 162">
            <a:extLst>
              <a:ext uri="{FF2B5EF4-FFF2-40B4-BE49-F238E27FC236}">
                <a16:creationId xmlns:a16="http://schemas.microsoft.com/office/drawing/2014/main" id="{367F3EC3-1E89-2F48-9194-3A00C10F7C7A}"/>
              </a:ext>
            </a:extLst>
          </p:cNvPr>
          <p:cNvSpPr/>
          <p:nvPr/>
        </p:nvSpPr>
        <p:spPr>
          <a:xfrm>
            <a:off x="4869378" y="352484"/>
            <a:ext cx="2423105" cy="64643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Curved Connector 174">
            <a:extLst>
              <a:ext uri="{FF2B5EF4-FFF2-40B4-BE49-F238E27FC236}">
                <a16:creationId xmlns:a16="http://schemas.microsoft.com/office/drawing/2014/main" id="{1FD687F0-925C-734C-84BB-9BA900E8FAE4}"/>
              </a:ext>
            </a:extLst>
          </p:cNvPr>
          <p:cNvCxnSpPr>
            <a:cxnSpLocks/>
            <a:stCxn id="79" idx="2"/>
            <a:endCxn id="25" idx="3"/>
          </p:cNvCxnSpPr>
          <p:nvPr/>
        </p:nvCxnSpPr>
        <p:spPr>
          <a:xfrm rot="16200000" flipH="1">
            <a:off x="7073445" y="3294976"/>
            <a:ext cx="385644" cy="2343220"/>
          </a:xfrm>
          <a:prstGeom prst="curvedConnector3">
            <a:avLst>
              <a:gd name="adj1" fmla="val 13729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BA2B4146-3FCE-AE4A-BF73-CB3D066396D3}"/>
              </a:ext>
            </a:extLst>
          </p:cNvPr>
          <p:cNvCxnSpPr>
            <a:cxnSpLocks/>
            <a:stCxn id="103" idx="3"/>
            <a:endCxn id="146" idx="1"/>
          </p:cNvCxnSpPr>
          <p:nvPr/>
        </p:nvCxnSpPr>
        <p:spPr>
          <a:xfrm>
            <a:off x="7072614" y="5115661"/>
            <a:ext cx="640928" cy="2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20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84FCAC-9873-DA41-AFD5-5F51C374E1C4}"/>
              </a:ext>
            </a:extLst>
          </p:cNvPr>
          <p:cNvSpPr>
            <a:spLocks noGrp="1"/>
          </p:cNvSpPr>
          <p:nvPr>
            <p:ph type="sldNum" sz="quarter" idx="12"/>
          </p:nvPr>
        </p:nvSpPr>
        <p:spPr/>
        <p:txBody>
          <a:bodyPr/>
          <a:lstStyle/>
          <a:p>
            <a:fld id="{B2DC25EE-239B-4C5F-AAD1-255A7D5F1EE2}" type="slidenum">
              <a:rPr lang="en-US" smtClean="0"/>
              <a:t>39</a:t>
            </a:fld>
            <a:endParaRPr lang="en-US"/>
          </a:p>
        </p:txBody>
      </p:sp>
      <p:grpSp>
        <p:nvGrpSpPr>
          <p:cNvPr id="20" name="Group 19">
            <a:extLst>
              <a:ext uri="{FF2B5EF4-FFF2-40B4-BE49-F238E27FC236}">
                <a16:creationId xmlns:a16="http://schemas.microsoft.com/office/drawing/2014/main" id="{80E67FCD-060D-2B46-9B28-7DB5A1C5CCFF}"/>
              </a:ext>
            </a:extLst>
          </p:cNvPr>
          <p:cNvGrpSpPr/>
          <p:nvPr/>
        </p:nvGrpSpPr>
        <p:grpSpPr>
          <a:xfrm>
            <a:off x="750492" y="1793499"/>
            <a:ext cx="4671269" cy="2336471"/>
            <a:chOff x="203657" y="385028"/>
            <a:chExt cx="5074722" cy="2538269"/>
          </a:xfrm>
        </p:grpSpPr>
        <p:grpSp>
          <p:nvGrpSpPr>
            <p:cNvPr id="16" name="Group 15">
              <a:extLst>
                <a:ext uri="{FF2B5EF4-FFF2-40B4-BE49-F238E27FC236}">
                  <a16:creationId xmlns:a16="http://schemas.microsoft.com/office/drawing/2014/main" id="{3F7B9EB6-678E-6243-9C7A-8F67A703412C}"/>
                </a:ext>
              </a:extLst>
            </p:cNvPr>
            <p:cNvGrpSpPr/>
            <p:nvPr/>
          </p:nvGrpSpPr>
          <p:grpSpPr>
            <a:xfrm>
              <a:off x="203657" y="385028"/>
              <a:ext cx="2427328" cy="2538269"/>
              <a:chOff x="203657" y="385028"/>
              <a:chExt cx="2427328" cy="2538269"/>
            </a:xfrm>
          </p:grpSpPr>
          <p:pic>
            <p:nvPicPr>
              <p:cNvPr id="6" name="Picture 5" descr="A picture containing card&#10;&#10;Description automatically generated">
                <a:extLst>
                  <a:ext uri="{FF2B5EF4-FFF2-40B4-BE49-F238E27FC236}">
                    <a16:creationId xmlns:a16="http://schemas.microsoft.com/office/drawing/2014/main" id="{68F7FE48-DF34-1047-A0D4-3C89306321F7}"/>
                  </a:ext>
                </a:extLst>
              </p:cNvPr>
              <p:cNvPicPr>
                <a:picLocks noChangeAspect="1"/>
              </p:cNvPicPr>
              <p:nvPr/>
            </p:nvPicPr>
            <p:blipFill rotWithShape="1">
              <a:blip r:embed="rId3"/>
              <a:srcRect l="35993" t="24951" r="32696" b="24951"/>
              <a:stretch/>
            </p:blipFill>
            <p:spPr>
              <a:xfrm>
                <a:off x="203657" y="385028"/>
                <a:ext cx="2427328" cy="2427328"/>
              </a:xfrm>
              <a:prstGeom prst="rect">
                <a:avLst/>
              </a:prstGeom>
              <a:ln w="19050">
                <a:solidFill>
                  <a:schemeClr val="tx1"/>
                </a:solidFill>
              </a:ln>
            </p:spPr>
          </p:pic>
          <p:sp>
            <p:nvSpPr>
              <p:cNvPr id="7" name="TextBox 6">
                <a:extLst>
                  <a:ext uri="{FF2B5EF4-FFF2-40B4-BE49-F238E27FC236}">
                    <a16:creationId xmlns:a16="http://schemas.microsoft.com/office/drawing/2014/main" id="{F21FBA33-BC1A-D74D-9D7E-4C38812DC246}"/>
                  </a:ext>
                </a:extLst>
              </p:cNvPr>
              <p:cNvSpPr txBox="1"/>
              <p:nvPr/>
            </p:nvSpPr>
            <p:spPr>
              <a:xfrm>
                <a:off x="293231" y="2488630"/>
                <a:ext cx="1051699" cy="434667"/>
              </a:xfrm>
              <a:prstGeom prst="rect">
                <a:avLst/>
              </a:prstGeom>
              <a:solidFill>
                <a:schemeClr val="bg1"/>
              </a:solidFill>
              <a:ln>
                <a:solidFill>
                  <a:schemeClr val="tx1"/>
                </a:solidFill>
              </a:ln>
            </p:spPr>
            <p:txBody>
              <a:bodyPr wrap="none" rtlCol="0">
                <a:spAutoFit/>
              </a:bodyPr>
              <a:lstStyle/>
              <a:p>
                <a:r>
                  <a:rPr lang="en-US" sz="2000" b="1">
                    <a:latin typeface="Avenir Next LT Pro" panose="020B0504020202020204" pitchFamily="34" charset="77"/>
                  </a:rPr>
                  <a:t>Target</a:t>
                </a:r>
              </a:p>
            </p:txBody>
          </p:sp>
        </p:grpSp>
        <p:grpSp>
          <p:nvGrpSpPr>
            <p:cNvPr id="17" name="Group 16">
              <a:extLst>
                <a:ext uri="{FF2B5EF4-FFF2-40B4-BE49-F238E27FC236}">
                  <a16:creationId xmlns:a16="http://schemas.microsoft.com/office/drawing/2014/main" id="{18A08F09-8786-D248-808F-05B91B5331E3}"/>
                </a:ext>
              </a:extLst>
            </p:cNvPr>
            <p:cNvGrpSpPr/>
            <p:nvPr/>
          </p:nvGrpSpPr>
          <p:grpSpPr>
            <a:xfrm>
              <a:off x="2851051" y="385028"/>
              <a:ext cx="2427328" cy="2538269"/>
              <a:chOff x="2851051" y="385028"/>
              <a:chExt cx="2427328" cy="2538269"/>
            </a:xfrm>
          </p:grpSpPr>
          <p:pic>
            <p:nvPicPr>
              <p:cNvPr id="4" name="Picture 3" descr="A picture containing table&#10;&#10;Description automatically generated">
                <a:extLst>
                  <a:ext uri="{FF2B5EF4-FFF2-40B4-BE49-F238E27FC236}">
                    <a16:creationId xmlns:a16="http://schemas.microsoft.com/office/drawing/2014/main" id="{0B949CA1-2C41-2F40-811B-0F8B55A85908}"/>
                  </a:ext>
                </a:extLst>
              </p:cNvPr>
              <p:cNvPicPr>
                <a:picLocks noChangeAspect="1"/>
              </p:cNvPicPr>
              <p:nvPr/>
            </p:nvPicPr>
            <p:blipFill rotWithShape="1">
              <a:blip r:embed="rId4"/>
              <a:srcRect l="35394" t="28901" r="36343" b="25880"/>
              <a:stretch/>
            </p:blipFill>
            <p:spPr>
              <a:xfrm>
                <a:off x="2851051" y="385028"/>
                <a:ext cx="2427328" cy="2427328"/>
              </a:xfrm>
              <a:prstGeom prst="rect">
                <a:avLst/>
              </a:prstGeom>
              <a:ln w="19050">
                <a:solidFill>
                  <a:schemeClr val="tx1"/>
                </a:solidFill>
              </a:ln>
            </p:spPr>
          </p:pic>
          <p:sp>
            <p:nvSpPr>
              <p:cNvPr id="8" name="TextBox 7">
                <a:extLst>
                  <a:ext uri="{FF2B5EF4-FFF2-40B4-BE49-F238E27FC236}">
                    <a16:creationId xmlns:a16="http://schemas.microsoft.com/office/drawing/2014/main" id="{88C03A3D-AB9E-F541-B7D1-DC75F911F07D}"/>
                  </a:ext>
                </a:extLst>
              </p:cNvPr>
              <p:cNvSpPr txBox="1"/>
              <p:nvPr/>
            </p:nvSpPr>
            <p:spPr>
              <a:xfrm>
                <a:off x="2935593" y="2488630"/>
                <a:ext cx="825797" cy="434667"/>
              </a:xfrm>
              <a:prstGeom prst="rect">
                <a:avLst/>
              </a:prstGeom>
              <a:solidFill>
                <a:schemeClr val="bg1"/>
              </a:solidFill>
              <a:ln>
                <a:solidFill>
                  <a:schemeClr val="tx1"/>
                </a:solidFill>
              </a:ln>
            </p:spPr>
            <p:txBody>
              <a:bodyPr wrap="none" rtlCol="0">
                <a:spAutoFit/>
              </a:bodyPr>
              <a:lstStyle/>
              <a:p>
                <a:r>
                  <a:rPr lang="en-US" sz="2000" b="1">
                    <a:latin typeface="Avenir Next LT Pro" panose="020B0504020202020204" pitchFamily="34" charset="77"/>
                  </a:rPr>
                  <a:t>Built</a:t>
                </a:r>
              </a:p>
            </p:txBody>
          </p:sp>
        </p:grpSp>
      </p:grpSp>
      <p:grpSp>
        <p:nvGrpSpPr>
          <p:cNvPr id="18" name="Group 17">
            <a:extLst>
              <a:ext uri="{FF2B5EF4-FFF2-40B4-BE49-F238E27FC236}">
                <a16:creationId xmlns:a16="http://schemas.microsoft.com/office/drawing/2014/main" id="{DCEAF1A4-B0FB-134E-B297-23DCAACC13BA}"/>
              </a:ext>
            </a:extLst>
          </p:cNvPr>
          <p:cNvGrpSpPr/>
          <p:nvPr/>
        </p:nvGrpSpPr>
        <p:grpSpPr>
          <a:xfrm>
            <a:off x="6885963" y="1732183"/>
            <a:ext cx="2292371" cy="2386752"/>
            <a:chOff x="6622535" y="385028"/>
            <a:chExt cx="2427328" cy="2527265"/>
          </a:xfrm>
        </p:grpSpPr>
        <p:pic>
          <p:nvPicPr>
            <p:cNvPr id="10" name="Picture 9" descr="A picture containing toy&#10;&#10;Description automatically generated">
              <a:extLst>
                <a:ext uri="{FF2B5EF4-FFF2-40B4-BE49-F238E27FC236}">
                  <a16:creationId xmlns:a16="http://schemas.microsoft.com/office/drawing/2014/main" id="{66229142-919D-CE42-9715-7B2C235C65C2}"/>
                </a:ext>
              </a:extLst>
            </p:cNvPr>
            <p:cNvPicPr>
              <a:picLocks noChangeAspect="1"/>
            </p:cNvPicPr>
            <p:nvPr/>
          </p:nvPicPr>
          <p:blipFill rotWithShape="1">
            <a:blip r:embed="rId5"/>
            <a:srcRect l="37285" t="29909" r="32851" b="22309"/>
            <a:stretch/>
          </p:blipFill>
          <p:spPr>
            <a:xfrm>
              <a:off x="6622535" y="385028"/>
              <a:ext cx="2427328" cy="2427328"/>
            </a:xfrm>
            <a:prstGeom prst="rect">
              <a:avLst/>
            </a:prstGeom>
            <a:ln w="19050">
              <a:solidFill>
                <a:schemeClr val="tx1"/>
              </a:solidFill>
            </a:ln>
          </p:spPr>
        </p:pic>
        <p:sp>
          <p:nvSpPr>
            <p:cNvPr id="11" name="TextBox 10">
              <a:extLst>
                <a:ext uri="{FF2B5EF4-FFF2-40B4-BE49-F238E27FC236}">
                  <a16:creationId xmlns:a16="http://schemas.microsoft.com/office/drawing/2014/main" id="{BC4F05AD-6303-C249-B170-4CAAF90ADEC9}"/>
                </a:ext>
              </a:extLst>
            </p:cNvPr>
            <p:cNvSpPr txBox="1"/>
            <p:nvPr/>
          </p:nvSpPr>
          <p:spPr>
            <a:xfrm>
              <a:off x="6712109" y="2488628"/>
              <a:ext cx="1025079" cy="423665"/>
            </a:xfrm>
            <a:prstGeom prst="rect">
              <a:avLst/>
            </a:prstGeom>
            <a:solidFill>
              <a:schemeClr val="bg1"/>
            </a:solidFill>
            <a:ln>
              <a:solidFill>
                <a:schemeClr val="tx1"/>
              </a:solidFill>
            </a:ln>
          </p:spPr>
          <p:txBody>
            <a:bodyPr wrap="none" rtlCol="0">
              <a:spAutoFit/>
            </a:bodyPr>
            <a:lstStyle/>
            <a:p>
              <a:r>
                <a:rPr lang="en-US" sz="2000" b="1">
                  <a:latin typeface="Avenir Next LT Pro" panose="020B0504020202020204" pitchFamily="34" charset="77"/>
                </a:rPr>
                <a:t>Target</a:t>
              </a:r>
            </a:p>
          </p:txBody>
        </p:sp>
      </p:grpSp>
      <p:grpSp>
        <p:nvGrpSpPr>
          <p:cNvPr id="19" name="Group 18">
            <a:extLst>
              <a:ext uri="{FF2B5EF4-FFF2-40B4-BE49-F238E27FC236}">
                <a16:creationId xmlns:a16="http://schemas.microsoft.com/office/drawing/2014/main" id="{4959C6FC-3574-D641-A0FA-FA4FC3B4D412}"/>
              </a:ext>
            </a:extLst>
          </p:cNvPr>
          <p:cNvGrpSpPr/>
          <p:nvPr/>
        </p:nvGrpSpPr>
        <p:grpSpPr>
          <a:xfrm>
            <a:off x="9386165" y="1732184"/>
            <a:ext cx="2292371" cy="2397786"/>
            <a:chOff x="9269929" y="385029"/>
            <a:chExt cx="2427328" cy="2538949"/>
          </a:xfrm>
        </p:grpSpPr>
        <p:pic>
          <p:nvPicPr>
            <p:cNvPr id="13" name="Picture 12" descr="A picture containing table&#10;&#10;Description automatically generated">
              <a:extLst>
                <a:ext uri="{FF2B5EF4-FFF2-40B4-BE49-F238E27FC236}">
                  <a16:creationId xmlns:a16="http://schemas.microsoft.com/office/drawing/2014/main" id="{9B93FE2A-8606-FB43-8200-F50FD3A9FB72}"/>
                </a:ext>
              </a:extLst>
            </p:cNvPr>
            <p:cNvPicPr>
              <a:picLocks noChangeAspect="1"/>
            </p:cNvPicPr>
            <p:nvPr/>
          </p:nvPicPr>
          <p:blipFill rotWithShape="1">
            <a:blip r:embed="rId6"/>
            <a:srcRect l="34280" t="29153" r="37274" b="25334"/>
            <a:stretch/>
          </p:blipFill>
          <p:spPr>
            <a:xfrm>
              <a:off x="9269929" y="385029"/>
              <a:ext cx="2427328" cy="2427327"/>
            </a:xfrm>
            <a:prstGeom prst="rect">
              <a:avLst/>
            </a:prstGeom>
            <a:ln w="19050">
              <a:solidFill>
                <a:schemeClr val="tx1"/>
              </a:solidFill>
            </a:ln>
          </p:spPr>
        </p:pic>
        <p:sp>
          <p:nvSpPr>
            <p:cNvPr id="14" name="TextBox 13">
              <a:extLst>
                <a:ext uri="{FF2B5EF4-FFF2-40B4-BE49-F238E27FC236}">
                  <a16:creationId xmlns:a16="http://schemas.microsoft.com/office/drawing/2014/main" id="{F5F38F67-98DF-FF4D-BF0E-1F8D16E1327D}"/>
                </a:ext>
              </a:extLst>
            </p:cNvPr>
            <p:cNvSpPr txBox="1"/>
            <p:nvPr/>
          </p:nvSpPr>
          <p:spPr>
            <a:xfrm>
              <a:off x="9342288" y="2500313"/>
              <a:ext cx="804895" cy="423665"/>
            </a:xfrm>
            <a:prstGeom prst="rect">
              <a:avLst/>
            </a:prstGeom>
            <a:solidFill>
              <a:schemeClr val="bg1"/>
            </a:solidFill>
            <a:ln>
              <a:solidFill>
                <a:schemeClr val="tx1"/>
              </a:solidFill>
            </a:ln>
          </p:spPr>
          <p:txBody>
            <a:bodyPr wrap="none" rtlCol="0">
              <a:spAutoFit/>
            </a:bodyPr>
            <a:lstStyle/>
            <a:p>
              <a:r>
                <a:rPr lang="en-US" sz="2000" b="1">
                  <a:latin typeface="Avenir Next LT Pro" panose="020B0504020202020204" pitchFamily="34" charset="77"/>
                </a:rPr>
                <a:t>Built</a:t>
              </a:r>
            </a:p>
          </p:txBody>
        </p:sp>
      </p:grpSp>
      <p:sp>
        <p:nvSpPr>
          <p:cNvPr id="15" name="TextBox 14">
            <a:extLst>
              <a:ext uri="{FF2B5EF4-FFF2-40B4-BE49-F238E27FC236}">
                <a16:creationId xmlns:a16="http://schemas.microsoft.com/office/drawing/2014/main" id="{52D44A15-4EB9-1540-9FCD-23BF97379FAF}"/>
              </a:ext>
            </a:extLst>
          </p:cNvPr>
          <p:cNvSpPr txBox="1"/>
          <p:nvPr/>
        </p:nvSpPr>
        <p:spPr>
          <a:xfrm>
            <a:off x="264100" y="4190930"/>
            <a:ext cx="5641570" cy="2585323"/>
          </a:xfrm>
          <a:prstGeom prst="rect">
            <a:avLst/>
          </a:prstGeom>
          <a:noFill/>
        </p:spPr>
        <p:txBody>
          <a:bodyPr wrap="square" rtlCol="0">
            <a:spAutoFit/>
          </a:bodyPr>
          <a:lstStyle/>
          <a:p>
            <a:pPr marL="519113" indent="-519113"/>
            <a:r>
              <a:rPr lang="en-US" b="1">
                <a:latin typeface="Consolas" panose="020B0609020204030204" pitchFamily="49" charset="0"/>
                <a:cs typeface="Consolas" panose="020B0609020204030204" pitchFamily="49" charset="0"/>
              </a:rPr>
              <a:t>&lt;A&gt; </a:t>
            </a:r>
            <a:r>
              <a:rPr lang="en-US">
                <a:latin typeface="Consolas" panose="020B0609020204030204" pitchFamily="49" charset="0"/>
                <a:cs typeface="Consolas" panose="020B0609020204030204" pitchFamily="49" charset="0"/>
              </a:rPr>
              <a:t>now take a red block</a:t>
            </a:r>
          </a:p>
          <a:p>
            <a:pPr marL="519113" indent="-519113"/>
            <a:r>
              <a:rPr lang="en-US" b="1">
                <a:latin typeface="Consolas" panose="020B0609020204030204" pitchFamily="49" charset="0"/>
                <a:cs typeface="Consolas" panose="020B0609020204030204" pitchFamily="49" charset="0"/>
              </a:rPr>
              <a:t>&lt;A&gt; </a:t>
            </a:r>
            <a:r>
              <a:rPr lang="en-US">
                <a:latin typeface="Consolas" panose="020B0609020204030204" pitchFamily="49" charset="0"/>
                <a:cs typeface="Consolas" panose="020B0609020204030204" pitchFamily="49" charset="0"/>
              </a:rPr>
              <a:t>place it in the square diagonally to the right of the purple block</a:t>
            </a:r>
          </a:p>
          <a:p>
            <a:pPr marL="519113" indent="-519113"/>
            <a:r>
              <a:rPr lang="en-US" b="1">
                <a:latin typeface="Consolas" panose="020B0609020204030204" pitchFamily="49" charset="0"/>
                <a:cs typeface="Consolas" panose="020B0609020204030204" pitchFamily="49" charset="0"/>
              </a:rPr>
              <a:t>&lt;A&gt; </a:t>
            </a:r>
            <a:r>
              <a:rPr lang="en-US">
                <a:latin typeface="Consolas" panose="020B0609020204030204" pitchFamily="49" charset="0"/>
                <a:cs typeface="Consolas" panose="020B0609020204030204" pitchFamily="49" charset="0"/>
              </a:rPr>
              <a:t>nice</a:t>
            </a:r>
          </a:p>
          <a:p>
            <a:pPr marL="519113" indent="-519113"/>
            <a:r>
              <a:rPr lang="en-US" b="1">
                <a:latin typeface="Consolas" panose="020B0609020204030204" pitchFamily="49" charset="0"/>
                <a:cs typeface="Consolas" panose="020B0609020204030204" pitchFamily="49" charset="0"/>
              </a:rPr>
              <a:t>&lt;B&gt; </a:t>
            </a:r>
            <a:r>
              <a:rPr lang="en-US">
                <a:latin typeface="Consolas" panose="020B0609020204030204" pitchFamily="49" charset="0"/>
                <a:cs typeface="Consolas" panose="020B0609020204030204" pitchFamily="49" charset="0"/>
              </a:rPr>
              <a:t>thank you</a:t>
            </a:r>
          </a:p>
          <a:p>
            <a:pPr marL="519113" indent="-519113"/>
            <a:r>
              <a:rPr lang="en-US" b="1">
                <a:latin typeface="Consolas" panose="020B0609020204030204" pitchFamily="49" charset="0"/>
                <a:cs typeface="Consolas" panose="020B0609020204030204" pitchFamily="49" charset="0"/>
              </a:rPr>
              <a:t>&lt;A&gt; </a:t>
            </a:r>
            <a:r>
              <a:rPr lang="en-US">
                <a:latin typeface="Consolas" panose="020B0609020204030204" pitchFamily="49" charset="0"/>
                <a:cs typeface="Consolas" panose="020B0609020204030204" pitchFamily="49" charset="0"/>
              </a:rPr>
              <a:t>now do the same thing on the other side but with an orange block</a:t>
            </a:r>
          </a:p>
          <a:p>
            <a:pPr marL="519113" indent="-519113"/>
            <a:r>
              <a:rPr lang="en-US" b="1">
                <a:latin typeface="Consolas" panose="020B0609020204030204" pitchFamily="49" charset="0"/>
                <a:cs typeface="Consolas" panose="020B0609020204030204" pitchFamily="49" charset="0"/>
              </a:rPr>
              <a:t>&lt;B&gt; </a:t>
            </a:r>
            <a:r>
              <a:rPr lang="en-US">
                <a:latin typeface="Consolas" panose="020B0609020204030204" pitchFamily="49" charset="0"/>
                <a:cs typeface="Consolas" panose="020B0609020204030204" pitchFamily="49" charset="0"/>
              </a:rPr>
              <a:t>other side of the purple or yellow?</a:t>
            </a:r>
          </a:p>
          <a:p>
            <a:pPr marL="519113" indent="-519113"/>
            <a:r>
              <a:rPr lang="en-US" b="1">
                <a:latin typeface="Consolas" panose="020B0609020204030204" pitchFamily="49" charset="0"/>
                <a:cs typeface="Consolas" panose="020B0609020204030204" pitchFamily="49" charset="0"/>
              </a:rPr>
              <a:t>&lt;A&gt; </a:t>
            </a:r>
            <a:r>
              <a:rPr lang="en-US">
                <a:latin typeface="Consolas" panose="020B0609020204030204" pitchFamily="49" charset="0"/>
                <a:cs typeface="Consolas" panose="020B0609020204030204" pitchFamily="49" charset="0"/>
              </a:rPr>
              <a:t>yellow</a:t>
            </a:r>
          </a:p>
        </p:txBody>
      </p:sp>
      <p:sp>
        <p:nvSpPr>
          <p:cNvPr id="22" name="TextBox 21">
            <a:extLst>
              <a:ext uri="{FF2B5EF4-FFF2-40B4-BE49-F238E27FC236}">
                <a16:creationId xmlns:a16="http://schemas.microsoft.com/office/drawing/2014/main" id="{C9F6BB48-3330-A34C-8B5A-B6B6A0D789BE}"/>
              </a:ext>
            </a:extLst>
          </p:cNvPr>
          <p:cNvSpPr txBox="1"/>
          <p:nvPr/>
        </p:nvSpPr>
        <p:spPr>
          <a:xfrm>
            <a:off x="6286330" y="4190930"/>
            <a:ext cx="5641570" cy="2585323"/>
          </a:xfrm>
          <a:prstGeom prst="rect">
            <a:avLst/>
          </a:prstGeom>
          <a:noFill/>
        </p:spPr>
        <p:txBody>
          <a:bodyPr wrap="square" rtlCol="0">
            <a:spAutoFit/>
          </a:bodyPr>
          <a:lstStyle/>
          <a:p>
            <a:pPr marL="519113" indent="-519113"/>
            <a:r>
              <a:rPr lang="en-US" b="1" dirty="0">
                <a:latin typeface="Consolas" panose="020B0609020204030204" pitchFamily="49" charset="0"/>
                <a:cs typeface="Consolas" panose="020B0609020204030204" pitchFamily="49" charset="0"/>
              </a:rPr>
              <a:t>&lt;A&gt; </a:t>
            </a:r>
            <a:r>
              <a:rPr lang="en-US" dirty="0">
                <a:latin typeface="Consolas" panose="020B0609020204030204" pitchFamily="49" charset="0"/>
                <a:cs typeface="Consolas" panose="020B0609020204030204" pitchFamily="49" charset="0"/>
              </a:rPr>
              <a:t>now take a </a:t>
            </a:r>
            <a:r>
              <a:rPr lang="en-US" b="1" dirty="0">
                <a:solidFill>
                  <a:srgbClr val="00B050"/>
                </a:solidFill>
                <a:latin typeface="Consolas" panose="020B0609020204030204" pitchFamily="49" charset="0"/>
                <a:cs typeface="Consolas" panose="020B0609020204030204" pitchFamily="49" charset="0"/>
              </a:rPr>
              <a:t>purple</a:t>
            </a:r>
            <a:r>
              <a:rPr lang="en-US" dirty="0">
                <a:latin typeface="Consolas" panose="020B0609020204030204" pitchFamily="49" charset="0"/>
                <a:cs typeface="Consolas" panose="020B0609020204030204" pitchFamily="49" charset="0"/>
              </a:rPr>
              <a:t> </a:t>
            </a:r>
            <a:r>
              <a:rPr lang="en-US" b="1" dirty="0">
                <a:solidFill>
                  <a:srgbClr val="7030A0"/>
                </a:solidFill>
                <a:latin typeface="Consolas" panose="020B0609020204030204" pitchFamily="49" charset="0"/>
                <a:cs typeface="Consolas" panose="020B0609020204030204" pitchFamily="49" charset="0"/>
              </a:rPr>
              <a:t>brick</a:t>
            </a:r>
          </a:p>
          <a:p>
            <a:pPr marL="519113" indent="-519113"/>
            <a:r>
              <a:rPr lang="en-US" b="1" dirty="0">
                <a:latin typeface="Consolas" panose="020B0609020204030204" pitchFamily="49" charset="0"/>
                <a:cs typeface="Consolas" panose="020B0609020204030204" pitchFamily="49" charset="0"/>
              </a:rPr>
              <a:t>&lt;A&gt; </a:t>
            </a:r>
            <a:r>
              <a:rPr lang="en-US" dirty="0">
                <a:latin typeface="Consolas" panose="020B0609020204030204" pitchFamily="49" charset="0"/>
                <a:cs typeface="Consolas" panose="020B0609020204030204" pitchFamily="49" charset="0"/>
              </a:rPr>
              <a:t>place it in the square diagonally to the right of the </a:t>
            </a:r>
            <a:r>
              <a:rPr lang="en-US" b="1" dirty="0">
                <a:solidFill>
                  <a:srgbClr val="00B050"/>
                </a:solidFill>
                <a:latin typeface="Consolas" panose="020B0609020204030204" pitchFamily="49" charset="0"/>
                <a:cs typeface="Consolas" panose="020B0609020204030204" pitchFamily="49" charset="0"/>
              </a:rPr>
              <a:t>green</a:t>
            </a:r>
            <a:r>
              <a:rPr lang="en-US" dirty="0">
                <a:latin typeface="Consolas" panose="020B0609020204030204" pitchFamily="49" charset="0"/>
                <a:cs typeface="Consolas" panose="020B0609020204030204" pitchFamily="49" charset="0"/>
              </a:rPr>
              <a:t> block</a:t>
            </a:r>
          </a:p>
          <a:p>
            <a:pPr marL="519113" indent="-519113"/>
            <a:r>
              <a:rPr lang="en-US" b="1" dirty="0">
                <a:latin typeface="Consolas" panose="020B0609020204030204" pitchFamily="49" charset="0"/>
                <a:cs typeface="Consolas" panose="020B0609020204030204" pitchFamily="49" charset="0"/>
              </a:rPr>
              <a:t>&lt;A&gt; </a:t>
            </a:r>
            <a:r>
              <a:rPr lang="en-US" b="1" dirty="0">
                <a:solidFill>
                  <a:srgbClr val="7030A0"/>
                </a:solidFill>
                <a:latin typeface="Consolas" panose="020B0609020204030204" pitchFamily="49" charset="0"/>
                <a:cs typeface="Consolas" panose="020B0609020204030204" pitchFamily="49" charset="0"/>
              </a:rPr>
              <a:t>alright</a:t>
            </a:r>
          </a:p>
          <a:p>
            <a:pPr marL="519113" indent="-519113"/>
            <a:r>
              <a:rPr lang="en-US" b="1" dirty="0">
                <a:latin typeface="Consolas" panose="020B0609020204030204" pitchFamily="49" charset="0"/>
                <a:cs typeface="Consolas" panose="020B0609020204030204" pitchFamily="49" charset="0"/>
              </a:rPr>
              <a:t>&lt;B&gt; </a:t>
            </a:r>
            <a:r>
              <a:rPr lang="en-US" dirty="0">
                <a:latin typeface="Consolas" panose="020B0609020204030204" pitchFamily="49" charset="0"/>
                <a:cs typeface="Consolas" panose="020B0609020204030204" pitchFamily="49" charset="0"/>
              </a:rPr>
              <a:t>thank you</a:t>
            </a:r>
          </a:p>
          <a:p>
            <a:pPr marL="519113" indent="-519113"/>
            <a:r>
              <a:rPr lang="en-US" b="1" dirty="0">
                <a:latin typeface="Consolas" panose="020B0609020204030204" pitchFamily="49" charset="0"/>
                <a:cs typeface="Consolas" panose="020B0609020204030204" pitchFamily="49" charset="0"/>
              </a:rPr>
              <a:t>&lt;A&gt; </a:t>
            </a:r>
            <a:r>
              <a:rPr lang="en-US" dirty="0">
                <a:latin typeface="Consolas" panose="020B0609020204030204" pitchFamily="49" charset="0"/>
                <a:cs typeface="Consolas" panose="020B0609020204030204" pitchFamily="49" charset="0"/>
              </a:rPr>
              <a:t>now do the same thing on the other side </a:t>
            </a:r>
            <a:r>
              <a:rPr lang="en-US" b="1" dirty="0">
                <a:solidFill>
                  <a:srgbClr val="7030A0"/>
                </a:solidFill>
                <a:latin typeface="Consolas" panose="020B0609020204030204" pitchFamily="49" charset="0"/>
                <a:cs typeface="Consolas" panose="020B0609020204030204" pitchFamily="49" charset="0"/>
              </a:rPr>
              <a:t>however</a:t>
            </a:r>
            <a:r>
              <a:rPr lang="en-US" dirty="0">
                <a:latin typeface="Consolas" panose="020B0609020204030204" pitchFamily="49" charset="0"/>
                <a:cs typeface="Consolas" panose="020B0609020204030204" pitchFamily="49" charset="0"/>
              </a:rPr>
              <a:t> with an </a:t>
            </a:r>
            <a:r>
              <a:rPr lang="en-US" b="1" dirty="0">
                <a:solidFill>
                  <a:srgbClr val="00B050"/>
                </a:solidFill>
                <a:latin typeface="Consolas" panose="020B0609020204030204" pitchFamily="49" charset="0"/>
                <a:cs typeface="Consolas" panose="020B0609020204030204" pitchFamily="49" charset="0"/>
              </a:rPr>
              <a:t>blue</a:t>
            </a:r>
            <a:r>
              <a:rPr lang="en-US" dirty="0">
                <a:latin typeface="Consolas" panose="020B0609020204030204" pitchFamily="49" charset="0"/>
                <a:cs typeface="Consolas" panose="020B0609020204030204" pitchFamily="49" charset="0"/>
              </a:rPr>
              <a:t> block</a:t>
            </a:r>
          </a:p>
          <a:p>
            <a:pPr marL="519113" indent="-519113"/>
            <a:r>
              <a:rPr lang="en-US" b="1" dirty="0">
                <a:latin typeface="Consolas" panose="020B0609020204030204" pitchFamily="49" charset="0"/>
                <a:cs typeface="Consolas" panose="020B0609020204030204" pitchFamily="49" charset="0"/>
              </a:rPr>
              <a:t>&lt;B&gt; </a:t>
            </a:r>
            <a:r>
              <a:rPr lang="en-US" dirty="0">
                <a:latin typeface="Consolas" panose="020B0609020204030204" pitchFamily="49" charset="0"/>
                <a:cs typeface="Consolas" panose="020B0609020204030204" pitchFamily="49" charset="0"/>
              </a:rPr>
              <a:t>other side of the </a:t>
            </a:r>
            <a:r>
              <a:rPr lang="en-US" b="1" dirty="0">
                <a:solidFill>
                  <a:srgbClr val="00B050"/>
                </a:solidFill>
                <a:latin typeface="Consolas" panose="020B0609020204030204" pitchFamily="49" charset="0"/>
                <a:cs typeface="Consolas" panose="020B0609020204030204" pitchFamily="49" charset="0"/>
              </a:rPr>
              <a:t>green</a:t>
            </a:r>
            <a:r>
              <a:rPr lang="en-US" dirty="0">
                <a:latin typeface="Consolas" panose="020B0609020204030204" pitchFamily="49" charset="0"/>
                <a:cs typeface="Consolas" panose="020B0609020204030204" pitchFamily="49" charset="0"/>
              </a:rPr>
              <a:t> or </a:t>
            </a:r>
            <a:r>
              <a:rPr lang="en-US" b="1" dirty="0">
                <a:solidFill>
                  <a:srgbClr val="00B050"/>
                </a:solidFill>
                <a:latin typeface="Consolas" panose="020B0609020204030204" pitchFamily="49" charset="0"/>
                <a:cs typeface="Consolas" panose="020B0609020204030204" pitchFamily="49" charset="0"/>
              </a:rPr>
              <a:t>red</a:t>
            </a:r>
            <a:r>
              <a:rPr lang="en-US" dirty="0">
                <a:latin typeface="Consolas" panose="020B0609020204030204" pitchFamily="49" charset="0"/>
                <a:cs typeface="Consolas" panose="020B0609020204030204" pitchFamily="49" charset="0"/>
              </a:rPr>
              <a:t>?</a:t>
            </a:r>
          </a:p>
          <a:p>
            <a:pPr marL="519113" indent="-519113"/>
            <a:r>
              <a:rPr lang="en-US" b="1" dirty="0">
                <a:latin typeface="Consolas" panose="020B0609020204030204" pitchFamily="49" charset="0"/>
                <a:cs typeface="Consolas" panose="020B0609020204030204" pitchFamily="49" charset="0"/>
              </a:rPr>
              <a:t>&lt;A&gt; </a:t>
            </a:r>
            <a:r>
              <a:rPr lang="en-US" b="1" dirty="0">
                <a:solidFill>
                  <a:srgbClr val="00B050"/>
                </a:solidFill>
                <a:latin typeface="Consolas" panose="020B0609020204030204" pitchFamily="49" charset="0"/>
                <a:cs typeface="Consolas" panose="020B0609020204030204" pitchFamily="49" charset="0"/>
              </a:rPr>
              <a:t>red</a:t>
            </a:r>
          </a:p>
        </p:txBody>
      </p:sp>
      <p:cxnSp>
        <p:nvCxnSpPr>
          <p:cNvPr id="25" name="Straight Connector 24">
            <a:extLst>
              <a:ext uri="{FF2B5EF4-FFF2-40B4-BE49-F238E27FC236}">
                <a16:creationId xmlns:a16="http://schemas.microsoft.com/office/drawing/2014/main" id="{41723BEF-5165-9847-B509-13E0DB0ADD6D}"/>
              </a:ext>
            </a:extLst>
          </p:cNvPr>
          <p:cNvCxnSpPr>
            <a:cxnSpLocks/>
          </p:cNvCxnSpPr>
          <p:nvPr/>
        </p:nvCxnSpPr>
        <p:spPr>
          <a:xfrm>
            <a:off x="6096000" y="1332792"/>
            <a:ext cx="0" cy="5443461"/>
          </a:xfrm>
          <a:prstGeom prst="line">
            <a:avLst/>
          </a:prstGeom>
          <a:ln/>
        </p:spPr>
        <p:style>
          <a:lnRef idx="3">
            <a:schemeClr val="dk1"/>
          </a:lnRef>
          <a:fillRef idx="0">
            <a:schemeClr val="dk1"/>
          </a:fillRef>
          <a:effectRef idx="2">
            <a:schemeClr val="dk1"/>
          </a:effectRef>
          <a:fontRef idx="minor">
            <a:schemeClr val="tx1"/>
          </a:fontRef>
        </p:style>
      </p:cxnSp>
      <p:sp>
        <p:nvSpPr>
          <p:cNvPr id="29" name="Title 1">
            <a:extLst>
              <a:ext uri="{FF2B5EF4-FFF2-40B4-BE49-F238E27FC236}">
                <a16:creationId xmlns:a16="http://schemas.microsoft.com/office/drawing/2014/main" id="{6A97AF1F-E2E2-454C-A036-7F2272B938C6}"/>
              </a:ext>
            </a:extLst>
          </p:cNvPr>
          <p:cNvSpPr txBox="1">
            <a:spLocks/>
          </p:cNvSpPr>
          <p:nvPr/>
        </p:nvSpPr>
        <p:spPr>
          <a:xfrm>
            <a:off x="2404723" y="1295752"/>
            <a:ext cx="1370080" cy="5847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a:lstStyle>
          <a:p>
            <a:r>
              <a:rPr lang="en-US" sz="2400" dirty="0"/>
              <a:t>Original</a:t>
            </a:r>
          </a:p>
        </p:txBody>
      </p:sp>
      <p:sp>
        <p:nvSpPr>
          <p:cNvPr id="30" name="Title 1">
            <a:extLst>
              <a:ext uri="{FF2B5EF4-FFF2-40B4-BE49-F238E27FC236}">
                <a16:creationId xmlns:a16="http://schemas.microsoft.com/office/drawing/2014/main" id="{4E9B9FAC-FD7F-D142-8124-2EEE769F2957}"/>
              </a:ext>
            </a:extLst>
          </p:cNvPr>
          <p:cNvSpPr txBox="1">
            <a:spLocks/>
          </p:cNvSpPr>
          <p:nvPr/>
        </p:nvSpPr>
        <p:spPr>
          <a:xfrm>
            <a:off x="8417198" y="1271832"/>
            <a:ext cx="1891776" cy="5144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a:lstStyle>
          <a:p>
            <a:r>
              <a:rPr lang="en-US" sz="2400"/>
              <a:t>Augmented</a:t>
            </a:r>
            <a:endParaRPr lang="en-US" sz="2800"/>
          </a:p>
        </p:txBody>
      </p:sp>
      <p:sp>
        <p:nvSpPr>
          <p:cNvPr id="31" name="TextBox 30">
            <a:extLst>
              <a:ext uri="{FF2B5EF4-FFF2-40B4-BE49-F238E27FC236}">
                <a16:creationId xmlns:a16="http://schemas.microsoft.com/office/drawing/2014/main" id="{3B160FF9-1377-D94E-AB40-0ED30B565B5D}"/>
              </a:ext>
            </a:extLst>
          </p:cNvPr>
          <p:cNvSpPr txBox="1"/>
          <p:nvPr/>
        </p:nvSpPr>
        <p:spPr>
          <a:xfrm>
            <a:off x="607459" y="482797"/>
            <a:ext cx="4754763" cy="707886"/>
          </a:xfrm>
          <a:prstGeom prst="rect">
            <a:avLst/>
          </a:prstGeom>
          <a:noFill/>
        </p:spPr>
        <p:txBody>
          <a:bodyPr wrap="none" rtlCol="0">
            <a:spAutoFit/>
          </a:bodyPr>
          <a:lstStyle/>
          <a:p>
            <a:r>
              <a:rPr lang="en-US" sz="4000" dirty="0">
                <a:latin typeface="Avenir Next LT Pro" panose="020B0504020202020204" pitchFamily="34" charset="77"/>
              </a:rPr>
              <a:t>Data Augmentation</a:t>
            </a:r>
          </a:p>
        </p:txBody>
      </p:sp>
      <p:sp>
        <p:nvSpPr>
          <p:cNvPr id="35" name="TextBox 34">
            <a:extLst>
              <a:ext uri="{FF2B5EF4-FFF2-40B4-BE49-F238E27FC236}">
                <a16:creationId xmlns:a16="http://schemas.microsoft.com/office/drawing/2014/main" id="{BC79463D-0202-E143-8F49-975CF25BA6EF}"/>
              </a:ext>
            </a:extLst>
          </p:cNvPr>
          <p:cNvSpPr txBox="1"/>
          <p:nvPr/>
        </p:nvSpPr>
        <p:spPr>
          <a:xfrm>
            <a:off x="264100" y="4190930"/>
            <a:ext cx="5641570" cy="2585323"/>
          </a:xfrm>
          <a:prstGeom prst="rect">
            <a:avLst/>
          </a:prstGeom>
          <a:noFill/>
        </p:spPr>
        <p:txBody>
          <a:bodyPr wrap="square" rtlCol="0">
            <a:spAutoFit/>
          </a:bodyPr>
          <a:lstStyle/>
          <a:p>
            <a:pPr marL="519113" indent="-519113"/>
            <a:r>
              <a:rPr lang="en-US" b="1" dirty="0">
                <a:latin typeface="Consolas" panose="020B0609020204030204" pitchFamily="49" charset="0"/>
                <a:cs typeface="Consolas" panose="020B0609020204030204" pitchFamily="49" charset="0"/>
              </a:rPr>
              <a:t>&lt;A&gt; </a:t>
            </a:r>
            <a:r>
              <a:rPr lang="en-US" dirty="0">
                <a:latin typeface="Consolas" panose="020B0609020204030204" pitchFamily="49" charset="0"/>
                <a:cs typeface="Consolas" panose="020B0609020204030204" pitchFamily="49" charset="0"/>
              </a:rPr>
              <a:t>now take a </a:t>
            </a:r>
            <a:r>
              <a:rPr lang="en-US" b="1" dirty="0">
                <a:solidFill>
                  <a:srgbClr val="C00000"/>
                </a:solidFill>
                <a:latin typeface="Consolas" panose="020B0609020204030204" pitchFamily="49" charset="0"/>
                <a:cs typeface="Consolas" panose="020B0609020204030204" pitchFamily="49" charset="0"/>
              </a:rPr>
              <a:t>red</a:t>
            </a:r>
            <a:r>
              <a:rPr lang="en-US" dirty="0">
                <a:latin typeface="Consolas" panose="020B0609020204030204" pitchFamily="49" charset="0"/>
                <a:cs typeface="Consolas" panose="020B0609020204030204" pitchFamily="49" charset="0"/>
              </a:rPr>
              <a:t> </a:t>
            </a:r>
            <a:r>
              <a:rPr lang="en-US" b="1" dirty="0">
                <a:solidFill>
                  <a:schemeClr val="accent1">
                    <a:lumMod val="75000"/>
                  </a:schemeClr>
                </a:solidFill>
                <a:latin typeface="Consolas" panose="020B0609020204030204" pitchFamily="49" charset="0"/>
                <a:cs typeface="Consolas" panose="020B0609020204030204" pitchFamily="49" charset="0"/>
              </a:rPr>
              <a:t>block</a:t>
            </a:r>
          </a:p>
          <a:p>
            <a:pPr marL="519113" indent="-519113"/>
            <a:r>
              <a:rPr lang="en-US" b="1" dirty="0">
                <a:latin typeface="Consolas" panose="020B0609020204030204" pitchFamily="49" charset="0"/>
                <a:cs typeface="Consolas" panose="020B0609020204030204" pitchFamily="49" charset="0"/>
              </a:rPr>
              <a:t>&lt;A&gt; </a:t>
            </a:r>
            <a:r>
              <a:rPr lang="en-US" dirty="0">
                <a:latin typeface="Consolas" panose="020B0609020204030204" pitchFamily="49" charset="0"/>
                <a:cs typeface="Consolas" panose="020B0609020204030204" pitchFamily="49" charset="0"/>
              </a:rPr>
              <a:t>place it in the square diagonally to the right of the </a:t>
            </a:r>
            <a:r>
              <a:rPr lang="en-US" b="1" dirty="0">
                <a:solidFill>
                  <a:srgbClr val="C00000"/>
                </a:solidFill>
                <a:latin typeface="Consolas" panose="020B0609020204030204" pitchFamily="49" charset="0"/>
                <a:cs typeface="Consolas" panose="020B0609020204030204" pitchFamily="49" charset="0"/>
              </a:rPr>
              <a:t>purple</a:t>
            </a:r>
            <a:r>
              <a:rPr lang="en-US" dirty="0">
                <a:latin typeface="Consolas" panose="020B0609020204030204" pitchFamily="49" charset="0"/>
                <a:cs typeface="Consolas" panose="020B0609020204030204" pitchFamily="49" charset="0"/>
              </a:rPr>
              <a:t> block</a:t>
            </a:r>
          </a:p>
          <a:p>
            <a:pPr marL="519113" indent="-519113"/>
            <a:r>
              <a:rPr lang="en-US" b="1" dirty="0">
                <a:latin typeface="Consolas" panose="020B0609020204030204" pitchFamily="49" charset="0"/>
                <a:cs typeface="Consolas" panose="020B0609020204030204" pitchFamily="49" charset="0"/>
              </a:rPr>
              <a:t>&lt;A&gt; </a:t>
            </a:r>
            <a:r>
              <a:rPr lang="en-US" b="1" dirty="0">
                <a:solidFill>
                  <a:schemeClr val="accent1">
                    <a:lumMod val="75000"/>
                  </a:schemeClr>
                </a:solidFill>
                <a:latin typeface="Consolas" panose="020B0609020204030204" pitchFamily="49" charset="0"/>
                <a:cs typeface="Consolas" panose="020B0609020204030204" pitchFamily="49" charset="0"/>
              </a:rPr>
              <a:t>nice</a:t>
            </a:r>
          </a:p>
          <a:p>
            <a:pPr marL="519113" indent="-519113"/>
            <a:r>
              <a:rPr lang="en-US" b="1" dirty="0">
                <a:latin typeface="Consolas" panose="020B0609020204030204" pitchFamily="49" charset="0"/>
                <a:cs typeface="Consolas" panose="020B0609020204030204" pitchFamily="49" charset="0"/>
              </a:rPr>
              <a:t>&lt;B&gt; </a:t>
            </a:r>
            <a:r>
              <a:rPr lang="en-US" dirty="0">
                <a:latin typeface="Consolas" panose="020B0609020204030204" pitchFamily="49" charset="0"/>
                <a:cs typeface="Consolas" panose="020B0609020204030204" pitchFamily="49" charset="0"/>
              </a:rPr>
              <a:t>thank you</a:t>
            </a:r>
          </a:p>
          <a:p>
            <a:pPr marL="519113" indent="-519113"/>
            <a:r>
              <a:rPr lang="en-US" b="1" dirty="0">
                <a:latin typeface="Consolas" panose="020B0609020204030204" pitchFamily="49" charset="0"/>
                <a:cs typeface="Consolas" panose="020B0609020204030204" pitchFamily="49" charset="0"/>
              </a:rPr>
              <a:t>&lt;A&gt; </a:t>
            </a:r>
            <a:r>
              <a:rPr lang="en-US" dirty="0">
                <a:latin typeface="Consolas" panose="020B0609020204030204" pitchFamily="49" charset="0"/>
                <a:cs typeface="Consolas" panose="020B0609020204030204" pitchFamily="49" charset="0"/>
              </a:rPr>
              <a:t>now do the same thing on the other side </a:t>
            </a:r>
            <a:r>
              <a:rPr lang="en-US" b="1" dirty="0">
                <a:solidFill>
                  <a:schemeClr val="accent1">
                    <a:lumMod val="75000"/>
                  </a:schemeClr>
                </a:solidFill>
                <a:latin typeface="Consolas" panose="020B0609020204030204" pitchFamily="49" charset="0"/>
                <a:cs typeface="Consolas" panose="020B0609020204030204" pitchFamily="49" charset="0"/>
              </a:rPr>
              <a:t>but</a:t>
            </a:r>
            <a:r>
              <a:rPr lang="en-US" dirty="0">
                <a:latin typeface="Consolas" panose="020B0609020204030204" pitchFamily="49" charset="0"/>
                <a:cs typeface="Consolas" panose="020B0609020204030204" pitchFamily="49" charset="0"/>
              </a:rPr>
              <a:t> with an </a:t>
            </a:r>
            <a:r>
              <a:rPr lang="en-US" b="1" dirty="0">
                <a:solidFill>
                  <a:srgbClr val="C00000"/>
                </a:solidFill>
                <a:latin typeface="Consolas" panose="020B0609020204030204" pitchFamily="49" charset="0"/>
                <a:cs typeface="Consolas" panose="020B0609020204030204" pitchFamily="49" charset="0"/>
              </a:rPr>
              <a:t>orange</a:t>
            </a:r>
            <a:r>
              <a:rPr lang="en-US" dirty="0">
                <a:latin typeface="Consolas" panose="020B0609020204030204" pitchFamily="49" charset="0"/>
                <a:cs typeface="Consolas" panose="020B0609020204030204" pitchFamily="49" charset="0"/>
              </a:rPr>
              <a:t> block</a:t>
            </a:r>
          </a:p>
          <a:p>
            <a:pPr marL="519113" indent="-519113"/>
            <a:r>
              <a:rPr lang="en-US" b="1" dirty="0">
                <a:latin typeface="Consolas" panose="020B0609020204030204" pitchFamily="49" charset="0"/>
                <a:cs typeface="Consolas" panose="020B0609020204030204" pitchFamily="49" charset="0"/>
              </a:rPr>
              <a:t>&lt;B&gt; </a:t>
            </a:r>
            <a:r>
              <a:rPr lang="en-US" dirty="0">
                <a:latin typeface="Consolas" panose="020B0609020204030204" pitchFamily="49" charset="0"/>
                <a:cs typeface="Consolas" panose="020B0609020204030204" pitchFamily="49" charset="0"/>
              </a:rPr>
              <a:t>other side of the </a:t>
            </a:r>
            <a:r>
              <a:rPr lang="en-US" b="1" dirty="0">
                <a:solidFill>
                  <a:srgbClr val="C00000"/>
                </a:solidFill>
                <a:latin typeface="Consolas" panose="020B0609020204030204" pitchFamily="49" charset="0"/>
                <a:cs typeface="Consolas" panose="020B0609020204030204" pitchFamily="49" charset="0"/>
              </a:rPr>
              <a:t>purple</a:t>
            </a:r>
            <a:r>
              <a:rPr lang="en-US" dirty="0">
                <a:latin typeface="Consolas" panose="020B0609020204030204" pitchFamily="49" charset="0"/>
                <a:cs typeface="Consolas" panose="020B0609020204030204" pitchFamily="49" charset="0"/>
              </a:rPr>
              <a:t> or </a:t>
            </a:r>
            <a:r>
              <a:rPr lang="en-US" b="1" dirty="0">
                <a:solidFill>
                  <a:srgbClr val="C00000"/>
                </a:solidFill>
                <a:latin typeface="Consolas" panose="020B0609020204030204" pitchFamily="49" charset="0"/>
                <a:cs typeface="Consolas" panose="020B0609020204030204" pitchFamily="49" charset="0"/>
              </a:rPr>
              <a:t>yellow</a:t>
            </a:r>
            <a:r>
              <a:rPr lang="en-US" dirty="0">
                <a:latin typeface="Consolas" panose="020B0609020204030204" pitchFamily="49" charset="0"/>
                <a:cs typeface="Consolas" panose="020B0609020204030204" pitchFamily="49" charset="0"/>
              </a:rPr>
              <a:t>?</a:t>
            </a:r>
          </a:p>
          <a:p>
            <a:pPr marL="519113" indent="-519113"/>
            <a:r>
              <a:rPr lang="en-US" b="1" dirty="0">
                <a:latin typeface="Consolas" panose="020B0609020204030204" pitchFamily="49" charset="0"/>
                <a:cs typeface="Consolas" panose="020B0609020204030204" pitchFamily="49" charset="0"/>
              </a:rPr>
              <a:t>&lt;A&gt; </a:t>
            </a:r>
            <a:r>
              <a:rPr lang="en-US" b="1" dirty="0">
                <a:solidFill>
                  <a:srgbClr val="C00000"/>
                </a:solidFill>
                <a:latin typeface="Consolas" panose="020B0609020204030204" pitchFamily="49" charset="0"/>
                <a:cs typeface="Consolas" panose="020B0609020204030204" pitchFamily="49" charset="0"/>
              </a:rPr>
              <a:t>yellow</a:t>
            </a:r>
          </a:p>
        </p:txBody>
      </p:sp>
    </p:spTree>
    <p:extLst>
      <p:ext uri="{BB962C8B-B14F-4D97-AF65-F5344CB8AC3E}">
        <p14:creationId xmlns:p14="http://schemas.microsoft.com/office/powerpoint/2010/main" val="75016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92244-3AD5-C74E-8D2E-9D222ED4C97B}"/>
              </a:ext>
            </a:extLst>
          </p:cNvPr>
          <p:cNvSpPr>
            <a:spLocks noGrp="1"/>
          </p:cNvSpPr>
          <p:nvPr>
            <p:ph type="sldNum" sz="quarter" idx="12"/>
          </p:nvPr>
        </p:nvSpPr>
        <p:spPr/>
        <p:txBody>
          <a:bodyPr/>
          <a:lstStyle/>
          <a:p>
            <a:fld id="{B2DC25EE-239B-4C5F-AAD1-255A7D5F1EE2}" type="slidenum">
              <a:rPr lang="en-US" smtClean="0"/>
              <a:t>4</a:t>
            </a:fld>
            <a:endParaRPr lang="en-US"/>
          </a:p>
        </p:txBody>
      </p:sp>
      <p:pic>
        <p:nvPicPr>
          <p:cNvPr id="4" name="Picture 3" descr="A picture containing table, computer, laptop, white&#10;&#10;Description automatically generated">
            <a:extLst>
              <a:ext uri="{FF2B5EF4-FFF2-40B4-BE49-F238E27FC236}">
                <a16:creationId xmlns:a16="http://schemas.microsoft.com/office/drawing/2014/main" id="{E5C75232-D077-FF42-8403-4D00E1236234}"/>
              </a:ext>
            </a:extLst>
          </p:cNvPr>
          <p:cNvPicPr>
            <a:picLocks noChangeAspect="1"/>
          </p:cNvPicPr>
          <p:nvPr/>
        </p:nvPicPr>
        <p:blipFill>
          <a:blip r:embed="rId3"/>
          <a:stretch>
            <a:fillRect/>
          </a:stretch>
        </p:blipFill>
        <p:spPr>
          <a:xfrm>
            <a:off x="238138" y="136525"/>
            <a:ext cx="11715724" cy="6584950"/>
          </a:xfrm>
          <a:prstGeom prst="rect">
            <a:avLst/>
          </a:prstGeom>
        </p:spPr>
      </p:pic>
      <p:sp>
        <p:nvSpPr>
          <p:cNvPr id="5" name="Rectangle 4">
            <a:extLst>
              <a:ext uri="{FF2B5EF4-FFF2-40B4-BE49-F238E27FC236}">
                <a16:creationId xmlns:a16="http://schemas.microsoft.com/office/drawing/2014/main" id="{33061612-ADC1-274F-8DE3-074DF5D8FCCC}"/>
              </a:ext>
            </a:extLst>
          </p:cNvPr>
          <p:cNvSpPr/>
          <p:nvPr/>
        </p:nvSpPr>
        <p:spPr>
          <a:xfrm>
            <a:off x="238138" y="136525"/>
            <a:ext cx="11715724" cy="954107"/>
          </a:xfrm>
          <a:prstGeom prst="rect">
            <a:avLst/>
          </a:prstGeom>
          <a:solidFill>
            <a:srgbClr val="FFFFFF">
              <a:alpha val="43529"/>
            </a:srgbClr>
          </a:solidFill>
        </p:spPr>
        <p:txBody>
          <a:bodyPr wrap="square">
            <a:spAutoFit/>
          </a:bodyPr>
          <a:lstStyle/>
          <a:p>
            <a:r>
              <a:rPr lang="en-US" sz="2800" b="1">
                <a:latin typeface="Consolas" panose="020B0609020204030204" pitchFamily="49" charset="0"/>
                <a:cs typeface="Consolas" panose="020B0609020204030204" pitchFamily="49" charset="0"/>
              </a:rPr>
              <a:t>&lt;Architect&gt; go the middle and place an orange block </a:t>
            </a:r>
            <a:br>
              <a:rPr lang="en-US" sz="2800" b="1">
                <a:latin typeface="Consolas" panose="020B0609020204030204" pitchFamily="49" charset="0"/>
                <a:cs typeface="Consolas" panose="020B0609020204030204" pitchFamily="49" charset="0"/>
              </a:rPr>
            </a:br>
            <a:r>
              <a:rPr lang="en-US" sz="2800" b="1">
                <a:latin typeface="Consolas" panose="020B0609020204030204" pitchFamily="49" charset="0"/>
                <a:cs typeface="Consolas" panose="020B0609020204030204" pitchFamily="49" charset="0"/>
              </a:rPr>
              <a:t>two spaces to the left</a:t>
            </a:r>
          </a:p>
        </p:txBody>
      </p:sp>
    </p:spTree>
    <p:extLst>
      <p:ext uri="{BB962C8B-B14F-4D97-AF65-F5344CB8AC3E}">
        <p14:creationId xmlns:p14="http://schemas.microsoft.com/office/powerpoint/2010/main" val="3760633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4002A-EDFE-544F-8BB3-7921543780B9}"/>
              </a:ext>
            </a:extLst>
          </p:cNvPr>
          <p:cNvSpPr>
            <a:spLocks noGrp="1"/>
          </p:cNvSpPr>
          <p:nvPr>
            <p:ph type="title"/>
          </p:nvPr>
        </p:nvSpPr>
        <p:spPr>
          <a:xfrm>
            <a:off x="853266" y="592346"/>
            <a:ext cx="10515600" cy="1325563"/>
          </a:xfrm>
        </p:spPr>
        <p:txBody>
          <a:bodyPr/>
          <a:lstStyle/>
          <a:p>
            <a:r>
              <a:rPr lang="en-US"/>
              <a:t>Evaluation: Net Actions F1</a:t>
            </a:r>
          </a:p>
        </p:txBody>
      </p:sp>
      <p:sp>
        <p:nvSpPr>
          <p:cNvPr id="3" name="Content Placeholder 2">
            <a:extLst>
              <a:ext uri="{FF2B5EF4-FFF2-40B4-BE49-F238E27FC236}">
                <a16:creationId xmlns:a16="http://schemas.microsoft.com/office/drawing/2014/main" id="{AD3490B1-8C70-FD4F-9083-83BFB2630DEC}"/>
              </a:ext>
            </a:extLst>
          </p:cNvPr>
          <p:cNvSpPr>
            <a:spLocks noGrp="1"/>
          </p:cNvSpPr>
          <p:nvPr>
            <p:ph idx="1"/>
          </p:nvPr>
        </p:nvSpPr>
        <p:spPr>
          <a:xfrm>
            <a:off x="897714" y="1917908"/>
            <a:ext cx="10837333" cy="4536679"/>
          </a:xfrm>
        </p:spPr>
        <p:txBody>
          <a:bodyPr>
            <a:noAutofit/>
          </a:bodyPr>
          <a:lstStyle/>
          <a:p>
            <a:pPr marL="0" indent="0">
              <a:lnSpc>
                <a:spcPct val="100000"/>
              </a:lnSpc>
              <a:buNone/>
            </a:pPr>
            <a:r>
              <a:rPr lang="en-US" b="1"/>
              <a:t>Net actions </a:t>
            </a:r>
            <a:r>
              <a:rPr lang="en-US"/>
              <a:t>ignore the order of actions </a:t>
            </a:r>
            <a:br>
              <a:rPr lang="en-US"/>
            </a:br>
            <a:r>
              <a:rPr lang="en-US"/>
              <a:t>and blocks that were placed and removed in the same sequence</a:t>
            </a:r>
          </a:p>
        </p:txBody>
      </p:sp>
      <p:sp>
        <p:nvSpPr>
          <p:cNvPr id="4" name="Slide Number Placeholder 3">
            <a:extLst>
              <a:ext uri="{FF2B5EF4-FFF2-40B4-BE49-F238E27FC236}">
                <a16:creationId xmlns:a16="http://schemas.microsoft.com/office/drawing/2014/main" id="{945BC496-B15B-9049-9518-8D2EDB9E78F0}"/>
              </a:ext>
            </a:extLst>
          </p:cNvPr>
          <p:cNvSpPr>
            <a:spLocks noGrp="1"/>
          </p:cNvSpPr>
          <p:nvPr>
            <p:ph type="sldNum" sz="quarter" idx="12"/>
          </p:nvPr>
        </p:nvSpPr>
        <p:spPr/>
        <p:txBody>
          <a:bodyPr/>
          <a:lstStyle/>
          <a:p>
            <a:fld id="{B2DC25EE-239B-4C5F-AAD1-255A7D5F1EE2}" type="slidenum">
              <a:rPr lang="en-US" smtClean="0"/>
              <a:t>40</a:t>
            </a:fld>
            <a:endParaRPr lang="en-US"/>
          </a:p>
        </p:txBody>
      </p:sp>
      <p:grpSp>
        <p:nvGrpSpPr>
          <p:cNvPr id="16" name="Group 15">
            <a:extLst>
              <a:ext uri="{FF2B5EF4-FFF2-40B4-BE49-F238E27FC236}">
                <a16:creationId xmlns:a16="http://schemas.microsoft.com/office/drawing/2014/main" id="{DEDB5714-986B-B746-A2C8-6DC99A3DBA5B}"/>
              </a:ext>
            </a:extLst>
          </p:cNvPr>
          <p:cNvGrpSpPr/>
          <p:nvPr/>
        </p:nvGrpSpPr>
        <p:grpSpPr>
          <a:xfrm>
            <a:off x="897714" y="3659459"/>
            <a:ext cx="10396572" cy="901283"/>
            <a:chOff x="582907" y="136525"/>
            <a:chExt cx="24389526" cy="2114338"/>
          </a:xfrm>
        </p:grpSpPr>
        <p:pic>
          <p:nvPicPr>
            <p:cNvPr id="5" name="Picture 4" descr="A picture containing table, sitting, orange, laptop&#10;&#10;Description automatically generated">
              <a:extLst>
                <a:ext uri="{FF2B5EF4-FFF2-40B4-BE49-F238E27FC236}">
                  <a16:creationId xmlns:a16="http://schemas.microsoft.com/office/drawing/2014/main" id="{13191EEF-7DE6-3142-99F0-F6D78C652858}"/>
                </a:ext>
              </a:extLst>
            </p:cNvPr>
            <p:cNvPicPr>
              <a:picLocks noChangeAspect="1"/>
            </p:cNvPicPr>
            <p:nvPr/>
          </p:nvPicPr>
          <p:blipFill rotWithShape="1">
            <a:blip r:embed="rId3"/>
            <a:srcRect l="22627" t="40041" r="48546" b="8672"/>
            <a:stretch/>
          </p:blipFill>
          <p:spPr>
            <a:xfrm>
              <a:off x="9494755" y="136525"/>
              <a:ext cx="2114337" cy="2114337"/>
            </a:xfrm>
            <a:prstGeom prst="rect">
              <a:avLst/>
            </a:prstGeom>
          </p:spPr>
        </p:pic>
        <p:pic>
          <p:nvPicPr>
            <p:cNvPr id="6" name="Picture 5" descr="A picture containing table, sitting, computer, white&#10;&#10;Description automatically generated">
              <a:extLst>
                <a:ext uri="{FF2B5EF4-FFF2-40B4-BE49-F238E27FC236}">
                  <a16:creationId xmlns:a16="http://schemas.microsoft.com/office/drawing/2014/main" id="{21FBBFAC-260B-EC4A-9FC1-C61985899ABC}"/>
                </a:ext>
              </a:extLst>
            </p:cNvPr>
            <p:cNvPicPr>
              <a:picLocks noChangeAspect="1"/>
            </p:cNvPicPr>
            <p:nvPr/>
          </p:nvPicPr>
          <p:blipFill rotWithShape="1">
            <a:blip r:embed="rId4"/>
            <a:srcRect l="26965" t="39438" r="45023" b="10723"/>
            <a:stretch/>
          </p:blipFill>
          <p:spPr>
            <a:xfrm>
              <a:off x="582907" y="136525"/>
              <a:ext cx="2110193" cy="2110193"/>
            </a:xfrm>
            <a:prstGeom prst="rect">
              <a:avLst/>
            </a:prstGeom>
          </p:spPr>
        </p:pic>
        <p:pic>
          <p:nvPicPr>
            <p:cNvPr id="7" name="Picture 6" descr="A picture containing laptop, computer, table&#10;&#10;Description automatically generated">
              <a:extLst>
                <a:ext uri="{FF2B5EF4-FFF2-40B4-BE49-F238E27FC236}">
                  <a16:creationId xmlns:a16="http://schemas.microsoft.com/office/drawing/2014/main" id="{ED276766-8F10-8243-8C7D-86A2768214DC}"/>
                </a:ext>
              </a:extLst>
            </p:cNvPr>
            <p:cNvPicPr>
              <a:picLocks noChangeAspect="1"/>
            </p:cNvPicPr>
            <p:nvPr/>
          </p:nvPicPr>
          <p:blipFill rotWithShape="1">
            <a:blip r:embed="rId5"/>
            <a:srcRect l="26022" t="40794" r="47400" b="11827"/>
            <a:stretch/>
          </p:blipFill>
          <p:spPr>
            <a:xfrm>
              <a:off x="2810869" y="136525"/>
              <a:ext cx="2110193" cy="2114337"/>
            </a:xfrm>
            <a:prstGeom prst="rect">
              <a:avLst/>
            </a:prstGeom>
          </p:spPr>
        </p:pic>
        <p:pic>
          <p:nvPicPr>
            <p:cNvPr id="8" name="Picture 7" descr="A picture containing table, sitting, laptop, computer&#10;&#10;Description automatically generated">
              <a:extLst>
                <a:ext uri="{FF2B5EF4-FFF2-40B4-BE49-F238E27FC236}">
                  <a16:creationId xmlns:a16="http://schemas.microsoft.com/office/drawing/2014/main" id="{1B7A038C-F0C8-994C-81FB-57AAFC87F0B3}"/>
                </a:ext>
              </a:extLst>
            </p:cNvPr>
            <p:cNvPicPr>
              <a:picLocks noChangeAspect="1"/>
            </p:cNvPicPr>
            <p:nvPr/>
          </p:nvPicPr>
          <p:blipFill rotWithShape="1">
            <a:blip r:embed="rId6"/>
            <a:srcRect l="23997" t="41113" r="51013" b="14426"/>
            <a:stretch/>
          </p:blipFill>
          <p:spPr>
            <a:xfrm>
              <a:off x="5038831" y="136525"/>
              <a:ext cx="2110193" cy="2110193"/>
            </a:xfrm>
            <a:prstGeom prst="rect">
              <a:avLst/>
            </a:prstGeom>
          </p:spPr>
        </p:pic>
        <p:pic>
          <p:nvPicPr>
            <p:cNvPr id="9" name="Picture 8" descr="A picture containing table, sitting, light, orange&#10;&#10;Description automatically generated">
              <a:extLst>
                <a:ext uri="{FF2B5EF4-FFF2-40B4-BE49-F238E27FC236}">
                  <a16:creationId xmlns:a16="http://schemas.microsoft.com/office/drawing/2014/main" id="{1DB3B29E-CC17-E64E-B696-555B9F3E68FD}"/>
                </a:ext>
              </a:extLst>
            </p:cNvPr>
            <p:cNvPicPr>
              <a:picLocks noChangeAspect="1"/>
            </p:cNvPicPr>
            <p:nvPr/>
          </p:nvPicPr>
          <p:blipFill rotWithShape="1">
            <a:blip r:embed="rId7"/>
            <a:srcRect l="23918" t="40404" r="50268" b="13667"/>
            <a:stretch/>
          </p:blipFill>
          <p:spPr>
            <a:xfrm>
              <a:off x="7266793" y="136525"/>
              <a:ext cx="2114336" cy="2114336"/>
            </a:xfrm>
            <a:prstGeom prst="rect">
              <a:avLst/>
            </a:prstGeom>
          </p:spPr>
        </p:pic>
        <p:pic>
          <p:nvPicPr>
            <p:cNvPr id="10" name="Picture 9" descr="A picture containing table, small, sitting, laptop&#10;&#10;Description automatically generated">
              <a:extLst>
                <a:ext uri="{FF2B5EF4-FFF2-40B4-BE49-F238E27FC236}">
                  <a16:creationId xmlns:a16="http://schemas.microsoft.com/office/drawing/2014/main" id="{4813C6DA-A0B2-904F-BBA3-10672226F9BA}"/>
                </a:ext>
              </a:extLst>
            </p:cNvPr>
            <p:cNvPicPr>
              <a:picLocks noChangeAspect="1"/>
            </p:cNvPicPr>
            <p:nvPr/>
          </p:nvPicPr>
          <p:blipFill rotWithShape="1">
            <a:blip r:embed="rId8"/>
            <a:srcRect l="23323" t="37185" r="46963" b="9947"/>
            <a:stretch/>
          </p:blipFill>
          <p:spPr>
            <a:xfrm>
              <a:off x="11722718" y="136527"/>
              <a:ext cx="2114336" cy="2114336"/>
            </a:xfrm>
            <a:prstGeom prst="rect">
              <a:avLst/>
            </a:prstGeom>
          </p:spPr>
        </p:pic>
        <p:pic>
          <p:nvPicPr>
            <p:cNvPr id="11" name="Picture 10" descr="A picture containing table, food&#10;&#10;Description automatically generated">
              <a:extLst>
                <a:ext uri="{FF2B5EF4-FFF2-40B4-BE49-F238E27FC236}">
                  <a16:creationId xmlns:a16="http://schemas.microsoft.com/office/drawing/2014/main" id="{96C59808-FAB9-8D4C-BE77-0B0D5EA3F445}"/>
                </a:ext>
              </a:extLst>
            </p:cNvPr>
            <p:cNvPicPr>
              <a:picLocks noChangeAspect="1"/>
            </p:cNvPicPr>
            <p:nvPr/>
          </p:nvPicPr>
          <p:blipFill rotWithShape="1">
            <a:blip r:embed="rId9"/>
            <a:srcRect l="27783" t="38016" r="44797" b="13198"/>
            <a:stretch/>
          </p:blipFill>
          <p:spPr>
            <a:xfrm>
              <a:off x="16182785" y="136525"/>
              <a:ext cx="2114338" cy="2114338"/>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E4BF4693-87DC-AE49-B22D-C9737F4C1E45}"/>
                </a:ext>
              </a:extLst>
            </p:cNvPr>
            <p:cNvPicPr>
              <a:picLocks noChangeAspect="1"/>
            </p:cNvPicPr>
            <p:nvPr/>
          </p:nvPicPr>
          <p:blipFill rotWithShape="1">
            <a:blip r:embed="rId10"/>
            <a:srcRect l="25764" t="37908" r="45861" b="11610"/>
            <a:stretch/>
          </p:blipFill>
          <p:spPr>
            <a:xfrm>
              <a:off x="18419323" y="136525"/>
              <a:ext cx="2114338" cy="2114338"/>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6CE00271-0F54-2A44-A4DF-CE74054B620E}"/>
                </a:ext>
              </a:extLst>
            </p:cNvPr>
            <p:cNvPicPr>
              <a:picLocks noChangeAspect="1"/>
            </p:cNvPicPr>
            <p:nvPr/>
          </p:nvPicPr>
          <p:blipFill rotWithShape="1">
            <a:blip r:embed="rId11"/>
            <a:srcRect l="27295" t="37957" r="43768" b="10558"/>
            <a:stretch/>
          </p:blipFill>
          <p:spPr>
            <a:xfrm>
              <a:off x="20638709" y="136525"/>
              <a:ext cx="2114338" cy="2114338"/>
            </a:xfrm>
            <a:prstGeom prst="rect">
              <a:avLst/>
            </a:prstGeom>
          </p:spPr>
        </p:pic>
        <p:pic>
          <p:nvPicPr>
            <p:cNvPr id="14" name="Picture 13" descr="A picture containing table, piece, sitting, laptop&#10;&#10;Description automatically generated">
              <a:extLst>
                <a:ext uri="{FF2B5EF4-FFF2-40B4-BE49-F238E27FC236}">
                  <a16:creationId xmlns:a16="http://schemas.microsoft.com/office/drawing/2014/main" id="{B57AFE9E-30D4-B745-8446-A0344727CDD9}"/>
                </a:ext>
              </a:extLst>
            </p:cNvPr>
            <p:cNvPicPr>
              <a:picLocks noChangeAspect="1"/>
            </p:cNvPicPr>
            <p:nvPr/>
          </p:nvPicPr>
          <p:blipFill rotWithShape="1">
            <a:blip r:embed="rId12"/>
            <a:srcRect l="22392" t="37637" r="48788" b="11087"/>
            <a:stretch/>
          </p:blipFill>
          <p:spPr>
            <a:xfrm>
              <a:off x="13942102" y="136525"/>
              <a:ext cx="2114338" cy="2114338"/>
            </a:xfrm>
            <a:prstGeom prst="rect">
              <a:avLst/>
            </a:prstGeom>
          </p:spPr>
        </p:pic>
        <p:pic>
          <p:nvPicPr>
            <p:cNvPr id="15" name="Picture 14" descr="A picture containing table&#10;&#10;Description automatically generated">
              <a:extLst>
                <a:ext uri="{FF2B5EF4-FFF2-40B4-BE49-F238E27FC236}">
                  <a16:creationId xmlns:a16="http://schemas.microsoft.com/office/drawing/2014/main" id="{40F0D1CD-215E-AC46-A00A-0CF6783A95A9}"/>
                </a:ext>
              </a:extLst>
            </p:cNvPr>
            <p:cNvPicPr>
              <a:picLocks noChangeAspect="1"/>
            </p:cNvPicPr>
            <p:nvPr/>
          </p:nvPicPr>
          <p:blipFill rotWithShape="1">
            <a:blip r:embed="rId13"/>
            <a:srcRect l="26588" t="37598" r="45359" b="12490"/>
            <a:stretch/>
          </p:blipFill>
          <p:spPr>
            <a:xfrm>
              <a:off x="22858095" y="136525"/>
              <a:ext cx="2114338" cy="2114338"/>
            </a:xfrm>
            <a:prstGeom prst="rect">
              <a:avLst/>
            </a:prstGeom>
          </p:spPr>
        </p:pic>
      </p:grpSp>
    </p:spTree>
    <p:extLst>
      <p:ext uri="{BB962C8B-B14F-4D97-AF65-F5344CB8AC3E}">
        <p14:creationId xmlns:p14="http://schemas.microsoft.com/office/powerpoint/2010/main" val="4094333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5BC496-B15B-9049-9518-8D2EDB9E78F0}"/>
              </a:ext>
            </a:extLst>
          </p:cNvPr>
          <p:cNvSpPr>
            <a:spLocks noGrp="1"/>
          </p:cNvSpPr>
          <p:nvPr>
            <p:ph type="sldNum" sz="quarter" idx="12"/>
          </p:nvPr>
        </p:nvSpPr>
        <p:spPr/>
        <p:txBody>
          <a:bodyPr/>
          <a:lstStyle/>
          <a:p>
            <a:fld id="{B2DC25EE-239B-4C5F-AAD1-255A7D5F1EE2}" type="slidenum">
              <a:rPr lang="en-US" smtClean="0"/>
              <a:t>41</a:t>
            </a:fld>
            <a:endParaRPr lang="en-US"/>
          </a:p>
        </p:txBody>
      </p:sp>
      <p:pic>
        <p:nvPicPr>
          <p:cNvPr id="5" name="Picture 4" descr="A picture containing table, sitting, orange, laptop&#10;&#10;Description automatically generated">
            <a:extLst>
              <a:ext uri="{FF2B5EF4-FFF2-40B4-BE49-F238E27FC236}">
                <a16:creationId xmlns:a16="http://schemas.microsoft.com/office/drawing/2014/main" id="{13191EEF-7DE6-3142-99F0-F6D78C652858}"/>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l="22627" t="40041" r="48546" b="8672"/>
          <a:stretch/>
        </p:blipFill>
        <p:spPr>
          <a:xfrm>
            <a:off x="4696585" y="3659459"/>
            <a:ext cx="901283" cy="901283"/>
          </a:xfrm>
          <a:prstGeom prst="rect">
            <a:avLst/>
          </a:prstGeom>
        </p:spPr>
      </p:pic>
      <p:pic>
        <p:nvPicPr>
          <p:cNvPr id="6" name="Picture 5" descr="A picture containing table, sitting, computer, white&#10;&#10;Description automatically generated">
            <a:extLst>
              <a:ext uri="{FF2B5EF4-FFF2-40B4-BE49-F238E27FC236}">
                <a16:creationId xmlns:a16="http://schemas.microsoft.com/office/drawing/2014/main" id="{21FBBFAC-260B-EC4A-9FC1-C61985899ABC}"/>
              </a:ext>
            </a:extLst>
          </p:cNvPr>
          <p:cNvPicPr>
            <a:picLocks noChangeAspect="1"/>
          </p:cNvPicPr>
          <p:nvPr/>
        </p:nvPicPr>
        <p:blipFill rotWithShape="1">
          <a:blip r:embed="rId5"/>
          <a:srcRect l="26965" t="39438" r="45023" b="10723"/>
          <a:stretch/>
        </p:blipFill>
        <p:spPr>
          <a:xfrm>
            <a:off x="897714" y="3659459"/>
            <a:ext cx="899516" cy="899516"/>
          </a:xfrm>
          <a:prstGeom prst="rect">
            <a:avLst/>
          </a:prstGeom>
        </p:spPr>
      </p:pic>
      <p:pic>
        <p:nvPicPr>
          <p:cNvPr id="7" name="Picture 6" descr="A picture containing laptop, computer, table&#10;&#10;Description automatically generated">
            <a:extLst>
              <a:ext uri="{FF2B5EF4-FFF2-40B4-BE49-F238E27FC236}">
                <a16:creationId xmlns:a16="http://schemas.microsoft.com/office/drawing/2014/main" id="{ED276766-8F10-8243-8C7D-86A2768214DC}"/>
              </a:ext>
            </a:extLst>
          </p:cNvPr>
          <p:cNvPicPr>
            <a:picLocks noChangeAspect="1"/>
          </p:cNvPicPr>
          <p:nvPr/>
        </p:nvPicPr>
        <p:blipFill rotWithShape="1">
          <a:blip r:embed="rId6">
            <a:alphaModFix amt="20000"/>
            <a:extLst>
              <a:ext uri="{BEBA8EAE-BF5A-486C-A8C5-ECC9F3942E4B}">
                <a14:imgProps xmlns:a14="http://schemas.microsoft.com/office/drawing/2010/main">
                  <a14:imgLayer r:embed="rId7">
                    <a14:imgEffect>
                      <a14:saturation sat="0"/>
                    </a14:imgEffect>
                  </a14:imgLayer>
                </a14:imgProps>
              </a:ext>
            </a:extLst>
          </a:blip>
          <a:srcRect l="26022" t="40794" r="47400" b="11827"/>
          <a:stretch/>
        </p:blipFill>
        <p:spPr>
          <a:xfrm>
            <a:off x="1847432" y="3659459"/>
            <a:ext cx="899516" cy="901283"/>
          </a:xfrm>
          <a:prstGeom prst="rect">
            <a:avLst/>
          </a:prstGeom>
        </p:spPr>
      </p:pic>
      <p:pic>
        <p:nvPicPr>
          <p:cNvPr id="8" name="Picture 7" descr="A picture containing table, sitting, laptop, computer&#10;&#10;Description automatically generated">
            <a:extLst>
              <a:ext uri="{FF2B5EF4-FFF2-40B4-BE49-F238E27FC236}">
                <a16:creationId xmlns:a16="http://schemas.microsoft.com/office/drawing/2014/main" id="{1B7A038C-F0C8-994C-81FB-57AAFC87F0B3}"/>
              </a:ext>
            </a:extLst>
          </p:cNvPr>
          <p:cNvPicPr>
            <a:picLocks noChangeAspect="1"/>
          </p:cNvPicPr>
          <p:nvPr/>
        </p:nvPicPr>
        <p:blipFill rotWithShape="1">
          <a:blip r:embed="rId8">
            <a:alphaModFix amt="20000"/>
            <a:extLst>
              <a:ext uri="{BEBA8EAE-BF5A-486C-A8C5-ECC9F3942E4B}">
                <a14:imgProps xmlns:a14="http://schemas.microsoft.com/office/drawing/2010/main">
                  <a14:imgLayer r:embed="rId9">
                    <a14:imgEffect>
                      <a14:saturation sat="0"/>
                    </a14:imgEffect>
                  </a14:imgLayer>
                </a14:imgProps>
              </a:ext>
            </a:extLst>
          </a:blip>
          <a:srcRect l="23997" t="41113" r="51013" b="14426"/>
          <a:stretch/>
        </p:blipFill>
        <p:spPr>
          <a:xfrm>
            <a:off x="2797150" y="3659459"/>
            <a:ext cx="899516" cy="899516"/>
          </a:xfrm>
          <a:prstGeom prst="rect">
            <a:avLst/>
          </a:prstGeom>
        </p:spPr>
      </p:pic>
      <p:pic>
        <p:nvPicPr>
          <p:cNvPr id="9" name="Picture 8" descr="A picture containing table, sitting, light, orange&#10;&#10;Description automatically generated">
            <a:extLst>
              <a:ext uri="{FF2B5EF4-FFF2-40B4-BE49-F238E27FC236}">
                <a16:creationId xmlns:a16="http://schemas.microsoft.com/office/drawing/2014/main" id="{1DB3B29E-CC17-E64E-B696-555B9F3E68FD}"/>
              </a:ext>
            </a:extLst>
          </p:cNvPr>
          <p:cNvPicPr>
            <a:picLocks noChangeAspect="1"/>
          </p:cNvPicPr>
          <p:nvPr/>
        </p:nvPicPr>
        <p:blipFill rotWithShape="1">
          <a:blip r:embed="rId10">
            <a:alphaModFix amt="20000"/>
            <a:extLst>
              <a:ext uri="{BEBA8EAE-BF5A-486C-A8C5-ECC9F3942E4B}">
                <a14:imgProps xmlns:a14="http://schemas.microsoft.com/office/drawing/2010/main">
                  <a14:imgLayer r:embed="rId11">
                    <a14:imgEffect>
                      <a14:saturation sat="0"/>
                    </a14:imgEffect>
                  </a14:imgLayer>
                </a14:imgProps>
              </a:ext>
            </a:extLst>
          </a:blip>
          <a:srcRect l="23918" t="40404" r="50268" b="13667"/>
          <a:stretch/>
        </p:blipFill>
        <p:spPr>
          <a:xfrm>
            <a:off x="3746867" y="3659459"/>
            <a:ext cx="901282" cy="901282"/>
          </a:xfrm>
          <a:prstGeom prst="rect">
            <a:avLst/>
          </a:prstGeom>
        </p:spPr>
      </p:pic>
      <p:pic>
        <p:nvPicPr>
          <p:cNvPr id="10" name="Picture 9" descr="A picture containing table, small, sitting, laptop&#10;&#10;Description automatically generated">
            <a:extLst>
              <a:ext uri="{FF2B5EF4-FFF2-40B4-BE49-F238E27FC236}">
                <a16:creationId xmlns:a16="http://schemas.microsoft.com/office/drawing/2014/main" id="{4813C6DA-A0B2-904F-BBA3-10672226F9BA}"/>
              </a:ext>
            </a:extLst>
          </p:cNvPr>
          <p:cNvPicPr>
            <a:picLocks noChangeAspect="1"/>
          </p:cNvPicPr>
          <p:nvPr/>
        </p:nvPicPr>
        <p:blipFill rotWithShape="1">
          <a:blip r:embed="rId12">
            <a:alphaModFix amt="20000"/>
            <a:extLst>
              <a:ext uri="{BEBA8EAE-BF5A-486C-A8C5-ECC9F3942E4B}">
                <a14:imgProps xmlns:a14="http://schemas.microsoft.com/office/drawing/2010/main">
                  <a14:imgLayer r:embed="rId13">
                    <a14:imgEffect>
                      <a14:saturation sat="0"/>
                    </a14:imgEffect>
                  </a14:imgLayer>
                </a14:imgProps>
              </a:ext>
            </a:extLst>
          </a:blip>
          <a:srcRect l="23323" t="37185" r="46963" b="9947"/>
          <a:stretch/>
        </p:blipFill>
        <p:spPr>
          <a:xfrm>
            <a:off x="5646304" y="3659460"/>
            <a:ext cx="901282" cy="901282"/>
          </a:xfrm>
          <a:prstGeom prst="rect">
            <a:avLst/>
          </a:prstGeom>
        </p:spPr>
      </p:pic>
      <p:pic>
        <p:nvPicPr>
          <p:cNvPr id="11" name="Picture 10" descr="A picture containing table, food&#10;&#10;Description automatically generated">
            <a:extLst>
              <a:ext uri="{FF2B5EF4-FFF2-40B4-BE49-F238E27FC236}">
                <a16:creationId xmlns:a16="http://schemas.microsoft.com/office/drawing/2014/main" id="{96C59808-FAB9-8D4C-BE77-0B0D5EA3F445}"/>
              </a:ext>
            </a:extLst>
          </p:cNvPr>
          <p:cNvPicPr>
            <a:picLocks noChangeAspect="1"/>
          </p:cNvPicPr>
          <p:nvPr/>
        </p:nvPicPr>
        <p:blipFill rotWithShape="1">
          <a:blip r:embed="rId14">
            <a:alphaModFix amt="20000"/>
            <a:extLst>
              <a:ext uri="{BEBA8EAE-BF5A-486C-A8C5-ECC9F3942E4B}">
                <a14:imgProps xmlns:a14="http://schemas.microsoft.com/office/drawing/2010/main">
                  <a14:imgLayer r:embed="rId15">
                    <a14:imgEffect>
                      <a14:saturation sat="0"/>
                    </a14:imgEffect>
                  </a14:imgLayer>
                </a14:imgProps>
              </a:ext>
            </a:extLst>
          </a:blip>
          <a:srcRect l="27783" t="38016" r="44797" b="13198"/>
          <a:stretch/>
        </p:blipFill>
        <p:spPr>
          <a:xfrm>
            <a:off x="7547505" y="3659459"/>
            <a:ext cx="901283" cy="901283"/>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E4BF4693-87DC-AE49-B22D-C9737F4C1E45}"/>
              </a:ext>
            </a:extLst>
          </p:cNvPr>
          <p:cNvPicPr>
            <a:picLocks noChangeAspect="1"/>
          </p:cNvPicPr>
          <p:nvPr/>
        </p:nvPicPr>
        <p:blipFill rotWithShape="1">
          <a:blip r:embed="rId16">
            <a:alphaModFix amt="20000"/>
            <a:extLst>
              <a:ext uri="{BEBA8EAE-BF5A-486C-A8C5-ECC9F3942E4B}">
                <a14:imgProps xmlns:a14="http://schemas.microsoft.com/office/drawing/2010/main">
                  <a14:imgLayer r:embed="rId17">
                    <a14:imgEffect>
                      <a14:saturation sat="0"/>
                    </a14:imgEffect>
                  </a14:imgLayer>
                </a14:imgProps>
              </a:ext>
            </a:extLst>
          </a:blip>
          <a:srcRect l="25764" t="37908" r="45861" b="11610"/>
          <a:stretch/>
        </p:blipFill>
        <p:spPr>
          <a:xfrm>
            <a:off x="8500879" y="3659459"/>
            <a:ext cx="901283" cy="901283"/>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6CE00271-0F54-2A44-A4DF-CE74054B620E}"/>
              </a:ext>
            </a:extLst>
          </p:cNvPr>
          <p:cNvPicPr>
            <a:picLocks noChangeAspect="1"/>
          </p:cNvPicPr>
          <p:nvPr/>
        </p:nvPicPr>
        <p:blipFill rotWithShape="1">
          <a:blip r:embed="rId18">
            <a:alphaModFix amt="20000"/>
            <a:extLst>
              <a:ext uri="{BEBA8EAE-BF5A-486C-A8C5-ECC9F3942E4B}">
                <a14:imgProps xmlns:a14="http://schemas.microsoft.com/office/drawing/2010/main">
                  <a14:imgLayer r:embed="rId19">
                    <a14:imgEffect>
                      <a14:saturation sat="0"/>
                    </a14:imgEffect>
                  </a14:imgLayer>
                </a14:imgProps>
              </a:ext>
            </a:extLst>
          </a:blip>
          <a:srcRect l="27295" t="37957" r="43768" b="10558"/>
          <a:stretch/>
        </p:blipFill>
        <p:spPr>
          <a:xfrm>
            <a:off x="9446941" y="3659459"/>
            <a:ext cx="901283" cy="901283"/>
          </a:xfrm>
          <a:prstGeom prst="rect">
            <a:avLst/>
          </a:prstGeom>
        </p:spPr>
      </p:pic>
      <p:pic>
        <p:nvPicPr>
          <p:cNvPr id="14" name="Picture 13" descr="A picture containing table, piece, sitting, laptop&#10;&#10;Description automatically generated">
            <a:extLst>
              <a:ext uri="{FF2B5EF4-FFF2-40B4-BE49-F238E27FC236}">
                <a16:creationId xmlns:a16="http://schemas.microsoft.com/office/drawing/2014/main" id="{B57AFE9E-30D4-B745-8446-A0344727CDD9}"/>
              </a:ext>
            </a:extLst>
          </p:cNvPr>
          <p:cNvPicPr>
            <a:picLocks noChangeAspect="1"/>
          </p:cNvPicPr>
          <p:nvPr/>
        </p:nvPicPr>
        <p:blipFill rotWithShape="1">
          <a:blip r:embed="rId20">
            <a:alphaModFix amt="20000"/>
            <a:extLst>
              <a:ext uri="{BEBA8EAE-BF5A-486C-A8C5-ECC9F3942E4B}">
                <a14:imgProps xmlns:a14="http://schemas.microsoft.com/office/drawing/2010/main">
                  <a14:imgLayer r:embed="rId21">
                    <a14:imgEffect>
                      <a14:saturation sat="0"/>
                    </a14:imgEffect>
                  </a14:imgLayer>
                </a14:imgProps>
              </a:ext>
            </a:extLst>
          </a:blip>
          <a:srcRect l="22392" t="37637" r="48788" b="11087"/>
          <a:stretch/>
        </p:blipFill>
        <p:spPr>
          <a:xfrm>
            <a:off x="6592365" y="3659459"/>
            <a:ext cx="901283" cy="901283"/>
          </a:xfrm>
          <a:prstGeom prst="rect">
            <a:avLst/>
          </a:prstGeom>
        </p:spPr>
      </p:pic>
      <p:pic>
        <p:nvPicPr>
          <p:cNvPr id="15" name="Picture 14" descr="A picture containing table&#10;&#10;Description automatically generated">
            <a:extLst>
              <a:ext uri="{FF2B5EF4-FFF2-40B4-BE49-F238E27FC236}">
                <a16:creationId xmlns:a16="http://schemas.microsoft.com/office/drawing/2014/main" id="{40F0D1CD-215E-AC46-A00A-0CF6783A95A9}"/>
              </a:ext>
            </a:extLst>
          </p:cNvPr>
          <p:cNvPicPr>
            <a:picLocks noChangeAspect="1"/>
          </p:cNvPicPr>
          <p:nvPr/>
        </p:nvPicPr>
        <p:blipFill rotWithShape="1">
          <a:blip r:embed="rId22"/>
          <a:srcRect l="26588" t="37598" r="45359" b="12490"/>
          <a:stretch/>
        </p:blipFill>
        <p:spPr>
          <a:xfrm>
            <a:off x="10393003" y="3659459"/>
            <a:ext cx="901283" cy="901283"/>
          </a:xfrm>
          <a:prstGeom prst="rect">
            <a:avLst/>
          </a:prstGeom>
        </p:spPr>
      </p:pic>
      <p:sp>
        <p:nvSpPr>
          <p:cNvPr id="24" name="Title 1">
            <a:extLst>
              <a:ext uri="{FF2B5EF4-FFF2-40B4-BE49-F238E27FC236}">
                <a16:creationId xmlns:a16="http://schemas.microsoft.com/office/drawing/2014/main" id="{7413EA80-4BCF-7C44-9A0B-706C3E309C5C}"/>
              </a:ext>
            </a:extLst>
          </p:cNvPr>
          <p:cNvSpPr>
            <a:spLocks noGrp="1"/>
          </p:cNvSpPr>
          <p:nvPr>
            <p:ph type="title"/>
          </p:nvPr>
        </p:nvSpPr>
        <p:spPr>
          <a:xfrm>
            <a:off x="853266" y="592346"/>
            <a:ext cx="10515600" cy="1325563"/>
          </a:xfrm>
        </p:spPr>
        <p:txBody>
          <a:bodyPr/>
          <a:lstStyle/>
          <a:p>
            <a:r>
              <a:rPr lang="en-US"/>
              <a:t>Evaluation: Net Actions F1</a:t>
            </a:r>
          </a:p>
        </p:txBody>
      </p:sp>
      <p:sp>
        <p:nvSpPr>
          <p:cNvPr id="25" name="Content Placeholder 2">
            <a:extLst>
              <a:ext uri="{FF2B5EF4-FFF2-40B4-BE49-F238E27FC236}">
                <a16:creationId xmlns:a16="http://schemas.microsoft.com/office/drawing/2014/main" id="{A65F0180-AA2E-EC4D-993C-518A6819E5FA}"/>
              </a:ext>
            </a:extLst>
          </p:cNvPr>
          <p:cNvSpPr>
            <a:spLocks noGrp="1"/>
          </p:cNvSpPr>
          <p:nvPr>
            <p:ph idx="1"/>
          </p:nvPr>
        </p:nvSpPr>
        <p:spPr>
          <a:xfrm>
            <a:off x="897714" y="1917909"/>
            <a:ext cx="10837333" cy="3987800"/>
          </a:xfrm>
        </p:spPr>
        <p:txBody>
          <a:bodyPr>
            <a:normAutofit/>
          </a:bodyPr>
          <a:lstStyle/>
          <a:p>
            <a:pPr marL="0" indent="0">
              <a:lnSpc>
                <a:spcPct val="100000"/>
              </a:lnSpc>
              <a:buNone/>
            </a:pPr>
            <a:r>
              <a:rPr lang="en-US" b="1"/>
              <a:t>Net actions </a:t>
            </a:r>
            <a:r>
              <a:rPr lang="en-US"/>
              <a:t>ignore the order of actions </a:t>
            </a:r>
            <a:br>
              <a:rPr lang="en-US"/>
            </a:br>
            <a:r>
              <a:rPr lang="en-US"/>
              <a:t>and blocks that were placed and removed in the same sequence</a:t>
            </a:r>
          </a:p>
        </p:txBody>
      </p:sp>
    </p:spTree>
    <p:extLst>
      <p:ext uri="{BB962C8B-B14F-4D97-AF65-F5344CB8AC3E}">
        <p14:creationId xmlns:p14="http://schemas.microsoft.com/office/powerpoint/2010/main" val="1947009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5BC496-B15B-9049-9518-8D2EDB9E78F0}"/>
              </a:ext>
            </a:extLst>
          </p:cNvPr>
          <p:cNvSpPr>
            <a:spLocks noGrp="1"/>
          </p:cNvSpPr>
          <p:nvPr>
            <p:ph type="sldNum" sz="quarter" idx="12"/>
          </p:nvPr>
        </p:nvSpPr>
        <p:spPr/>
        <p:txBody>
          <a:bodyPr/>
          <a:lstStyle/>
          <a:p>
            <a:fld id="{B2DC25EE-239B-4C5F-AAD1-255A7D5F1EE2}" type="slidenum">
              <a:rPr lang="en-US" smtClean="0"/>
              <a:t>42</a:t>
            </a:fld>
            <a:endParaRPr lang="en-US"/>
          </a:p>
        </p:txBody>
      </p:sp>
      <p:grpSp>
        <p:nvGrpSpPr>
          <p:cNvPr id="23" name="Group 22">
            <a:extLst>
              <a:ext uri="{FF2B5EF4-FFF2-40B4-BE49-F238E27FC236}">
                <a16:creationId xmlns:a16="http://schemas.microsoft.com/office/drawing/2014/main" id="{D84E2FFC-9B15-AC41-84E4-C7B0B14D1CE9}"/>
              </a:ext>
            </a:extLst>
          </p:cNvPr>
          <p:cNvGrpSpPr/>
          <p:nvPr/>
        </p:nvGrpSpPr>
        <p:grpSpPr>
          <a:xfrm>
            <a:off x="3931920" y="3535823"/>
            <a:ext cx="4328160" cy="1146889"/>
            <a:chOff x="3486388" y="3567351"/>
            <a:chExt cx="4328160" cy="1146889"/>
          </a:xfrm>
        </p:grpSpPr>
        <p:pic>
          <p:nvPicPr>
            <p:cNvPr id="6" name="Picture 5" descr="A picture containing table, sitting, computer, white&#10;&#10;Description automatically generated">
              <a:extLst>
                <a:ext uri="{FF2B5EF4-FFF2-40B4-BE49-F238E27FC236}">
                  <a16:creationId xmlns:a16="http://schemas.microsoft.com/office/drawing/2014/main" id="{21FBBFAC-260B-EC4A-9FC1-C61985899ABC}"/>
                </a:ext>
              </a:extLst>
            </p:cNvPr>
            <p:cNvPicPr>
              <a:picLocks noChangeAspect="1"/>
            </p:cNvPicPr>
            <p:nvPr/>
          </p:nvPicPr>
          <p:blipFill rotWithShape="1">
            <a:blip r:embed="rId3"/>
            <a:srcRect l="26965" t="39438" r="45023" b="10723"/>
            <a:stretch/>
          </p:blipFill>
          <p:spPr>
            <a:xfrm>
              <a:off x="3486388" y="3567351"/>
              <a:ext cx="1146889" cy="1146889"/>
            </a:xfrm>
            <a:prstGeom prst="rect">
              <a:avLst/>
            </a:prstGeom>
          </p:spPr>
        </p:pic>
        <p:pic>
          <p:nvPicPr>
            <p:cNvPr id="15" name="Picture 14" descr="A picture containing table&#10;&#10;Description automatically generated">
              <a:extLst>
                <a:ext uri="{FF2B5EF4-FFF2-40B4-BE49-F238E27FC236}">
                  <a16:creationId xmlns:a16="http://schemas.microsoft.com/office/drawing/2014/main" id="{40F0D1CD-215E-AC46-A00A-0CF6783A95A9}"/>
                </a:ext>
              </a:extLst>
            </p:cNvPr>
            <p:cNvPicPr>
              <a:picLocks noChangeAspect="1"/>
            </p:cNvPicPr>
            <p:nvPr/>
          </p:nvPicPr>
          <p:blipFill rotWithShape="1">
            <a:blip r:embed="rId4"/>
            <a:srcRect l="26588" t="37598" r="45359" b="12490"/>
            <a:stretch/>
          </p:blipFill>
          <p:spPr>
            <a:xfrm>
              <a:off x="6667659" y="3567351"/>
              <a:ext cx="1146889" cy="1146889"/>
            </a:xfrm>
            <a:prstGeom prst="rect">
              <a:avLst/>
            </a:prstGeom>
          </p:spPr>
        </p:pic>
        <p:sp>
          <p:nvSpPr>
            <p:cNvPr id="16" name="Right Arrow 15">
              <a:extLst>
                <a:ext uri="{FF2B5EF4-FFF2-40B4-BE49-F238E27FC236}">
                  <a16:creationId xmlns:a16="http://schemas.microsoft.com/office/drawing/2014/main" id="{A3F206AD-5A2F-9044-AE3D-FBF447EFB5B5}"/>
                </a:ext>
              </a:extLst>
            </p:cNvPr>
            <p:cNvSpPr/>
            <p:nvPr/>
          </p:nvSpPr>
          <p:spPr>
            <a:xfrm>
              <a:off x="4797028" y="3721755"/>
              <a:ext cx="1706880" cy="776692"/>
            </a:xfrm>
            <a:prstGeom prst="rightArrow">
              <a:avLst>
                <a:gd name="adj1" fmla="val 73729"/>
                <a:gd name="adj2" fmla="val 44916"/>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latin typeface="Avenir Next LT Pro" panose="020B0504020202020204" pitchFamily="34" charset="77"/>
                </a:rPr>
                <a:t>Net </a:t>
              </a:r>
              <a:br>
                <a:rPr lang="en-US" sz="1400">
                  <a:latin typeface="Avenir Next LT Pro" panose="020B0504020202020204" pitchFamily="34" charset="77"/>
                </a:rPr>
              </a:br>
              <a:r>
                <a:rPr lang="en-US" sz="1400">
                  <a:latin typeface="Avenir Next LT Pro" panose="020B0504020202020204" pitchFamily="34" charset="77"/>
                </a:rPr>
                <a:t>human actions</a:t>
              </a:r>
            </a:p>
          </p:txBody>
        </p:sp>
      </p:grpSp>
      <p:grpSp>
        <p:nvGrpSpPr>
          <p:cNvPr id="24" name="Group 23">
            <a:extLst>
              <a:ext uri="{FF2B5EF4-FFF2-40B4-BE49-F238E27FC236}">
                <a16:creationId xmlns:a16="http://schemas.microsoft.com/office/drawing/2014/main" id="{B99C4914-DA80-D344-BE17-6D2CEE9463E8}"/>
              </a:ext>
            </a:extLst>
          </p:cNvPr>
          <p:cNvGrpSpPr/>
          <p:nvPr/>
        </p:nvGrpSpPr>
        <p:grpSpPr>
          <a:xfrm>
            <a:off x="3931920" y="5543286"/>
            <a:ext cx="4322151" cy="1146889"/>
            <a:chOff x="3509521" y="5574814"/>
            <a:chExt cx="4322151" cy="1146889"/>
          </a:xfrm>
        </p:grpSpPr>
        <p:pic>
          <p:nvPicPr>
            <p:cNvPr id="18" name="Picture 17" descr="A picture containing table, sitting, computer, white&#10;&#10;Description automatically generated">
              <a:extLst>
                <a:ext uri="{FF2B5EF4-FFF2-40B4-BE49-F238E27FC236}">
                  <a16:creationId xmlns:a16="http://schemas.microsoft.com/office/drawing/2014/main" id="{EDC64CA8-C878-3F48-9274-792948571BFF}"/>
                </a:ext>
              </a:extLst>
            </p:cNvPr>
            <p:cNvPicPr>
              <a:picLocks noChangeAspect="1"/>
            </p:cNvPicPr>
            <p:nvPr/>
          </p:nvPicPr>
          <p:blipFill rotWithShape="1">
            <a:blip r:embed="rId3"/>
            <a:srcRect l="26965" t="39438" r="45023" b="10723"/>
            <a:stretch/>
          </p:blipFill>
          <p:spPr>
            <a:xfrm>
              <a:off x="3509521" y="5574814"/>
              <a:ext cx="1146889" cy="1146889"/>
            </a:xfrm>
            <a:prstGeom prst="rect">
              <a:avLst/>
            </a:prstGeom>
          </p:spPr>
        </p:pic>
        <p:pic>
          <p:nvPicPr>
            <p:cNvPr id="20" name="Picture 19" descr="A picture containing table, piece, sitting, laptop&#10;&#10;Description automatically generated">
              <a:extLst>
                <a:ext uri="{FF2B5EF4-FFF2-40B4-BE49-F238E27FC236}">
                  <a16:creationId xmlns:a16="http://schemas.microsoft.com/office/drawing/2014/main" id="{88296256-387A-D24C-999D-5A4213869DE8}"/>
                </a:ext>
              </a:extLst>
            </p:cNvPr>
            <p:cNvPicPr>
              <a:picLocks noChangeAspect="1"/>
            </p:cNvPicPr>
            <p:nvPr/>
          </p:nvPicPr>
          <p:blipFill rotWithShape="1">
            <a:blip r:embed="rId5"/>
            <a:srcRect l="22392" t="37637" r="48788" b="11087"/>
            <a:stretch/>
          </p:blipFill>
          <p:spPr>
            <a:xfrm>
              <a:off x="6684783" y="5574814"/>
              <a:ext cx="1146889" cy="1146889"/>
            </a:xfrm>
            <a:prstGeom prst="rect">
              <a:avLst/>
            </a:prstGeom>
          </p:spPr>
        </p:pic>
        <p:sp>
          <p:nvSpPr>
            <p:cNvPr id="21" name="Right Arrow 20">
              <a:extLst>
                <a:ext uri="{FF2B5EF4-FFF2-40B4-BE49-F238E27FC236}">
                  <a16:creationId xmlns:a16="http://schemas.microsoft.com/office/drawing/2014/main" id="{3FA49F84-E3E6-A34F-8218-EAD0FA004D3F}"/>
                </a:ext>
              </a:extLst>
            </p:cNvPr>
            <p:cNvSpPr/>
            <p:nvPr/>
          </p:nvSpPr>
          <p:spPr>
            <a:xfrm>
              <a:off x="4820161" y="5715654"/>
              <a:ext cx="1706880" cy="776692"/>
            </a:xfrm>
            <a:prstGeom prst="rightArrow">
              <a:avLst>
                <a:gd name="adj1" fmla="val 73729"/>
                <a:gd name="adj2" fmla="val 44916"/>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latin typeface="Avenir Next LT Pro" panose="020B0504020202020204" pitchFamily="34" charset="77"/>
                </a:rPr>
                <a:t>Net </a:t>
              </a:r>
              <a:br>
                <a:rPr lang="en-US" sz="1400">
                  <a:latin typeface="Avenir Next LT Pro" panose="020B0504020202020204" pitchFamily="34" charset="77"/>
                </a:rPr>
              </a:br>
              <a:r>
                <a:rPr lang="en-US" sz="1400">
                  <a:latin typeface="Avenir Next LT Pro" panose="020B0504020202020204" pitchFamily="34" charset="77"/>
                </a:rPr>
                <a:t>model actions</a:t>
              </a:r>
            </a:p>
          </p:txBody>
        </p:sp>
      </p:grpSp>
      <p:sp>
        <p:nvSpPr>
          <p:cNvPr id="22" name="Up-Down Arrow 21">
            <a:extLst>
              <a:ext uri="{FF2B5EF4-FFF2-40B4-BE49-F238E27FC236}">
                <a16:creationId xmlns:a16="http://schemas.microsoft.com/office/drawing/2014/main" id="{BF510A10-9F30-1440-B38A-9EB4BA06D72E}"/>
              </a:ext>
            </a:extLst>
          </p:cNvPr>
          <p:cNvSpPr/>
          <p:nvPr/>
        </p:nvSpPr>
        <p:spPr>
          <a:xfrm>
            <a:off x="5599090" y="4413906"/>
            <a:ext cx="993821" cy="1323233"/>
          </a:xfrm>
          <a:prstGeom prst="upDownArrow">
            <a:avLst>
              <a:gd name="adj1" fmla="val 68402"/>
              <a:gd name="adj2" fmla="val 418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venir Next LT Pro" panose="020B0504020202020204" pitchFamily="34" charset="77"/>
              </a:rPr>
              <a:t>F1</a:t>
            </a:r>
          </a:p>
        </p:txBody>
      </p:sp>
      <p:sp>
        <p:nvSpPr>
          <p:cNvPr id="31" name="Title 1">
            <a:extLst>
              <a:ext uri="{FF2B5EF4-FFF2-40B4-BE49-F238E27FC236}">
                <a16:creationId xmlns:a16="http://schemas.microsoft.com/office/drawing/2014/main" id="{27D7FD38-3DC2-4C4A-8AC0-5A89DC5077B4}"/>
              </a:ext>
            </a:extLst>
          </p:cNvPr>
          <p:cNvSpPr>
            <a:spLocks noGrp="1"/>
          </p:cNvSpPr>
          <p:nvPr>
            <p:ph type="title"/>
          </p:nvPr>
        </p:nvSpPr>
        <p:spPr>
          <a:xfrm>
            <a:off x="853266" y="592346"/>
            <a:ext cx="10515600" cy="1325563"/>
          </a:xfrm>
        </p:spPr>
        <p:txBody>
          <a:bodyPr/>
          <a:lstStyle/>
          <a:p>
            <a:r>
              <a:rPr lang="en-US"/>
              <a:t>Evaluation: Net Actions F1</a:t>
            </a:r>
          </a:p>
        </p:txBody>
      </p:sp>
      <mc:AlternateContent xmlns:mc="http://schemas.openxmlformats.org/markup-compatibility/2006" xmlns:a14="http://schemas.microsoft.com/office/drawing/2010/main">
        <mc:Choice Requires="a14">
          <p:sp>
            <p:nvSpPr>
              <p:cNvPr id="36" name="Content Placeholder 2">
                <a:extLst>
                  <a:ext uri="{FF2B5EF4-FFF2-40B4-BE49-F238E27FC236}">
                    <a16:creationId xmlns:a16="http://schemas.microsoft.com/office/drawing/2014/main" id="{0C431704-41F0-394A-9008-3181BC8C7783}"/>
                  </a:ext>
                </a:extLst>
              </p:cNvPr>
              <p:cNvSpPr>
                <a:spLocks noGrp="1"/>
              </p:cNvSpPr>
              <p:nvPr>
                <p:ph idx="1"/>
              </p:nvPr>
            </p:nvSpPr>
            <p:spPr>
              <a:xfrm>
                <a:off x="897714" y="1917909"/>
                <a:ext cx="10837333" cy="3987800"/>
              </a:xfrm>
            </p:spPr>
            <p:txBody>
              <a:bodyPr>
                <a:normAutofit/>
              </a:bodyPr>
              <a:lstStyle/>
              <a:p>
                <a:pPr marL="0" indent="0">
                  <a:lnSpc>
                    <a:spcPct val="100000"/>
                  </a:lnSpc>
                  <a:buNone/>
                </a:pPr>
                <a:r>
                  <a:rPr lang="en-US" dirty="0"/>
                  <a:t>We compute a </a:t>
                </a:r>
                <a:r>
                  <a:rPr lang="en-US" b="1" dirty="0"/>
                  <a:t>micro-averaged F1 </a:t>
                </a:r>
                <a:r>
                  <a:rPr lang="en-US" dirty="0"/>
                  <a:t>between net actions</a:t>
                </a:r>
                <a:br>
                  <a:rPr lang="en-US" dirty="0"/>
                </a:br>
                <a:r>
                  <a:rPr lang="en-US" dirty="0"/>
                  <a:t>in the </a:t>
                </a:r>
                <a:r>
                  <a:rPr lang="en-US" b="1" dirty="0"/>
                  <a:t>ground truth (human) </a:t>
                </a:r>
                <a:r>
                  <a:rPr lang="en-US" dirty="0"/>
                  <a:t>sequence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h</m:t>
                        </m:r>
                      </m:sub>
                    </m:sSub>
                    <m:r>
                      <a:rPr lang="en-US" i="1">
                        <a:latin typeface="Cambria Math" panose="02040503050406030204" pitchFamily="18" charset="0"/>
                      </a:rPr>
                      <m:t> </m:t>
                    </m:r>
                  </m:oMath>
                </a14:m>
                <a:br>
                  <a:rPr lang="en-US" dirty="0"/>
                </a:br>
                <a:r>
                  <a:rPr lang="en-US" dirty="0"/>
                  <a:t>and in the model’s </a:t>
                </a:r>
                <a:r>
                  <a:rPr lang="en-US" b="1" dirty="0"/>
                  <a:t>predicted</a:t>
                </a:r>
                <a:r>
                  <a:rPr lang="en-US" dirty="0"/>
                  <a:t> sequence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𝑚</m:t>
                        </m:r>
                      </m:sub>
                    </m:sSub>
                  </m:oMath>
                </a14:m>
                <a:r>
                  <a:rPr lang="en-US" dirty="0"/>
                  <a:t> </a:t>
                </a:r>
                <a:br>
                  <a:rPr lang="en-US" dirty="0"/>
                </a:br>
                <a:br>
                  <a:rPr lang="en-US" dirty="0"/>
                </a:br>
                <a:br>
                  <a:rPr lang="en-US" dirty="0"/>
                </a:br>
                <a:br>
                  <a:rPr lang="en-US" dirty="0"/>
                </a:br>
                <a:br>
                  <a:rPr lang="en-US" dirty="0"/>
                </a:br>
                <a:endParaRPr lang="en-US" dirty="0"/>
              </a:p>
            </p:txBody>
          </p:sp>
        </mc:Choice>
        <mc:Fallback xmlns="">
          <p:sp>
            <p:nvSpPr>
              <p:cNvPr id="36" name="Content Placeholder 2">
                <a:extLst>
                  <a:ext uri="{FF2B5EF4-FFF2-40B4-BE49-F238E27FC236}">
                    <a16:creationId xmlns:a16="http://schemas.microsoft.com/office/drawing/2014/main" id="{0C431704-41F0-394A-9008-3181BC8C7783}"/>
                  </a:ext>
                </a:extLst>
              </p:cNvPr>
              <p:cNvSpPr>
                <a:spLocks noGrp="1" noRot="1" noChangeAspect="1" noMove="1" noResize="1" noEditPoints="1" noAdjustHandles="1" noChangeArrowheads="1" noChangeShapeType="1" noTextEdit="1"/>
              </p:cNvSpPr>
              <p:nvPr>
                <p:ph idx="1"/>
              </p:nvPr>
            </p:nvSpPr>
            <p:spPr>
              <a:xfrm>
                <a:off x="897714" y="1917909"/>
                <a:ext cx="10837333" cy="3987800"/>
              </a:xfrm>
              <a:blipFill>
                <a:blip r:embed="rId6"/>
                <a:stretch>
                  <a:fillRect l="-1125" t="-1529"/>
                </a:stretch>
              </a:blipFill>
            </p:spPr>
            <p:txBody>
              <a:bodyPr/>
              <a:lstStyle/>
              <a:p>
                <a:r>
                  <a:rPr lang="en-US">
                    <a:noFill/>
                  </a:rPr>
                  <a:t> </a:t>
                </a:r>
              </a:p>
            </p:txBody>
          </p:sp>
        </mc:Fallback>
      </mc:AlternateContent>
    </p:spTree>
    <p:extLst>
      <p:ext uri="{BB962C8B-B14F-4D97-AF65-F5344CB8AC3E}">
        <p14:creationId xmlns:p14="http://schemas.microsoft.com/office/powerpoint/2010/main" val="383923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0E244187-F762-F748-B433-66BD4FB79576}"/>
              </a:ext>
            </a:extLst>
          </p:cNvPr>
          <p:cNvSpPr>
            <a:spLocks noGrp="1"/>
          </p:cNvSpPr>
          <p:nvPr>
            <p:ph idx="1"/>
          </p:nvPr>
        </p:nvSpPr>
        <p:spPr>
          <a:xfrm>
            <a:off x="762409" y="1666252"/>
            <a:ext cx="10432195" cy="5070469"/>
          </a:xfrm>
        </p:spPr>
        <p:txBody>
          <a:bodyPr>
            <a:normAutofit/>
          </a:bodyPr>
          <a:lstStyle/>
          <a:p>
            <a:pPr marL="0" indent="0">
              <a:lnSpc>
                <a:spcPct val="100000"/>
              </a:lnSpc>
              <a:buNone/>
            </a:pPr>
            <a:r>
              <a:rPr lang="en-US" sz="2600"/>
              <a:t>3,709 train / 1,616 test / 1,331 dev </a:t>
            </a:r>
            <a:r>
              <a:rPr lang="en-US" sz="2600" b="1"/>
              <a:t>B</a:t>
            </a:r>
            <a:r>
              <a:rPr lang="en-US" sz="2600"/>
              <a:t> action sequences </a:t>
            </a:r>
            <a:br>
              <a:rPr lang="en-US" sz="2400"/>
            </a:br>
            <a:r>
              <a:rPr lang="en-US" sz="2400"/>
              <a:t>(splits across target structures)</a:t>
            </a:r>
          </a:p>
          <a:p>
            <a:pPr marL="0" indent="0">
              <a:lnSpc>
                <a:spcPct val="100000"/>
              </a:lnSpc>
              <a:buNone/>
            </a:pPr>
            <a:r>
              <a:rPr lang="en-US" sz="2600"/>
              <a:t>Minimize cross entropy loss + greedy decoding</a:t>
            </a:r>
          </a:p>
          <a:p>
            <a:pPr marL="0" indent="0">
              <a:lnSpc>
                <a:spcPct val="100000"/>
              </a:lnSpc>
              <a:buNone/>
            </a:pPr>
            <a:endParaRPr lang="en-US" sz="2400"/>
          </a:p>
          <a:p>
            <a:pPr marL="0" indent="0">
              <a:lnSpc>
                <a:spcPct val="100000"/>
              </a:lnSpc>
              <a:buNone/>
            </a:pPr>
            <a:endParaRPr lang="en-US" sz="2400"/>
          </a:p>
          <a:p>
            <a:pPr marL="0" indent="0">
              <a:lnSpc>
                <a:spcPct val="100000"/>
              </a:lnSpc>
              <a:buNone/>
            </a:pPr>
            <a:endParaRPr lang="en-US" sz="2400"/>
          </a:p>
          <a:p>
            <a:pPr marL="0" indent="0">
              <a:lnSpc>
                <a:spcPct val="100000"/>
              </a:lnSpc>
              <a:buNone/>
            </a:pPr>
            <a:endParaRPr lang="en-US" sz="2400"/>
          </a:p>
          <a:p>
            <a:pPr marL="0" indent="0">
              <a:lnSpc>
                <a:spcPct val="100000"/>
              </a:lnSpc>
              <a:buNone/>
            </a:pPr>
            <a:endParaRPr lang="en-US" sz="2400"/>
          </a:p>
          <a:p>
            <a:pPr marL="0" indent="0">
              <a:lnSpc>
                <a:spcPct val="100000"/>
              </a:lnSpc>
              <a:buNone/>
            </a:pPr>
            <a:r>
              <a:rPr lang="en-US" sz="2600" b="1"/>
              <a:t>Richer game history </a:t>
            </a:r>
            <a:r>
              <a:rPr lang="en-US" sz="2600"/>
              <a:t>helps increase performance</a:t>
            </a:r>
          </a:p>
        </p:txBody>
      </p:sp>
      <p:sp>
        <p:nvSpPr>
          <p:cNvPr id="2" name="Title 1">
            <a:extLst>
              <a:ext uri="{FF2B5EF4-FFF2-40B4-BE49-F238E27FC236}">
                <a16:creationId xmlns:a16="http://schemas.microsoft.com/office/drawing/2014/main" id="{D7FF655D-1C71-6F40-A1D9-84FFA41E64AB}"/>
              </a:ext>
            </a:extLst>
          </p:cNvPr>
          <p:cNvSpPr>
            <a:spLocks noGrp="1"/>
          </p:cNvSpPr>
          <p:nvPr>
            <p:ph type="title"/>
          </p:nvPr>
        </p:nvSpPr>
        <p:spPr>
          <a:xfrm>
            <a:off x="763939" y="589338"/>
            <a:ext cx="10509504" cy="1076914"/>
          </a:xfrm>
        </p:spPr>
        <p:txBody>
          <a:bodyPr anchor="ctr">
            <a:normAutofit/>
          </a:bodyPr>
          <a:lstStyle/>
          <a:p>
            <a:r>
              <a:rPr lang="en-US"/>
              <a:t>Quantitative Results</a:t>
            </a:r>
          </a:p>
        </p:txBody>
      </p:sp>
      <p:graphicFrame>
        <p:nvGraphicFramePr>
          <p:cNvPr id="12" name="Content Placeholder 4">
            <a:extLst>
              <a:ext uri="{FF2B5EF4-FFF2-40B4-BE49-F238E27FC236}">
                <a16:creationId xmlns:a16="http://schemas.microsoft.com/office/drawing/2014/main" id="{1561C043-9429-7F40-B007-846BA2B13576}"/>
              </a:ext>
            </a:extLst>
          </p:cNvPr>
          <p:cNvGraphicFramePr>
            <a:graphicFrameLocks/>
          </p:cNvGraphicFramePr>
          <p:nvPr>
            <p:extLst>
              <p:ext uri="{D42A27DB-BD31-4B8C-83A1-F6EECF244321}">
                <p14:modId xmlns:p14="http://schemas.microsoft.com/office/powerpoint/2010/main" val="1656816784"/>
              </p:ext>
            </p:extLst>
          </p:nvPr>
        </p:nvGraphicFramePr>
        <p:xfrm>
          <a:off x="642712" y="3337966"/>
          <a:ext cx="10906577" cy="1854200"/>
        </p:xfrm>
        <a:graphic>
          <a:graphicData uri="http://schemas.openxmlformats.org/drawingml/2006/table">
            <a:tbl>
              <a:tblPr firstRow="1" bandRow="1">
                <a:tableStyleId>{5C22544A-7EE6-4342-B048-85BDC9FD1C3A}</a:tableStyleId>
              </a:tblPr>
              <a:tblGrid>
                <a:gridCol w="2046515">
                  <a:extLst>
                    <a:ext uri="{9D8B030D-6E8A-4147-A177-3AD203B41FA5}">
                      <a16:colId xmlns:a16="http://schemas.microsoft.com/office/drawing/2014/main" val="2904775303"/>
                    </a:ext>
                  </a:extLst>
                </a:gridCol>
                <a:gridCol w="1476677">
                  <a:extLst>
                    <a:ext uri="{9D8B030D-6E8A-4147-A177-3AD203B41FA5}">
                      <a16:colId xmlns:a16="http://schemas.microsoft.com/office/drawing/2014/main" val="3321548341"/>
                    </a:ext>
                  </a:extLst>
                </a:gridCol>
                <a:gridCol w="1476677">
                  <a:extLst>
                    <a:ext uri="{9D8B030D-6E8A-4147-A177-3AD203B41FA5}">
                      <a16:colId xmlns:a16="http://schemas.microsoft.com/office/drawing/2014/main" val="128370871"/>
                    </a:ext>
                  </a:extLst>
                </a:gridCol>
                <a:gridCol w="1476677">
                  <a:extLst>
                    <a:ext uri="{9D8B030D-6E8A-4147-A177-3AD203B41FA5}">
                      <a16:colId xmlns:a16="http://schemas.microsoft.com/office/drawing/2014/main" val="864305759"/>
                    </a:ext>
                  </a:extLst>
                </a:gridCol>
                <a:gridCol w="1476677">
                  <a:extLst>
                    <a:ext uri="{9D8B030D-6E8A-4147-A177-3AD203B41FA5}">
                      <a16:colId xmlns:a16="http://schemas.microsoft.com/office/drawing/2014/main" val="2542844882"/>
                    </a:ext>
                  </a:extLst>
                </a:gridCol>
                <a:gridCol w="1476677">
                  <a:extLst>
                    <a:ext uri="{9D8B030D-6E8A-4147-A177-3AD203B41FA5}">
                      <a16:colId xmlns:a16="http://schemas.microsoft.com/office/drawing/2014/main" val="1431054277"/>
                    </a:ext>
                  </a:extLst>
                </a:gridCol>
                <a:gridCol w="1476677">
                  <a:extLst>
                    <a:ext uri="{9D8B030D-6E8A-4147-A177-3AD203B41FA5}">
                      <a16:colId xmlns:a16="http://schemas.microsoft.com/office/drawing/2014/main" val="1341125056"/>
                    </a:ext>
                  </a:extLst>
                </a:gridCol>
              </a:tblGrid>
              <a:tr h="370840">
                <a:tc>
                  <a:txBody>
                    <a:bodyPr/>
                    <a:lstStyle/>
                    <a:p>
                      <a:pPr algn="ctr"/>
                      <a:endParaRPr lang="en-US">
                        <a:latin typeface="Avenir Next LT Pro" panose="020B0504020202020204" pitchFamily="34" charset="77"/>
                      </a:endParaRPr>
                    </a:p>
                  </a:txBody>
                  <a:tcPr/>
                </a:tc>
                <a:tc gridSpan="3">
                  <a:txBody>
                    <a:bodyPr/>
                    <a:lstStyle/>
                    <a:p>
                      <a:pPr algn="ctr"/>
                      <a:r>
                        <a:rPr lang="en-US">
                          <a:latin typeface="Avenir Next LT Pro" panose="020B0504020202020204" pitchFamily="34" charset="77"/>
                        </a:rPr>
                        <a:t>Trained on original data</a:t>
                      </a:r>
                    </a:p>
                  </a:txBody>
                  <a:tcPr/>
                </a:tc>
                <a:tc hMerge="1">
                  <a:txBody>
                    <a:bodyPr/>
                    <a:lstStyle/>
                    <a:p>
                      <a:endParaRPr lang="en-US"/>
                    </a:p>
                  </a:txBody>
                  <a:tcPr/>
                </a:tc>
                <a:tc hMerge="1">
                  <a:txBody>
                    <a:bodyPr/>
                    <a:lstStyle/>
                    <a:p>
                      <a:endParaRPr lang="en-US"/>
                    </a:p>
                  </a:txBody>
                  <a:tcPr/>
                </a:tc>
                <a:tc gridSpan="3">
                  <a:txBody>
                    <a:bodyPr/>
                    <a:lstStyle/>
                    <a:p>
                      <a:pPr algn="ctr"/>
                      <a:r>
                        <a:rPr lang="en-US">
                          <a:latin typeface="Avenir Next LT Pro" panose="020B0504020202020204" pitchFamily="34" charset="77"/>
                        </a:rPr>
                        <a:t>On augmented dataset</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tc>
                <a:extLst>
                  <a:ext uri="{0D108BD9-81ED-4DB2-BD59-A6C34878D82A}">
                    <a16:rowId xmlns:a16="http://schemas.microsoft.com/office/drawing/2014/main" val="2809213179"/>
                  </a:ext>
                </a:extLst>
              </a:tr>
              <a:tr h="370840">
                <a:tc>
                  <a:txBody>
                    <a:bodyPr/>
                    <a:lstStyle/>
                    <a:p>
                      <a:pPr algn="ctr"/>
                      <a:endParaRPr lang="en-US">
                        <a:latin typeface="Avenir Next LT Pro" panose="020B0504020202020204" pitchFamily="34" charset="77"/>
                      </a:endParaRPr>
                    </a:p>
                  </a:txBody>
                  <a:tcPr>
                    <a:solidFill>
                      <a:schemeClr val="accent5">
                        <a:lumMod val="60000"/>
                        <a:lumOff val="40000"/>
                      </a:schemeClr>
                    </a:solidFill>
                  </a:tcPr>
                </a:tc>
                <a:tc>
                  <a:txBody>
                    <a:bodyPr/>
                    <a:lstStyle/>
                    <a:p>
                      <a:pPr algn="ctr"/>
                      <a:r>
                        <a:rPr lang="en-US" b="1">
                          <a:latin typeface="Avenir Next LT Pro" panose="020B0504020202020204" pitchFamily="34" charset="77"/>
                        </a:rPr>
                        <a:t>H1</a:t>
                      </a:r>
                    </a:p>
                  </a:txBody>
                  <a:tcPr>
                    <a:solidFill>
                      <a:schemeClr val="accent5">
                        <a:lumMod val="60000"/>
                        <a:lumOff val="40000"/>
                      </a:schemeClr>
                    </a:solidFill>
                  </a:tcPr>
                </a:tc>
                <a:tc>
                  <a:txBody>
                    <a:bodyPr/>
                    <a:lstStyle/>
                    <a:p>
                      <a:pPr algn="ctr"/>
                      <a:r>
                        <a:rPr lang="en-US" b="1">
                          <a:latin typeface="Avenir Next LT Pro" panose="020B0504020202020204" pitchFamily="34" charset="77"/>
                        </a:rPr>
                        <a:t>H2</a:t>
                      </a:r>
                    </a:p>
                  </a:txBody>
                  <a:tcPr>
                    <a:solidFill>
                      <a:schemeClr val="accent5">
                        <a:lumMod val="60000"/>
                        <a:lumOff val="40000"/>
                      </a:schemeClr>
                    </a:solidFill>
                  </a:tcPr>
                </a:tc>
                <a:tc>
                  <a:txBody>
                    <a:bodyPr/>
                    <a:lstStyle/>
                    <a:p>
                      <a:pPr algn="ctr"/>
                      <a:r>
                        <a:rPr lang="en-US" b="1">
                          <a:latin typeface="Avenir Next LT Pro" panose="020B0504020202020204" pitchFamily="34" charset="77"/>
                        </a:rPr>
                        <a:t>H3</a:t>
                      </a:r>
                    </a:p>
                  </a:txBody>
                  <a:tcPr>
                    <a:solidFill>
                      <a:schemeClr val="accent5">
                        <a:lumMod val="60000"/>
                        <a:lumOff val="40000"/>
                      </a:schemeClr>
                    </a:solidFill>
                  </a:tcPr>
                </a:tc>
                <a:tc>
                  <a:txBody>
                    <a:bodyPr/>
                    <a:lstStyle/>
                    <a:p>
                      <a:pPr algn="ctr"/>
                      <a:r>
                        <a:rPr lang="en-US" b="1">
                          <a:latin typeface="Avenir Next LT Pro" panose="020B0504020202020204" pitchFamily="34" charset="77"/>
                        </a:rPr>
                        <a:t>H3 + 2x</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Avenir Next LT Pro" panose="020B0504020202020204" pitchFamily="34" charset="77"/>
                        </a:rPr>
                        <a:t>H3 + 4x</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Avenir Next LT Pro" panose="020B0504020202020204" pitchFamily="34" charset="77"/>
                        </a:rPr>
                        <a:t>H3 + 6x</a:t>
                      </a:r>
                    </a:p>
                  </a:txBody>
                  <a:tcPr>
                    <a:solidFill>
                      <a:schemeClr val="accent5">
                        <a:lumMod val="60000"/>
                        <a:lumOff val="40000"/>
                      </a:schemeClr>
                    </a:solidFill>
                  </a:tcPr>
                </a:tc>
                <a:extLst>
                  <a:ext uri="{0D108BD9-81ED-4DB2-BD59-A6C34878D82A}">
                    <a16:rowId xmlns:a16="http://schemas.microsoft.com/office/drawing/2014/main" val="3638072199"/>
                  </a:ext>
                </a:extLst>
              </a:tr>
              <a:tr h="370840">
                <a:tc>
                  <a:txBody>
                    <a:bodyPr/>
                    <a:lstStyle/>
                    <a:p>
                      <a:pPr algn="ctr"/>
                      <a:r>
                        <a:rPr lang="en-US" b="1">
                          <a:latin typeface="Avenir Next LT Pro" panose="020B0504020202020204" pitchFamily="34" charset="77"/>
                        </a:rPr>
                        <a:t>BAP-base</a:t>
                      </a:r>
                    </a:p>
                  </a:txBody>
                  <a:tcPr>
                    <a:solidFill>
                      <a:schemeClr val="accent5">
                        <a:lumMod val="60000"/>
                        <a:lumOff val="40000"/>
                      </a:schemeClr>
                    </a:solidFill>
                  </a:tcPr>
                </a:tc>
                <a:tc>
                  <a:txBody>
                    <a:bodyPr/>
                    <a:lstStyle/>
                    <a:p>
                      <a:pPr algn="ctr"/>
                      <a:r>
                        <a:rPr lang="en-US">
                          <a:latin typeface="Avenir Next LT Pro" panose="020B0504020202020204" pitchFamily="34" charset="77"/>
                        </a:rPr>
                        <a:t>11.8</a:t>
                      </a:r>
                    </a:p>
                  </a:txBody>
                  <a:tcPr>
                    <a:solidFill>
                      <a:srgbClr val="FB8997"/>
                    </a:solidFill>
                  </a:tcPr>
                </a:tc>
                <a:tc>
                  <a:txBody>
                    <a:bodyPr/>
                    <a:lstStyle/>
                    <a:p>
                      <a:pPr algn="ctr"/>
                      <a:r>
                        <a:rPr lang="en-US">
                          <a:latin typeface="Avenir Next LT Pro" panose="020B0504020202020204" pitchFamily="34" charset="77"/>
                        </a:rPr>
                        <a:t>12.4</a:t>
                      </a:r>
                    </a:p>
                  </a:txBody>
                  <a:tcPr/>
                </a:tc>
                <a:tc>
                  <a:txBody>
                    <a:bodyPr/>
                    <a:lstStyle/>
                    <a:p>
                      <a:pPr algn="ctr"/>
                      <a:r>
                        <a:rPr lang="en-US">
                          <a:latin typeface="Avenir Next LT Pro" panose="020B0504020202020204" pitchFamily="34" charset="77"/>
                        </a:rPr>
                        <a:t>14.6</a:t>
                      </a:r>
                    </a:p>
                  </a:txBody>
                  <a:tcPr/>
                </a:tc>
                <a:tc>
                  <a:txBody>
                    <a:bodyPr/>
                    <a:lstStyle/>
                    <a:p>
                      <a:pPr algn="ctr"/>
                      <a:r>
                        <a:rPr lang="en-US">
                          <a:latin typeface="Avenir Next LT Pro" panose="020B0504020202020204" pitchFamily="34" charset="77"/>
                        </a:rPr>
                        <a:t>15.6</a:t>
                      </a:r>
                    </a:p>
                  </a:txBody>
                  <a:tcPr/>
                </a:tc>
                <a:tc>
                  <a:txBody>
                    <a:bodyPr/>
                    <a:lstStyle/>
                    <a:p>
                      <a:pPr algn="ctr"/>
                      <a:r>
                        <a:rPr lang="en-US">
                          <a:latin typeface="Avenir Next LT Pro" panose="020B0504020202020204" pitchFamily="34" charset="77"/>
                        </a:rPr>
                        <a:t>16.1</a:t>
                      </a:r>
                    </a:p>
                  </a:txBody>
                  <a:tcPr/>
                </a:tc>
                <a:tc>
                  <a:txBody>
                    <a:bodyPr/>
                    <a:lstStyle/>
                    <a:p>
                      <a:pPr algn="ctr"/>
                      <a:r>
                        <a:rPr lang="en-US">
                          <a:latin typeface="Avenir Next LT Pro" panose="020B0504020202020204" pitchFamily="34" charset="77"/>
                        </a:rPr>
                        <a:t>17.0</a:t>
                      </a:r>
                    </a:p>
                  </a:txBody>
                  <a:tcPr/>
                </a:tc>
                <a:extLst>
                  <a:ext uri="{0D108BD9-81ED-4DB2-BD59-A6C34878D82A}">
                    <a16:rowId xmlns:a16="http://schemas.microsoft.com/office/drawing/2014/main" val="1076969368"/>
                  </a:ext>
                </a:extLst>
              </a:tr>
              <a:tr h="370840">
                <a:tc>
                  <a:txBody>
                    <a:bodyPr/>
                    <a:lstStyle/>
                    <a:p>
                      <a:pPr algn="ctr"/>
                      <a:r>
                        <a:rPr lang="en-US" b="1">
                          <a:latin typeface="Avenir Next LT Pro" panose="020B0504020202020204" pitchFamily="34" charset="77"/>
                        </a:rPr>
                        <a:t>+ action history</a:t>
                      </a:r>
                    </a:p>
                  </a:txBody>
                  <a:tcPr>
                    <a:solidFill>
                      <a:schemeClr val="accent5">
                        <a:lumMod val="60000"/>
                        <a:lumOff val="40000"/>
                      </a:schemeClr>
                    </a:solidFill>
                  </a:tcPr>
                </a:tc>
                <a:tc>
                  <a:txBody>
                    <a:bodyPr/>
                    <a:lstStyle/>
                    <a:p>
                      <a:pPr algn="ctr"/>
                      <a:r>
                        <a:rPr lang="en-US">
                          <a:latin typeface="Avenir Next LT Pro" panose="020B0504020202020204" pitchFamily="34" charset="77"/>
                        </a:rPr>
                        <a:t>14.6</a:t>
                      </a:r>
                    </a:p>
                  </a:txBody>
                  <a:tcPr/>
                </a:tc>
                <a:tc>
                  <a:txBody>
                    <a:bodyPr/>
                    <a:lstStyle/>
                    <a:p>
                      <a:pPr algn="ctr"/>
                      <a:r>
                        <a:rPr lang="en-US">
                          <a:latin typeface="Avenir Next LT Pro" panose="020B0504020202020204" pitchFamily="34" charset="77"/>
                        </a:rPr>
                        <a:t>18.2</a:t>
                      </a:r>
                    </a:p>
                  </a:txBody>
                  <a:tcPr/>
                </a:tc>
                <a:tc>
                  <a:txBody>
                    <a:bodyPr/>
                    <a:lstStyle/>
                    <a:p>
                      <a:pPr algn="ctr"/>
                      <a:r>
                        <a:rPr lang="en-US" b="1">
                          <a:latin typeface="Avenir Next LT Pro" panose="020B0504020202020204" pitchFamily="34" charset="77"/>
                        </a:rPr>
                        <a:t>19.7</a:t>
                      </a:r>
                    </a:p>
                  </a:txBody>
                  <a:tcPr>
                    <a:solidFill>
                      <a:schemeClr val="accent6">
                        <a:lumMod val="60000"/>
                        <a:lumOff val="40000"/>
                      </a:schemeClr>
                    </a:solidFill>
                  </a:tcPr>
                </a:tc>
                <a:tc>
                  <a:txBody>
                    <a:bodyPr/>
                    <a:lstStyle/>
                    <a:p>
                      <a:pPr algn="ctr"/>
                      <a:r>
                        <a:rPr lang="en-US">
                          <a:latin typeface="Avenir Next LT Pro" panose="020B0504020202020204" pitchFamily="34" charset="77"/>
                        </a:rPr>
                        <a:t>16.9</a:t>
                      </a:r>
                    </a:p>
                  </a:txBody>
                  <a:tcPr/>
                </a:tc>
                <a:tc>
                  <a:txBody>
                    <a:bodyPr/>
                    <a:lstStyle/>
                    <a:p>
                      <a:pPr algn="ctr"/>
                      <a:r>
                        <a:rPr lang="en-US">
                          <a:latin typeface="Avenir Next LT Pro" panose="020B0504020202020204" pitchFamily="34" charset="77"/>
                        </a:rPr>
                        <a:t>20.0</a:t>
                      </a:r>
                    </a:p>
                  </a:txBody>
                  <a:tcPr/>
                </a:tc>
                <a:tc>
                  <a:txBody>
                    <a:bodyPr/>
                    <a:lstStyle/>
                    <a:p>
                      <a:pPr algn="ctr"/>
                      <a:r>
                        <a:rPr lang="en-US">
                          <a:latin typeface="Avenir Next LT Pro" panose="020B0504020202020204" pitchFamily="34" charset="77"/>
                        </a:rPr>
                        <a:t>18.4</a:t>
                      </a:r>
                    </a:p>
                  </a:txBody>
                  <a:tcPr/>
                </a:tc>
                <a:extLst>
                  <a:ext uri="{0D108BD9-81ED-4DB2-BD59-A6C34878D82A}">
                    <a16:rowId xmlns:a16="http://schemas.microsoft.com/office/drawing/2014/main" val="3199644983"/>
                  </a:ext>
                </a:extLst>
              </a:tr>
              <a:tr h="370840">
                <a:tc>
                  <a:txBody>
                    <a:bodyPr/>
                    <a:lstStyle/>
                    <a:p>
                      <a:pPr algn="ctr"/>
                      <a:r>
                        <a:rPr lang="en-US" b="1">
                          <a:latin typeface="Avenir Next LT Pro" panose="020B0504020202020204" pitchFamily="34" charset="77"/>
                        </a:rPr>
                        <a:t>+ perspective</a:t>
                      </a:r>
                    </a:p>
                  </a:txBody>
                  <a:tcPr>
                    <a:solidFill>
                      <a:schemeClr val="accent5">
                        <a:lumMod val="60000"/>
                        <a:lumOff val="40000"/>
                      </a:schemeClr>
                    </a:solidFill>
                  </a:tcPr>
                </a:tc>
                <a:tc>
                  <a:txBody>
                    <a:bodyPr/>
                    <a:lstStyle/>
                    <a:p>
                      <a:pPr algn="ctr"/>
                      <a:r>
                        <a:rPr lang="en-US">
                          <a:latin typeface="Avenir Next LT Pro" panose="020B0504020202020204" pitchFamily="34" charset="77"/>
                        </a:rPr>
                        <a:t>15.7</a:t>
                      </a:r>
                    </a:p>
                  </a:txBody>
                  <a:tcPr/>
                </a:tc>
                <a:tc>
                  <a:txBody>
                    <a:bodyPr/>
                    <a:lstStyle/>
                    <a:p>
                      <a:pPr algn="ctr"/>
                      <a:r>
                        <a:rPr lang="en-US">
                          <a:latin typeface="Avenir Next LT Pro" panose="020B0504020202020204" pitchFamily="34" charset="77"/>
                        </a:rPr>
                        <a:t>18.7</a:t>
                      </a:r>
                    </a:p>
                  </a:txBody>
                  <a:tcPr/>
                </a:tc>
                <a:tc>
                  <a:txBody>
                    <a:bodyPr/>
                    <a:lstStyle/>
                    <a:p>
                      <a:pPr algn="ctr"/>
                      <a:r>
                        <a:rPr lang="en-US">
                          <a:latin typeface="Avenir Next LT Pro" panose="020B0504020202020204" pitchFamily="34" charset="77"/>
                        </a:rPr>
                        <a:t>18.8</a:t>
                      </a:r>
                    </a:p>
                  </a:txBody>
                  <a:tcPr/>
                </a:tc>
                <a:tc>
                  <a:txBody>
                    <a:bodyPr/>
                    <a:lstStyle/>
                    <a:p>
                      <a:pPr algn="ctr"/>
                      <a:r>
                        <a:rPr lang="en-US" b="0">
                          <a:latin typeface="Avenir Next LT Pro" panose="020B0504020202020204" pitchFamily="34" charset="77"/>
                        </a:rPr>
                        <a:t>19.5</a:t>
                      </a:r>
                    </a:p>
                  </a:txBody>
                  <a:tcPr/>
                </a:tc>
                <a:tc>
                  <a:txBody>
                    <a:bodyPr/>
                    <a:lstStyle/>
                    <a:p>
                      <a:pPr algn="ctr"/>
                      <a:r>
                        <a:rPr lang="en-US" b="1">
                          <a:latin typeface="Avenir Next LT Pro" panose="020B0504020202020204" pitchFamily="34" charset="77"/>
                        </a:rPr>
                        <a:t>21.2</a:t>
                      </a:r>
                    </a:p>
                  </a:txBody>
                  <a:tcPr>
                    <a:solidFill>
                      <a:schemeClr val="accent6">
                        <a:lumMod val="60000"/>
                        <a:lumOff val="40000"/>
                      </a:schemeClr>
                    </a:solidFill>
                  </a:tcPr>
                </a:tc>
                <a:tc>
                  <a:txBody>
                    <a:bodyPr/>
                    <a:lstStyle/>
                    <a:p>
                      <a:pPr algn="ctr"/>
                      <a:r>
                        <a:rPr lang="en-US">
                          <a:latin typeface="Avenir Next LT Pro" panose="020B0504020202020204" pitchFamily="34" charset="77"/>
                        </a:rPr>
                        <a:t>20.8</a:t>
                      </a:r>
                    </a:p>
                  </a:txBody>
                  <a:tcPr/>
                </a:tc>
                <a:extLst>
                  <a:ext uri="{0D108BD9-81ED-4DB2-BD59-A6C34878D82A}">
                    <a16:rowId xmlns:a16="http://schemas.microsoft.com/office/drawing/2014/main" val="4141321025"/>
                  </a:ext>
                </a:extLst>
              </a:tr>
            </a:tbl>
          </a:graphicData>
        </a:graphic>
      </p:graphicFrame>
      <p:sp>
        <p:nvSpPr>
          <p:cNvPr id="4" name="Slide Number Placeholder 3">
            <a:extLst>
              <a:ext uri="{FF2B5EF4-FFF2-40B4-BE49-F238E27FC236}">
                <a16:creationId xmlns:a16="http://schemas.microsoft.com/office/drawing/2014/main" id="{81B74DEA-B8FC-A049-95EE-3C282FBE5081}"/>
              </a:ext>
            </a:extLst>
          </p:cNvPr>
          <p:cNvSpPr>
            <a:spLocks noGrp="1"/>
          </p:cNvSpPr>
          <p:nvPr>
            <p:ph type="sldNum" sz="quarter" idx="12"/>
          </p:nvPr>
        </p:nvSpPr>
        <p:spPr>
          <a:xfrm>
            <a:off x="8717280" y="6356350"/>
            <a:ext cx="2633472" cy="365125"/>
          </a:xfrm>
        </p:spPr>
        <p:txBody>
          <a:bodyPr>
            <a:normAutofit/>
          </a:bodyPr>
          <a:lstStyle/>
          <a:p>
            <a:pPr>
              <a:spcAft>
                <a:spcPts val="600"/>
              </a:spcAft>
            </a:pPr>
            <a:fld id="{B2DC25EE-239B-4C5F-AAD1-255A7D5F1EE2}" type="slidenum">
              <a:rPr lang="en-US" smtClean="0"/>
              <a:pPr>
                <a:spcAft>
                  <a:spcPts val="600"/>
                </a:spcAft>
              </a:pPr>
              <a:t>43</a:t>
            </a:fld>
            <a:endParaRPr lang="en-US"/>
          </a:p>
        </p:txBody>
      </p:sp>
      <p:sp>
        <p:nvSpPr>
          <p:cNvPr id="20" name="Rectangle 19">
            <a:extLst>
              <a:ext uri="{FF2B5EF4-FFF2-40B4-BE49-F238E27FC236}">
                <a16:creationId xmlns:a16="http://schemas.microsoft.com/office/drawing/2014/main" id="{A95394FA-934E-104C-A0F8-7FAACD876A27}"/>
              </a:ext>
            </a:extLst>
          </p:cNvPr>
          <p:cNvSpPr/>
          <p:nvPr/>
        </p:nvSpPr>
        <p:spPr>
          <a:xfrm>
            <a:off x="7126721" y="3294872"/>
            <a:ext cx="4422567" cy="1940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25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577B401-1B74-E54A-BDAC-E88D7A558F3D}"/>
              </a:ext>
            </a:extLst>
          </p:cNvPr>
          <p:cNvSpPr txBox="1">
            <a:spLocks/>
          </p:cNvSpPr>
          <p:nvPr/>
        </p:nvSpPr>
        <p:spPr>
          <a:xfrm>
            <a:off x="762409" y="1666252"/>
            <a:ext cx="10432195" cy="5070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600"/>
              <a:t>3,709 train / 1,616 test / 1,331 dev </a:t>
            </a:r>
            <a:r>
              <a:rPr lang="en-US" sz="2600" b="1"/>
              <a:t>B</a:t>
            </a:r>
            <a:r>
              <a:rPr lang="en-US" sz="2600"/>
              <a:t> action sequences </a:t>
            </a:r>
            <a:br>
              <a:rPr lang="en-US" sz="2400"/>
            </a:br>
            <a:r>
              <a:rPr lang="en-US" sz="2400"/>
              <a:t>(splits across target structures)</a:t>
            </a:r>
          </a:p>
          <a:p>
            <a:pPr marL="0" indent="0">
              <a:lnSpc>
                <a:spcPct val="100000"/>
              </a:lnSpc>
              <a:buFont typeface="Arial" panose="020B0604020202020204" pitchFamily="34" charset="0"/>
              <a:buNone/>
            </a:pPr>
            <a:r>
              <a:rPr lang="en-US" sz="2600"/>
              <a:t>Minimize cross entropy loss + greedy decoding</a:t>
            </a:r>
          </a:p>
          <a:p>
            <a:pPr marL="0" indent="0">
              <a:lnSpc>
                <a:spcPct val="100000"/>
              </a:lnSpc>
              <a:buFont typeface="Arial" panose="020B0604020202020204" pitchFamily="34" charset="0"/>
              <a:buNone/>
            </a:pPr>
            <a:endParaRPr lang="en-US" sz="2400"/>
          </a:p>
          <a:p>
            <a:pPr marL="0" indent="0">
              <a:lnSpc>
                <a:spcPct val="100000"/>
              </a:lnSpc>
              <a:buFont typeface="Arial" panose="020B0604020202020204" pitchFamily="34" charset="0"/>
              <a:buNone/>
            </a:pPr>
            <a:endParaRPr lang="en-US" sz="2400"/>
          </a:p>
          <a:p>
            <a:pPr marL="0" indent="0">
              <a:lnSpc>
                <a:spcPct val="100000"/>
              </a:lnSpc>
              <a:buFont typeface="Arial" panose="020B0604020202020204" pitchFamily="34" charset="0"/>
              <a:buNone/>
            </a:pPr>
            <a:endParaRPr lang="en-US" sz="2400"/>
          </a:p>
          <a:p>
            <a:pPr marL="0" indent="0">
              <a:lnSpc>
                <a:spcPct val="100000"/>
              </a:lnSpc>
              <a:buFont typeface="Arial" panose="020B0604020202020204" pitchFamily="34" charset="0"/>
              <a:buNone/>
            </a:pPr>
            <a:endParaRPr lang="en-US" sz="2400"/>
          </a:p>
          <a:p>
            <a:pPr marL="0" indent="0">
              <a:lnSpc>
                <a:spcPct val="100000"/>
              </a:lnSpc>
              <a:buFont typeface="Arial" panose="020B0604020202020204" pitchFamily="34" charset="0"/>
              <a:buNone/>
            </a:pPr>
            <a:endParaRPr lang="en-US" sz="2400"/>
          </a:p>
          <a:p>
            <a:pPr marL="0" indent="0">
              <a:lnSpc>
                <a:spcPct val="100000"/>
              </a:lnSpc>
              <a:buNone/>
            </a:pPr>
            <a:r>
              <a:rPr lang="en-US" sz="2600" b="1"/>
              <a:t>Data augmentation to 4x </a:t>
            </a:r>
            <a:r>
              <a:rPr lang="en-US" sz="2600"/>
              <a:t>training set size improves performance</a:t>
            </a:r>
          </a:p>
          <a:p>
            <a:pPr marL="0" indent="0">
              <a:lnSpc>
                <a:spcPct val="100000"/>
              </a:lnSpc>
              <a:buNone/>
            </a:pPr>
            <a:r>
              <a:rPr lang="en-US" sz="2600" b="1"/>
              <a:t>Perspective coordinates </a:t>
            </a:r>
            <a:r>
              <a:rPr lang="en-US" sz="2600"/>
              <a:t>help once we use data augmentation</a:t>
            </a:r>
          </a:p>
        </p:txBody>
      </p:sp>
      <p:sp>
        <p:nvSpPr>
          <p:cNvPr id="4" name="Slide Number Placeholder 3">
            <a:extLst>
              <a:ext uri="{FF2B5EF4-FFF2-40B4-BE49-F238E27FC236}">
                <a16:creationId xmlns:a16="http://schemas.microsoft.com/office/drawing/2014/main" id="{81B74DEA-B8FC-A049-95EE-3C282FBE5081}"/>
              </a:ext>
            </a:extLst>
          </p:cNvPr>
          <p:cNvSpPr>
            <a:spLocks noGrp="1"/>
          </p:cNvSpPr>
          <p:nvPr>
            <p:ph type="sldNum" sz="quarter" idx="12"/>
          </p:nvPr>
        </p:nvSpPr>
        <p:spPr>
          <a:xfrm>
            <a:off x="8717280" y="6356350"/>
            <a:ext cx="2633472" cy="365125"/>
          </a:xfrm>
        </p:spPr>
        <p:txBody>
          <a:bodyPr>
            <a:normAutofit/>
          </a:bodyPr>
          <a:lstStyle/>
          <a:p>
            <a:pPr>
              <a:spcAft>
                <a:spcPts val="600"/>
              </a:spcAft>
            </a:pPr>
            <a:fld id="{B2DC25EE-239B-4C5F-AAD1-255A7D5F1EE2}" type="slidenum">
              <a:rPr lang="en-US" smtClean="0"/>
              <a:pPr>
                <a:spcAft>
                  <a:spcPts val="600"/>
                </a:spcAft>
              </a:pPr>
              <a:t>44</a:t>
            </a:fld>
            <a:endParaRPr lang="en-US"/>
          </a:p>
        </p:txBody>
      </p:sp>
      <p:graphicFrame>
        <p:nvGraphicFramePr>
          <p:cNvPr id="19" name="Content Placeholder 4">
            <a:extLst>
              <a:ext uri="{FF2B5EF4-FFF2-40B4-BE49-F238E27FC236}">
                <a16:creationId xmlns:a16="http://schemas.microsoft.com/office/drawing/2014/main" id="{7AFE67A8-3B08-5F4F-BB75-533AF768E09D}"/>
              </a:ext>
            </a:extLst>
          </p:cNvPr>
          <p:cNvGraphicFramePr>
            <a:graphicFrameLocks/>
          </p:cNvGraphicFramePr>
          <p:nvPr>
            <p:extLst>
              <p:ext uri="{D42A27DB-BD31-4B8C-83A1-F6EECF244321}">
                <p14:modId xmlns:p14="http://schemas.microsoft.com/office/powerpoint/2010/main" val="3091147901"/>
              </p:ext>
            </p:extLst>
          </p:nvPr>
        </p:nvGraphicFramePr>
        <p:xfrm>
          <a:off x="641185" y="3340738"/>
          <a:ext cx="10906577" cy="1854200"/>
        </p:xfrm>
        <a:graphic>
          <a:graphicData uri="http://schemas.openxmlformats.org/drawingml/2006/table">
            <a:tbl>
              <a:tblPr firstRow="1" bandRow="1">
                <a:tableStyleId>{5C22544A-7EE6-4342-B048-85BDC9FD1C3A}</a:tableStyleId>
              </a:tblPr>
              <a:tblGrid>
                <a:gridCol w="2046515">
                  <a:extLst>
                    <a:ext uri="{9D8B030D-6E8A-4147-A177-3AD203B41FA5}">
                      <a16:colId xmlns:a16="http://schemas.microsoft.com/office/drawing/2014/main" val="2904775303"/>
                    </a:ext>
                  </a:extLst>
                </a:gridCol>
                <a:gridCol w="1476677">
                  <a:extLst>
                    <a:ext uri="{9D8B030D-6E8A-4147-A177-3AD203B41FA5}">
                      <a16:colId xmlns:a16="http://schemas.microsoft.com/office/drawing/2014/main" val="3321548341"/>
                    </a:ext>
                  </a:extLst>
                </a:gridCol>
                <a:gridCol w="1476677">
                  <a:extLst>
                    <a:ext uri="{9D8B030D-6E8A-4147-A177-3AD203B41FA5}">
                      <a16:colId xmlns:a16="http://schemas.microsoft.com/office/drawing/2014/main" val="128370871"/>
                    </a:ext>
                  </a:extLst>
                </a:gridCol>
                <a:gridCol w="1476677">
                  <a:extLst>
                    <a:ext uri="{9D8B030D-6E8A-4147-A177-3AD203B41FA5}">
                      <a16:colId xmlns:a16="http://schemas.microsoft.com/office/drawing/2014/main" val="864305759"/>
                    </a:ext>
                  </a:extLst>
                </a:gridCol>
                <a:gridCol w="1476677">
                  <a:extLst>
                    <a:ext uri="{9D8B030D-6E8A-4147-A177-3AD203B41FA5}">
                      <a16:colId xmlns:a16="http://schemas.microsoft.com/office/drawing/2014/main" val="2542844882"/>
                    </a:ext>
                  </a:extLst>
                </a:gridCol>
                <a:gridCol w="1476677">
                  <a:extLst>
                    <a:ext uri="{9D8B030D-6E8A-4147-A177-3AD203B41FA5}">
                      <a16:colId xmlns:a16="http://schemas.microsoft.com/office/drawing/2014/main" val="1431054277"/>
                    </a:ext>
                  </a:extLst>
                </a:gridCol>
                <a:gridCol w="1476677">
                  <a:extLst>
                    <a:ext uri="{9D8B030D-6E8A-4147-A177-3AD203B41FA5}">
                      <a16:colId xmlns:a16="http://schemas.microsoft.com/office/drawing/2014/main" val="1341125056"/>
                    </a:ext>
                  </a:extLst>
                </a:gridCol>
              </a:tblGrid>
              <a:tr h="370840">
                <a:tc>
                  <a:txBody>
                    <a:bodyPr/>
                    <a:lstStyle/>
                    <a:p>
                      <a:pPr algn="ctr"/>
                      <a:endParaRPr lang="en-US">
                        <a:latin typeface="Avenir Next LT Pro" panose="020B0504020202020204" pitchFamily="34" charset="77"/>
                      </a:endParaRPr>
                    </a:p>
                  </a:txBody>
                  <a:tcPr/>
                </a:tc>
                <a:tc gridSpan="3">
                  <a:txBody>
                    <a:bodyPr/>
                    <a:lstStyle/>
                    <a:p>
                      <a:pPr algn="ctr"/>
                      <a:r>
                        <a:rPr lang="en-US">
                          <a:latin typeface="Avenir Next LT Pro" panose="020B0504020202020204" pitchFamily="34" charset="77"/>
                        </a:rPr>
                        <a:t>Trained on original data</a:t>
                      </a:r>
                    </a:p>
                  </a:txBody>
                  <a:tcPr/>
                </a:tc>
                <a:tc hMerge="1">
                  <a:txBody>
                    <a:bodyPr/>
                    <a:lstStyle/>
                    <a:p>
                      <a:endParaRPr lang="en-US"/>
                    </a:p>
                  </a:txBody>
                  <a:tcPr/>
                </a:tc>
                <a:tc hMerge="1">
                  <a:txBody>
                    <a:bodyPr/>
                    <a:lstStyle/>
                    <a:p>
                      <a:endParaRPr lang="en-US"/>
                    </a:p>
                  </a:txBody>
                  <a:tcPr/>
                </a:tc>
                <a:tc gridSpan="3">
                  <a:txBody>
                    <a:bodyPr/>
                    <a:lstStyle/>
                    <a:p>
                      <a:pPr algn="ctr"/>
                      <a:r>
                        <a:rPr lang="en-US">
                          <a:latin typeface="Avenir Next LT Pro" panose="020B0504020202020204" pitchFamily="34" charset="77"/>
                        </a:rPr>
                        <a:t>Trained on augmented data</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tc>
                <a:extLst>
                  <a:ext uri="{0D108BD9-81ED-4DB2-BD59-A6C34878D82A}">
                    <a16:rowId xmlns:a16="http://schemas.microsoft.com/office/drawing/2014/main" val="2809213179"/>
                  </a:ext>
                </a:extLst>
              </a:tr>
              <a:tr h="370840">
                <a:tc>
                  <a:txBody>
                    <a:bodyPr/>
                    <a:lstStyle/>
                    <a:p>
                      <a:pPr algn="ctr"/>
                      <a:endParaRPr lang="en-US">
                        <a:latin typeface="Avenir Next LT Pro" panose="020B0504020202020204" pitchFamily="34" charset="77"/>
                      </a:endParaRPr>
                    </a:p>
                  </a:txBody>
                  <a:tcPr>
                    <a:solidFill>
                      <a:schemeClr val="accent5">
                        <a:lumMod val="60000"/>
                        <a:lumOff val="40000"/>
                      </a:schemeClr>
                    </a:solidFill>
                  </a:tcPr>
                </a:tc>
                <a:tc>
                  <a:txBody>
                    <a:bodyPr/>
                    <a:lstStyle/>
                    <a:p>
                      <a:pPr algn="ctr"/>
                      <a:r>
                        <a:rPr lang="en-US" b="1">
                          <a:latin typeface="Avenir Next LT Pro" panose="020B0504020202020204" pitchFamily="34" charset="77"/>
                        </a:rPr>
                        <a:t>H1</a:t>
                      </a:r>
                    </a:p>
                  </a:txBody>
                  <a:tcPr>
                    <a:solidFill>
                      <a:schemeClr val="accent5">
                        <a:lumMod val="60000"/>
                        <a:lumOff val="40000"/>
                      </a:schemeClr>
                    </a:solidFill>
                  </a:tcPr>
                </a:tc>
                <a:tc>
                  <a:txBody>
                    <a:bodyPr/>
                    <a:lstStyle/>
                    <a:p>
                      <a:pPr algn="ctr"/>
                      <a:r>
                        <a:rPr lang="en-US" b="1">
                          <a:latin typeface="Avenir Next LT Pro" panose="020B0504020202020204" pitchFamily="34" charset="77"/>
                        </a:rPr>
                        <a:t>H2</a:t>
                      </a:r>
                    </a:p>
                  </a:txBody>
                  <a:tcPr>
                    <a:solidFill>
                      <a:schemeClr val="accent5">
                        <a:lumMod val="60000"/>
                        <a:lumOff val="40000"/>
                      </a:schemeClr>
                    </a:solidFill>
                  </a:tcPr>
                </a:tc>
                <a:tc>
                  <a:txBody>
                    <a:bodyPr/>
                    <a:lstStyle/>
                    <a:p>
                      <a:pPr algn="ctr"/>
                      <a:r>
                        <a:rPr lang="en-US" b="1">
                          <a:latin typeface="Avenir Next LT Pro" panose="020B0504020202020204" pitchFamily="34" charset="77"/>
                        </a:rPr>
                        <a:t>H3</a:t>
                      </a:r>
                    </a:p>
                  </a:txBody>
                  <a:tcPr>
                    <a:solidFill>
                      <a:schemeClr val="accent5">
                        <a:lumMod val="60000"/>
                        <a:lumOff val="40000"/>
                      </a:schemeClr>
                    </a:solidFill>
                  </a:tcPr>
                </a:tc>
                <a:tc>
                  <a:txBody>
                    <a:bodyPr/>
                    <a:lstStyle/>
                    <a:p>
                      <a:pPr algn="ctr"/>
                      <a:r>
                        <a:rPr lang="en-US" b="1">
                          <a:latin typeface="Avenir Next LT Pro" panose="020B0504020202020204" pitchFamily="34" charset="77"/>
                        </a:rPr>
                        <a:t>H3 + 2x</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Avenir Next LT Pro" panose="020B0504020202020204" pitchFamily="34" charset="77"/>
                        </a:rPr>
                        <a:t>H3 + 4x</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Avenir Next LT Pro" panose="020B0504020202020204" pitchFamily="34" charset="77"/>
                        </a:rPr>
                        <a:t>H3 + 6x</a:t>
                      </a:r>
                    </a:p>
                  </a:txBody>
                  <a:tcPr>
                    <a:solidFill>
                      <a:schemeClr val="accent5">
                        <a:lumMod val="60000"/>
                        <a:lumOff val="40000"/>
                      </a:schemeClr>
                    </a:solidFill>
                  </a:tcPr>
                </a:tc>
                <a:extLst>
                  <a:ext uri="{0D108BD9-81ED-4DB2-BD59-A6C34878D82A}">
                    <a16:rowId xmlns:a16="http://schemas.microsoft.com/office/drawing/2014/main" val="3638072199"/>
                  </a:ext>
                </a:extLst>
              </a:tr>
              <a:tr h="370840">
                <a:tc>
                  <a:txBody>
                    <a:bodyPr/>
                    <a:lstStyle/>
                    <a:p>
                      <a:pPr algn="ctr"/>
                      <a:r>
                        <a:rPr lang="en-US" b="1">
                          <a:latin typeface="Avenir Next LT Pro" panose="020B0504020202020204" pitchFamily="34" charset="77"/>
                        </a:rPr>
                        <a:t>BAP-base</a:t>
                      </a:r>
                    </a:p>
                  </a:txBody>
                  <a:tcPr>
                    <a:solidFill>
                      <a:schemeClr val="accent5">
                        <a:lumMod val="60000"/>
                        <a:lumOff val="40000"/>
                      </a:schemeClr>
                    </a:solidFill>
                  </a:tcPr>
                </a:tc>
                <a:tc>
                  <a:txBody>
                    <a:bodyPr/>
                    <a:lstStyle/>
                    <a:p>
                      <a:pPr algn="ctr"/>
                      <a:r>
                        <a:rPr lang="en-US">
                          <a:latin typeface="Avenir Next LT Pro" panose="020B0504020202020204" pitchFamily="34" charset="77"/>
                        </a:rPr>
                        <a:t>11.8</a:t>
                      </a:r>
                    </a:p>
                  </a:txBody>
                  <a:tcPr>
                    <a:solidFill>
                      <a:srgbClr val="FB8997"/>
                    </a:solidFill>
                  </a:tcPr>
                </a:tc>
                <a:tc>
                  <a:txBody>
                    <a:bodyPr/>
                    <a:lstStyle/>
                    <a:p>
                      <a:pPr algn="ctr"/>
                      <a:r>
                        <a:rPr lang="en-US">
                          <a:latin typeface="Avenir Next LT Pro" panose="020B0504020202020204" pitchFamily="34" charset="77"/>
                        </a:rPr>
                        <a:t>12.4</a:t>
                      </a:r>
                    </a:p>
                  </a:txBody>
                  <a:tcPr/>
                </a:tc>
                <a:tc>
                  <a:txBody>
                    <a:bodyPr/>
                    <a:lstStyle/>
                    <a:p>
                      <a:pPr algn="ctr"/>
                      <a:r>
                        <a:rPr lang="en-US">
                          <a:latin typeface="Avenir Next LT Pro" panose="020B0504020202020204" pitchFamily="34" charset="77"/>
                        </a:rPr>
                        <a:t>14.6</a:t>
                      </a:r>
                    </a:p>
                  </a:txBody>
                  <a:tcPr/>
                </a:tc>
                <a:tc>
                  <a:txBody>
                    <a:bodyPr/>
                    <a:lstStyle/>
                    <a:p>
                      <a:pPr algn="ctr"/>
                      <a:r>
                        <a:rPr lang="en-US">
                          <a:latin typeface="Avenir Next LT Pro" panose="020B0504020202020204" pitchFamily="34" charset="77"/>
                        </a:rPr>
                        <a:t>15.6</a:t>
                      </a:r>
                    </a:p>
                  </a:txBody>
                  <a:tcPr/>
                </a:tc>
                <a:tc>
                  <a:txBody>
                    <a:bodyPr/>
                    <a:lstStyle/>
                    <a:p>
                      <a:pPr algn="ctr"/>
                      <a:r>
                        <a:rPr lang="en-US">
                          <a:latin typeface="Avenir Next LT Pro" panose="020B0504020202020204" pitchFamily="34" charset="77"/>
                        </a:rPr>
                        <a:t>16.1</a:t>
                      </a:r>
                    </a:p>
                  </a:txBody>
                  <a:tcPr/>
                </a:tc>
                <a:tc>
                  <a:txBody>
                    <a:bodyPr/>
                    <a:lstStyle/>
                    <a:p>
                      <a:pPr algn="ctr"/>
                      <a:r>
                        <a:rPr lang="en-US">
                          <a:latin typeface="Avenir Next LT Pro" panose="020B0504020202020204" pitchFamily="34" charset="77"/>
                        </a:rPr>
                        <a:t>17.0</a:t>
                      </a:r>
                    </a:p>
                  </a:txBody>
                  <a:tcPr/>
                </a:tc>
                <a:extLst>
                  <a:ext uri="{0D108BD9-81ED-4DB2-BD59-A6C34878D82A}">
                    <a16:rowId xmlns:a16="http://schemas.microsoft.com/office/drawing/2014/main" val="1076969368"/>
                  </a:ext>
                </a:extLst>
              </a:tr>
              <a:tr h="370840">
                <a:tc>
                  <a:txBody>
                    <a:bodyPr/>
                    <a:lstStyle/>
                    <a:p>
                      <a:pPr algn="ctr"/>
                      <a:r>
                        <a:rPr lang="en-US" b="1">
                          <a:latin typeface="Avenir Next LT Pro" panose="020B0504020202020204" pitchFamily="34" charset="77"/>
                        </a:rPr>
                        <a:t>+ action history</a:t>
                      </a:r>
                    </a:p>
                  </a:txBody>
                  <a:tcPr>
                    <a:solidFill>
                      <a:schemeClr val="accent5">
                        <a:lumMod val="60000"/>
                        <a:lumOff val="40000"/>
                      </a:schemeClr>
                    </a:solidFill>
                  </a:tcPr>
                </a:tc>
                <a:tc>
                  <a:txBody>
                    <a:bodyPr/>
                    <a:lstStyle/>
                    <a:p>
                      <a:pPr algn="ctr"/>
                      <a:r>
                        <a:rPr lang="en-US">
                          <a:latin typeface="Avenir Next LT Pro" panose="020B0504020202020204" pitchFamily="34" charset="77"/>
                        </a:rPr>
                        <a:t>14.6</a:t>
                      </a:r>
                    </a:p>
                  </a:txBody>
                  <a:tcPr/>
                </a:tc>
                <a:tc>
                  <a:txBody>
                    <a:bodyPr/>
                    <a:lstStyle/>
                    <a:p>
                      <a:pPr algn="ctr"/>
                      <a:r>
                        <a:rPr lang="en-US">
                          <a:latin typeface="Avenir Next LT Pro" panose="020B0504020202020204" pitchFamily="34" charset="77"/>
                        </a:rPr>
                        <a:t>18.2</a:t>
                      </a:r>
                    </a:p>
                  </a:txBody>
                  <a:tcPr/>
                </a:tc>
                <a:tc>
                  <a:txBody>
                    <a:bodyPr/>
                    <a:lstStyle/>
                    <a:p>
                      <a:pPr algn="ctr"/>
                      <a:r>
                        <a:rPr lang="en-US" b="0">
                          <a:latin typeface="Avenir Next LT Pro" panose="020B0504020202020204" pitchFamily="34" charset="77"/>
                        </a:rPr>
                        <a:t>19.7</a:t>
                      </a:r>
                    </a:p>
                  </a:txBody>
                  <a:tcPr/>
                </a:tc>
                <a:tc>
                  <a:txBody>
                    <a:bodyPr/>
                    <a:lstStyle/>
                    <a:p>
                      <a:pPr algn="ctr"/>
                      <a:r>
                        <a:rPr lang="en-US">
                          <a:latin typeface="Avenir Next LT Pro" panose="020B0504020202020204" pitchFamily="34" charset="77"/>
                        </a:rPr>
                        <a:t>16.9</a:t>
                      </a:r>
                    </a:p>
                  </a:txBody>
                  <a:tcPr/>
                </a:tc>
                <a:tc>
                  <a:txBody>
                    <a:bodyPr/>
                    <a:lstStyle/>
                    <a:p>
                      <a:pPr algn="ctr"/>
                      <a:r>
                        <a:rPr lang="en-US">
                          <a:latin typeface="Avenir Next LT Pro" panose="020B0504020202020204" pitchFamily="34" charset="77"/>
                        </a:rPr>
                        <a:t>20.0</a:t>
                      </a:r>
                    </a:p>
                  </a:txBody>
                  <a:tcPr/>
                </a:tc>
                <a:tc>
                  <a:txBody>
                    <a:bodyPr/>
                    <a:lstStyle/>
                    <a:p>
                      <a:pPr algn="ctr"/>
                      <a:r>
                        <a:rPr lang="en-US">
                          <a:latin typeface="Avenir Next LT Pro" panose="020B0504020202020204" pitchFamily="34" charset="77"/>
                        </a:rPr>
                        <a:t>18.4</a:t>
                      </a:r>
                    </a:p>
                  </a:txBody>
                  <a:tcPr/>
                </a:tc>
                <a:extLst>
                  <a:ext uri="{0D108BD9-81ED-4DB2-BD59-A6C34878D82A}">
                    <a16:rowId xmlns:a16="http://schemas.microsoft.com/office/drawing/2014/main" val="3199644983"/>
                  </a:ext>
                </a:extLst>
              </a:tr>
              <a:tr h="370840">
                <a:tc>
                  <a:txBody>
                    <a:bodyPr/>
                    <a:lstStyle/>
                    <a:p>
                      <a:pPr algn="ctr"/>
                      <a:r>
                        <a:rPr lang="en-US" b="1">
                          <a:latin typeface="Avenir Next LT Pro" panose="020B0504020202020204" pitchFamily="34" charset="77"/>
                        </a:rPr>
                        <a:t>+ perspective</a:t>
                      </a:r>
                    </a:p>
                  </a:txBody>
                  <a:tcPr>
                    <a:solidFill>
                      <a:schemeClr val="accent5">
                        <a:lumMod val="60000"/>
                        <a:lumOff val="40000"/>
                      </a:schemeClr>
                    </a:solidFill>
                  </a:tcPr>
                </a:tc>
                <a:tc>
                  <a:txBody>
                    <a:bodyPr/>
                    <a:lstStyle/>
                    <a:p>
                      <a:pPr algn="ctr"/>
                      <a:r>
                        <a:rPr lang="en-US">
                          <a:latin typeface="Avenir Next LT Pro" panose="020B0504020202020204" pitchFamily="34" charset="77"/>
                        </a:rPr>
                        <a:t>15.7</a:t>
                      </a:r>
                    </a:p>
                  </a:txBody>
                  <a:tcPr/>
                </a:tc>
                <a:tc>
                  <a:txBody>
                    <a:bodyPr/>
                    <a:lstStyle/>
                    <a:p>
                      <a:pPr algn="ctr"/>
                      <a:r>
                        <a:rPr lang="en-US">
                          <a:latin typeface="Avenir Next LT Pro" panose="020B0504020202020204" pitchFamily="34" charset="77"/>
                        </a:rPr>
                        <a:t>18.7</a:t>
                      </a:r>
                    </a:p>
                  </a:txBody>
                  <a:tcPr/>
                </a:tc>
                <a:tc>
                  <a:txBody>
                    <a:bodyPr/>
                    <a:lstStyle/>
                    <a:p>
                      <a:pPr algn="ctr"/>
                      <a:r>
                        <a:rPr lang="en-US">
                          <a:latin typeface="Avenir Next LT Pro" panose="020B0504020202020204" pitchFamily="34" charset="77"/>
                        </a:rPr>
                        <a:t>18.8</a:t>
                      </a:r>
                    </a:p>
                  </a:txBody>
                  <a:tcPr/>
                </a:tc>
                <a:tc>
                  <a:txBody>
                    <a:bodyPr/>
                    <a:lstStyle/>
                    <a:p>
                      <a:pPr algn="ctr"/>
                      <a:r>
                        <a:rPr lang="en-US" b="0">
                          <a:latin typeface="Avenir Next LT Pro" panose="020B0504020202020204" pitchFamily="34" charset="77"/>
                        </a:rPr>
                        <a:t>19.5</a:t>
                      </a:r>
                    </a:p>
                  </a:txBody>
                  <a:tcPr/>
                </a:tc>
                <a:tc>
                  <a:txBody>
                    <a:bodyPr/>
                    <a:lstStyle/>
                    <a:p>
                      <a:pPr algn="ctr"/>
                      <a:r>
                        <a:rPr lang="en-US" b="1">
                          <a:latin typeface="Avenir Next LT Pro" panose="020B0504020202020204" pitchFamily="34" charset="77"/>
                        </a:rPr>
                        <a:t>21.2</a:t>
                      </a:r>
                    </a:p>
                  </a:txBody>
                  <a:tcPr>
                    <a:solidFill>
                      <a:schemeClr val="accent6">
                        <a:lumMod val="60000"/>
                        <a:lumOff val="40000"/>
                      </a:schemeClr>
                    </a:solidFill>
                  </a:tcPr>
                </a:tc>
                <a:tc>
                  <a:txBody>
                    <a:bodyPr/>
                    <a:lstStyle/>
                    <a:p>
                      <a:pPr algn="ctr"/>
                      <a:r>
                        <a:rPr lang="en-US">
                          <a:latin typeface="Avenir Next LT Pro" panose="020B0504020202020204" pitchFamily="34" charset="77"/>
                        </a:rPr>
                        <a:t>20.8</a:t>
                      </a:r>
                    </a:p>
                  </a:txBody>
                  <a:tcPr/>
                </a:tc>
                <a:extLst>
                  <a:ext uri="{0D108BD9-81ED-4DB2-BD59-A6C34878D82A}">
                    <a16:rowId xmlns:a16="http://schemas.microsoft.com/office/drawing/2014/main" val="4141321025"/>
                  </a:ext>
                </a:extLst>
              </a:tr>
            </a:tbl>
          </a:graphicData>
        </a:graphic>
      </p:graphicFrame>
      <p:sp>
        <p:nvSpPr>
          <p:cNvPr id="11" name="Title 1">
            <a:extLst>
              <a:ext uri="{FF2B5EF4-FFF2-40B4-BE49-F238E27FC236}">
                <a16:creationId xmlns:a16="http://schemas.microsoft.com/office/drawing/2014/main" id="{BC762F33-F188-0048-9C9C-60470C96313C}"/>
              </a:ext>
            </a:extLst>
          </p:cNvPr>
          <p:cNvSpPr>
            <a:spLocks noGrp="1"/>
          </p:cNvSpPr>
          <p:nvPr>
            <p:ph type="title"/>
          </p:nvPr>
        </p:nvSpPr>
        <p:spPr>
          <a:xfrm>
            <a:off x="763939" y="589338"/>
            <a:ext cx="10509504" cy="1076914"/>
          </a:xfrm>
        </p:spPr>
        <p:txBody>
          <a:bodyPr anchor="ctr">
            <a:normAutofit/>
          </a:bodyPr>
          <a:lstStyle/>
          <a:p>
            <a:r>
              <a:rPr lang="en-US"/>
              <a:t>Quantitative Results</a:t>
            </a:r>
          </a:p>
        </p:txBody>
      </p:sp>
    </p:spTree>
    <p:extLst>
      <p:ext uri="{BB962C8B-B14F-4D97-AF65-F5344CB8AC3E}">
        <p14:creationId xmlns:p14="http://schemas.microsoft.com/office/powerpoint/2010/main" val="4721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B5C5E1-D8BA-FA40-BA38-F25C2F8B2A7F}"/>
              </a:ext>
            </a:extLst>
          </p:cNvPr>
          <p:cNvSpPr>
            <a:spLocks noGrp="1"/>
          </p:cNvSpPr>
          <p:nvPr>
            <p:ph type="sldNum" sz="quarter" idx="12"/>
          </p:nvPr>
        </p:nvSpPr>
        <p:spPr/>
        <p:txBody>
          <a:bodyPr/>
          <a:lstStyle/>
          <a:p>
            <a:fld id="{B2DC25EE-239B-4C5F-AAD1-255A7D5F1EE2}" type="slidenum">
              <a:rPr lang="en-US" smtClean="0"/>
              <a:t>45</a:t>
            </a:fld>
            <a:endParaRPr lang="en-US"/>
          </a:p>
        </p:txBody>
      </p:sp>
      <p:grpSp>
        <p:nvGrpSpPr>
          <p:cNvPr id="20" name="Group 19">
            <a:extLst>
              <a:ext uri="{FF2B5EF4-FFF2-40B4-BE49-F238E27FC236}">
                <a16:creationId xmlns:a16="http://schemas.microsoft.com/office/drawing/2014/main" id="{6EB5436A-3C66-3A44-88EC-E8462F84607B}"/>
              </a:ext>
            </a:extLst>
          </p:cNvPr>
          <p:cNvGrpSpPr/>
          <p:nvPr/>
        </p:nvGrpSpPr>
        <p:grpSpPr>
          <a:xfrm>
            <a:off x="6014975" y="2724582"/>
            <a:ext cx="3439820" cy="2329060"/>
            <a:chOff x="4036953" y="99151"/>
            <a:chExt cx="2241036" cy="1517378"/>
          </a:xfrm>
        </p:grpSpPr>
        <p:pic>
          <p:nvPicPr>
            <p:cNvPr id="21" name="Picture 20">
              <a:extLst>
                <a:ext uri="{FF2B5EF4-FFF2-40B4-BE49-F238E27FC236}">
                  <a16:creationId xmlns:a16="http://schemas.microsoft.com/office/drawing/2014/main" id="{A1BB43FF-D06B-3F4D-BEEF-91A91DDA4CBD}"/>
                </a:ext>
              </a:extLst>
            </p:cNvPr>
            <p:cNvPicPr>
              <a:picLocks noChangeAspect="1"/>
            </p:cNvPicPr>
            <p:nvPr/>
          </p:nvPicPr>
          <p:blipFill rotWithShape="1">
            <a:blip r:embed="rId3"/>
            <a:srcRect t="35336" r="24435" b="9135"/>
            <a:stretch/>
          </p:blipFill>
          <p:spPr>
            <a:xfrm>
              <a:off x="4036953" y="99151"/>
              <a:ext cx="2241036" cy="1517378"/>
            </a:xfrm>
            <a:prstGeom prst="rect">
              <a:avLst/>
            </a:prstGeom>
          </p:spPr>
        </p:pic>
        <p:sp>
          <p:nvSpPr>
            <p:cNvPr id="22" name="TextBox 21">
              <a:extLst>
                <a:ext uri="{FF2B5EF4-FFF2-40B4-BE49-F238E27FC236}">
                  <a16:creationId xmlns:a16="http://schemas.microsoft.com/office/drawing/2014/main" id="{F2636FFA-B143-3146-8394-5D3A37527768}"/>
                </a:ext>
              </a:extLst>
            </p:cNvPr>
            <p:cNvSpPr txBox="1"/>
            <p:nvPr/>
          </p:nvSpPr>
          <p:spPr>
            <a:xfrm>
              <a:off x="4752164" y="1034486"/>
              <a:ext cx="1149039" cy="300774"/>
            </a:xfrm>
            <a:prstGeom prst="rect">
              <a:avLst/>
            </a:prstGeom>
            <a:solidFill>
              <a:schemeClr val="bg1"/>
            </a:solidFill>
            <a:ln>
              <a:solidFill>
                <a:schemeClr val="tx1"/>
              </a:solidFill>
            </a:ln>
          </p:spPr>
          <p:txBody>
            <a:bodyPr wrap="none" rtlCol="0">
              <a:spAutoFit/>
            </a:bodyPr>
            <a:lstStyle/>
            <a:p>
              <a:r>
                <a:rPr lang="en-US" sz="2400" b="1">
                  <a:latin typeface="Avenir Next LT Pro" panose="020B0504020202020204" pitchFamily="34" charset="77"/>
                </a:rPr>
                <a:t>Generated</a:t>
              </a:r>
            </a:p>
          </p:txBody>
        </p:sp>
      </p:grpSp>
      <p:grpSp>
        <p:nvGrpSpPr>
          <p:cNvPr id="23" name="Group 22">
            <a:extLst>
              <a:ext uri="{FF2B5EF4-FFF2-40B4-BE49-F238E27FC236}">
                <a16:creationId xmlns:a16="http://schemas.microsoft.com/office/drawing/2014/main" id="{2B8E5B76-72FD-4C4C-B0D9-FD34D6BFF7AE}"/>
              </a:ext>
            </a:extLst>
          </p:cNvPr>
          <p:cNvGrpSpPr/>
          <p:nvPr/>
        </p:nvGrpSpPr>
        <p:grpSpPr>
          <a:xfrm>
            <a:off x="9488793" y="2724582"/>
            <a:ext cx="2613801" cy="2579690"/>
            <a:chOff x="6368437" y="99151"/>
            <a:chExt cx="1702886" cy="1680663"/>
          </a:xfrm>
        </p:grpSpPr>
        <p:pic>
          <p:nvPicPr>
            <p:cNvPr id="24" name="Picture 23">
              <a:extLst>
                <a:ext uri="{FF2B5EF4-FFF2-40B4-BE49-F238E27FC236}">
                  <a16:creationId xmlns:a16="http://schemas.microsoft.com/office/drawing/2014/main" id="{B079D438-9529-EE4F-A3DB-F6DC4D68EED1}"/>
                </a:ext>
              </a:extLst>
            </p:cNvPr>
            <p:cNvPicPr>
              <a:picLocks noChangeAspect="1"/>
            </p:cNvPicPr>
            <p:nvPr/>
          </p:nvPicPr>
          <p:blipFill rotWithShape="1">
            <a:blip r:embed="rId4"/>
            <a:srcRect l="18007" t="6174" r="25010" b="9327"/>
            <a:stretch/>
          </p:blipFill>
          <p:spPr>
            <a:xfrm>
              <a:off x="6368437" y="99151"/>
              <a:ext cx="1702886" cy="1680663"/>
            </a:xfrm>
            <a:prstGeom prst="rect">
              <a:avLst/>
            </a:prstGeom>
          </p:spPr>
        </p:pic>
        <p:sp>
          <p:nvSpPr>
            <p:cNvPr id="25" name="TextBox 24">
              <a:extLst>
                <a:ext uri="{FF2B5EF4-FFF2-40B4-BE49-F238E27FC236}">
                  <a16:creationId xmlns:a16="http://schemas.microsoft.com/office/drawing/2014/main" id="{EBFD6291-4E44-CA44-A8D5-20B50CB57A51}"/>
                </a:ext>
              </a:extLst>
            </p:cNvPr>
            <p:cNvSpPr txBox="1"/>
            <p:nvPr/>
          </p:nvSpPr>
          <p:spPr>
            <a:xfrm>
              <a:off x="6412736" y="1031593"/>
              <a:ext cx="1400353" cy="300774"/>
            </a:xfrm>
            <a:prstGeom prst="rect">
              <a:avLst/>
            </a:prstGeom>
            <a:solidFill>
              <a:schemeClr val="bg1"/>
            </a:solidFill>
            <a:ln>
              <a:solidFill>
                <a:schemeClr val="tx1"/>
              </a:solidFill>
            </a:ln>
          </p:spPr>
          <p:txBody>
            <a:bodyPr wrap="none" rtlCol="0">
              <a:spAutoFit/>
            </a:bodyPr>
            <a:lstStyle/>
            <a:p>
              <a:r>
                <a:rPr lang="en-US" sz="2400" b="1">
                  <a:latin typeface="Avenir Next LT Pro" panose="020B0504020202020204" pitchFamily="34" charset="77"/>
                </a:rPr>
                <a:t>Ground Truth</a:t>
              </a:r>
            </a:p>
          </p:txBody>
        </p:sp>
      </p:grpSp>
      <p:grpSp>
        <p:nvGrpSpPr>
          <p:cNvPr id="26" name="Group 25">
            <a:extLst>
              <a:ext uri="{FF2B5EF4-FFF2-40B4-BE49-F238E27FC236}">
                <a16:creationId xmlns:a16="http://schemas.microsoft.com/office/drawing/2014/main" id="{48D6B9DD-C84C-BC44-8B30-5C0F93F25B33}"/>
              </a:ext>
            </a:extLst>
          </p:cNvPr>
          <p:cNvGrpSpPr/>
          <p:nvPr/>
        </p:nvGrpSpPr>
        <p:grpSpPr>
          <a:xfrm>
            <a:off x="67025" y="2844165"/>
            <a:ext cx="3439820" cy="2509951"/>
            <a:chOff x="171175" y="218735"/>
            <a:chExt cx="2241036" cy="1635228"/>
          </a:xfrm>
        </p:grpSpPr>
        <p:pic>
          <p:nvPicPr>
            <p:cNvPr id="27" name="Picture 26">
              <a:extLst>
                <a:ext uri="{FF2B5EF4-FFF2-40B4-BE49-F238E27FC236}">
                  <a16:creationId xmlns:a16="http://schemas.microsoft.com/office/drawing/2014/main" id="{8C7FB6F6-7DB0-4A4C-9AE9-F96EA248296E}"/>
                </a:ext>
              </a:extLst>
            </p:cNvPr>
            <p:cNvPicPr>
              <a:picLocks noChangeAspect="1"/>
            </p:cNvPicPr>
            <p:nvPr/>
          </p:nvPicPr>
          <p:blipFill rotWithShape="1">
            <a:blip r:embed="rId5"/>
            <a:srcRect l="2859" t="41334" r="26300"/>
            <a:stretch/>
          </p:blipFill>
          <p:spPr>
            <a:xfrm>
              <a:off x="171175" y="218735"/>
              <a:ext cx="2241036" cy="1635228"/>
            </a:xfrm>
            <a:prstGeom prst="rect">
              <a:avLst/>
            </a:prstGeom>
          </p:spPr>
        </p:pic>
        <p:sp>
          <p:nvSpPr>
            <p:cNvPr id="28" name="TextBox 27">
              <a:extLst>
                <a:ext uri="{FF2B5EF4-FFF2-40B4-BE49-F238E27FC236}">
                  <a16:creationId xmlns:a16="http://schemas.microsoft.com/office/drawing/2014/main" id="{4FB960EA-B29A-0947-9A10-620AB250103E}"/>
                </a:ext>
              </a:extLst>
            </p:cNvPr>
            <p:cNvSpPr txBox="1"/>
            <p:nvPr/>
          </p:nvSpPr>
          <p:spPr>
            <a:xfrm>
              <a:off x="693714" y="1031593"/>
              <a:ext cx="684761" cy="300774"/>
            </a:xfrm>
            <a:prstGeom prst="rect">
              <a:avLst/>
            </a:prstGeom>
            <a:solidFill>
              <a:schemeClr val="bg1"/>
            </a:solidFill>
            <a:ln>
              <a:solidFill>
                <a:schemeClr val="tx1"/>
              </a:solidFill>
            </a:ln>
          </p:spPr>
          <p:txBody>
            <a:bodyPr wrap="square" rtlCol="0">
              <a:spAutoFit/>
            </a:bodyPr>
            <a:lstStyle/>
            <a:p>
              <a:r>
                <a:rPr lang="en-US" sz="2400" b="1">
                  <a:latin typeface="Avenir Next LT Pro" panose="020B0504020202020204" pitchFamily="34" charset="77"/>
                </a:rPr>
                <a:t>Initial</a:t>
              </a:r>
            </a:p>
          </p:txBody>
        </p:sp>
      </p:grpSp>
      <p:grpSp>
        <p:nvGrpSpPr>
          <p:cNvPr id="29" name="Group 28">
            <a:extLst>
              <a:ext uri="{FF2B5EF4-FFF2-40B4-BE49-F238E27FC236}">
                <a16:creationId xmlns:a16="http://schemas.microsoft.com/office/drawing/2014/main" id="{65723F08-5A71-D24A-8B3A-2A5D8781A9FD}"/>
              </a:ext>
            </a:extLst>
          </p:cNvPr>
          <p:cNvGrpSpPr/>
          <p:nvPr/>
        </p:nvGrpSpPr>
        <p:grpSpPr>
          <a:xfrm>
            <a:off x="3252478" y="2976234"/>
            <a:ext cx="3942099" cy="1200329"/>
            <a:chOff x="2442167" y="143206"/>
            <a:chExt cx="2035769" cy="827157"/>
          </a:xfrm>
        </p:grpSpPr>
        <p:sp>
          <p:nvSpPr>
            <p:cNvPr id="30" name="Pentagon 29">
              <a:extLst>
                <a:ext uri="{FF2B5EF4-FFF2-40B4-BE49-F238E27FC236}">
                  <a16:creationId xmlns:a16="http://schemas.microsoft.com/office/drawing/2014/main" id="{D790488A-B11D-674D-BE64-0BEBB92C47EF}"/>
                </a:ext>
              </a:extLst>
            </p:cNvPr>
            <p:cNvSpPr/>
            <p:nvPr/>
          </p:nvSpPr>
          <p:spPr>
            <a:xfrm>
              <a:off x="2442168" y="143206"/>
              <a:ext cx="2035768" cy="812856"/>
            </a:xfrm>
            <a:prstGeom prst="homePlate">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31" name="TextBox 30">
              <a:extLst>
                <a:ext uri="{FF2B5EF4-FFF2-40B4-BE49-F238E27FC236}">
                  <a16:creationId xmlns:a16="http://schemas.microsoft.com/office/drawing/2014/main" id="{61F6703F-C5D4-CD43-91FB-3D1338A4C7CA}"/>
                </a:ext>
              </a:extLst>
            </p:cNvPr>
            <p:cNvSpPr txBox="1"/>
            <p:nvPr/>
          </p:nvSpPr>
          <p:spPr>
            <a:xfrm>
              <a:off x="2442167" y="143206"/>
              <a:ext cx="1953980" cy="827157"/>
            </a:xfrm>
            <a:prstGeom prst="rect">
              <a:avLst/>
            </a:prstGeom>
            <a:noFill/>
          </p:spPr>
          <p:txBody>
            <a:bodyPr wrap="square" rtlCol="0">
              <a:spAutoFit/>
            </a:bodyPr>
            <a:lstStyle/>
            <a:p>
              <a:pPr marL="293688" indent="-293688"/>
              <a:r>
                <a:rPr lang="en-US" b="1" i="1">
                  <a:latin typeface="Times" pitchFamily="2" charset="0"/>
                </a:rPr>
                <a:t>A: </a:t>
              </a:r>
              <a:r>
                <a:rPr lang="en-US" b="1" i="1">
                  <a:highlight>
                    <a:srgbClr val="FFFF00"/>
                  </a:highlight>
                  <a:latin typeface="Times" pitchFamily="2" charset="0"/>
                </a:rPr>
                <a:t>now place two blue blocks </a:t>
              </a:r>
              <a:br>
                <a:rPr lang="en-US" b="1" i="1">
                  <a:highlight>
                    <a:srgbClr val="FFFF00"/>
                  </a:highlight>
                  <a:latin typeface="Times" pitchFamily="2" charset="0"/>
                </a:rPr>
              </a:br>
              <a:r>
                <a:rPr lang="en-US" b="1" i="1">
                  <a:highlight>
                    <a:srgbClr val="FFFF00"/>
                  </a:highlight>
                  <a:latin typeface="Times" pitchFamily="2" charset="0"/>
                </a:rPr>
                <a:t>on top of the edges of the line</a:t>
              </a:r>
            </a:p>
            <a:p>
              <a:pPr marL="293688" indent="-293688"/>
              <a:r>
                <a:rPr lang="en-US" b="1" i="1">
                  <a:latin typeface="Times" pitchFamily="2" charset="0"/>
                </a:rPr>
                <a:t>B: </a:t>
              </a:r>
              <a:r>
                <a:rPr lang="en-US" i="1">
                  <a:latin typeface="Times" pitchFamily="2" charset="0"/>
                </a:rPr>
                <a:t>(places blue at (0, 2, -3), (0, 2, -1))</a:t>
              </a:r>
            </a:p>
            <a:p>
              <a:pPr marL="287338" indent="-287338"/>
              <a:r>
                <a:rPr lang="en-US" b="1" i="1">
                  <a:latin typeface="Times" pitchFamily="2" charset="0"/>
                </a:rPr>
                <a:t>A: </a:t>
              </a:r>
              <a:r>
                <a:rPr lang="en-US" b="1" i="1">
                  <a:highlight>
                    <a:srgbClr val="FFFF00"/>
                  </a:highlight>
                  <a:latin typeface="Times" pitchFamily="2" charset="0"/>
                </a:rPr>
                <a:t>do it one more time</a:t>
              </a:r>
            </a:p>
          </p:txBody>
        </p:sp>
      </p:grpSp>
      <p:sp>
        <p:nvSpPr>
          <p:cNvPr id="18" name="Title 1">
            <a:extLst>
              <a:ext uri="{FF2B5EF4-FFF2-40B4-BE49-F238E27FC236}">
                <a16:creationId xmlns:a16="http://schemas.microsoft.com/office/drawing/2014/main" id="{A2B21BBF-733C-9C45-ACEB-9872C5F869E7}"/>
              </a:ext>
            </a:extLst>
          </p:cNvPr>
          <p:cNvSpPr txBox="1">
            <a:spLocks/>
          </p:cNvSpPr>
          <p:nvPr/>
        </p:nvSpPr>
        <p:spPr>
          <a:xfrm>
            <a:off x="838200" y="7284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a:lstStyle>
          <a:p>
            <a:r>
              <a:rPr lang="en-US"/>
              <a:t>Qualitative Results</a:t>
            </a:r>
          </a:p>
        </p:txBody>
      </p:sp>
      <p:sp>
        <p:nvSpPr>
          <p:cNvPr id="8" name="TextBox 7">
            <a:extLst>
              <a:ext uri="{FF2B5EF4-FFF2-40B4-BE49-F238E27FC236}">
                <a16:creationId xmlns:a16="http://schemas.microsoft.com/office/drawing/2014/main" id="{97C40D8D-3572-014F-AB68-5BB9CF11316D}"/>
              </a:ext>
            </a:extLst>
          </p:cNvPr>
          <p:cNvSpPr txBox="1"/>
          <p:nvPr/>
        </p:nvSpPr>
        <p:spPr>
          <a:xfrm>
            <a:off x="8990331" y="1996362"/>
            <a:ext cx="1107996" cy="1569660"/>
          </a:xfrm>
          <a:prstGeom prst="rect">
            <a:avLst/>
          </a:prstGeom>
          <a:noFill/>
        </p:spPr>
        <p:txBody>
          <a:bodyPr wrap="none" rtlCol="0">
            <a:spAutoFit/>
          </a:bodyPr>
          <a:lstStyle/>
          <a:p>
            <a:r>
              <a:rPr lang="en-US" sz="9600" b="1">
                <a:solidFill>
                  <a:srgbClr val="00B050"/>
                </a:solidFill>
              </a:rPr>
              <a:t>✓</a:t>
            </a:r>
          </a:p>
        </p:txBody>
      </p:sp>
    </p:spTree>
    <p:extLst>
      <p:ext uri="{BB962C8B-B14F-4D97-AF65-F5344CB8AC3E}">
        <p14:creationId xmlns:p14="http://schemas.microsoft.com/office/powerpoint/2010/main" val="310274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B5C5E1-D8BA-FA40-BA38-F25C2F8B2A7F}"/>
              </a:ext>
            </a:extLst>
          </p:cNvPr>
          <p:cNvSpPr>
            <a:spLocks noGrp="1"/>
          </p:cNvSpPr>
          <p:nvPr>
            <p:ph type="sldNum" sz="quarter" idx="12"/>
          </p:nvPr>
        </p:nvSpPr>
        <p:spPr/>
        <p:txBody>
          <a:bodyPr/>
          <a:lstStyle/>
          <a:p>
            <a:fld id="{B2DC25EE-239B-4C5F-AAD1-255A7D5F1EE2}" type="slidenum">
              <a:rPr lang="en-US" smtClean="0"/>
              <a:t>46</a:t>
            </a:fld>
            <a:endParaRPr lang="en-US"/>
          </a:p>
        </p:txBody>
      </p:sp>
      <p:grpSp>
        <p:nvGrpSpPr>
          <p:cNvPr id="8" name="Group 7">
            <a:extLst>
              <a:ext uri="{FF2B5EF4-FFF2-40B4-BE49-F238E27FC236}">
                <a16:creationId xmlns:a16="http://schemas.microsoft.com/office/drawing/2014/main" id="{2A8BC6D0-7DDC-E74D-92F3-9DF56393E9A0}"/>
              </a:ext>
            </a:extLst>
          </p:cNvPr>
          <p:cNvGrpSpPr/>
          <p:nvPr/>
        </p:nvGrpSpPr>
        <p:grpSpPr>
          <a:xfrm>
            <a:off x="7112902" y="2283755"/>
            <a:ext cx="2741298" cy="2780813"/>
            <a:chOff x="5718334" y="9795"/>
            <a:chExt cx="1967481" cy="1995842"/>
          </a:xfrm>
        </p:grpSpPr>
        <p:pic>
          <p:nvPicPr>
            <p:cNvPr id="9" name="Picture 8">
              <a:extLst>
                <a:ext uri="{FF2B5EF4-FFF2-40B4-BE49-F238E27FC236}">
                  <a16:creationId xmlns:a16="http://schemas.microsoft.com/office/drawing/2014/main" id="{909DB26F-0E84-F84E-95A7-7F68C719B77D}"/>
                </a:ext>
              </a:extLst>
            </p:cNvPr>
            <p:cNvPicPr>
              <a:picLocks noChangeAspect="1"/>
            </p:cNvPicPr>
            <p:nvPr/>
          </p:nvPicPr>
          <p:blipFill rotWithShape="1">
            <a:blip r:embed="rId3"/>
            <a:srcRect l="10877" r="24461"/>
            <a:stretch/>
          </p:blipFill>
          <p:spPr>
            <a:xfrm>
              <a:off x="5718334" y="9795"/>
              <a:ext cx="1967481" cy="1995842"/>
            </a:xfrm>
            <a:prstGeom prst="rect">
              <a:avLst/>
            </a:prstGeom>
          </p:spPr>
        </p:pic>
        <p:sp>
          <p:nvSpPr>
            <p:cNvPr id="10" name="TextBox 9">
              <a:extLst>
                <a:ext uri="{FF2B5EF4-FFF2-40B4-BE49-F238E27FC236}">
                  <a16:creationId xmlns:a16="http://schemas.microsoft.com/office/drawing/2014/main" id="{46E7CBAD-073F-AE45-8511-BF91E3443D38}"/>
                </a:ext>
              </a:extLst>
            </p:cNvPr>
            <p:cNvSpPr txBox="1"/>
            <p:nvPr/>
          </p:nvSpPr>
          <p:spPr>
            <a:xfrm>
              <a:off x="5848887" y="1258529"/>
              <a:ext cx="1265832" cy="331346"/>
            </a:xfrm>
            <a:prstGeom prst="rect">
              <a:avLst/>
            </a:prstGeom>
            <a:solidFill>
              <a:schemeClr val="bg1"/>
            </a:solidFill>
            <a:ln>
              <a:solidFill>
                <a:schemeClr val="tx1"/>
              </a:solidFill>
            </a:ln>
          </p:spPr>
          <p:txBody>
            <a:bodyPr wrap="none" rtlCol="0">
              <a:spAutoFit/>
            </a:bodyPr>
            <a:lstStyle/>
            <a:p>
              <a:r>
                <a:rPr lang="en-US" sz="2400" b="1">
                  <a:latin typeface="Avenir Next LT Pro" panose="020B0504020202020204" pitchFamily="34" charset="77"/>
                </a:rPr>
                <a:t>Generated</a:t>
              </a:r>
            </a:p>
          </p:txBody>
        </p:sp>
      </p:grpSp>
      <p:grpSp>
        <p:nvGrpSpPr>
          <p:cNvPr id="11" name="Group 10">
            <a:extLst>
              <a:ext uri="{FF2B5EF4-FFF2-40B4-BE49-F238E27FC236}">
                <a16:creationId xmlns:a16="http://schemas.microsoft.com/office/drawing/2014/main" id="{5817544B-C191-D445-B388-EC218D25C64E}"/>
              </a:ext>
            </a:extLst>
          </p:cNvPr>
          <p:cNvGrpSpPr/>
          <p:nvPr/>
        </p:nvGrpSpPr>
        <p:grpSpPr>
          <a:xfrm>
            <a:off x="9385105" y="2273965"/>
            <a:ext cx="2741298" cy="2780815"/>
            <a:chOff x="7816368" y="2"/>
            <a:chExt cx="1967481" cy="1995843"/>
          </a:xfrm>
        </p:grpSpPr>
        <p:pic>
          <p:nvPicPr>
            <p:cNvPr id="12" name="Picture 11">
              <a:extLst>
                <a:ext uri="{FF2B5EF4-FFF2-40B4-BE49-F238E27FC236}">
                  <a16:creationId xmlns:a16="http://schemas.microsoft.com/office/drawing/2014/main" id="{F736B33D-4644-E148-B648-990C91154181}"/>
                </a:ext>
              </a:extLst>
            </p:cNvPr>
            <p:cNvPicPr>
              <a:picLocks noChangeAspect="1"/>
            </p:cNvPicPr>
            <p:nvPr/>
          </p:nvPicPr>
          <p:blipFill rotWithShape="1">
            <a:blip r:embed="rId4"/>
            <a:srcRect l="15456" t="6909" r="6344"/>
            <a:stretch/>
          </p:blipFill>
          <p:spPr>
            <a:xfrm>
              <a:off x="7816368" y="2"/>
              <a:ext cx="1967481" cy="1995843"/>
            </a:xfrm>
            <a:prstGeom prst="rect">
              <a:avLst/>
            </a:prstGeom>
          </p:spPr>
        </p:pic>
        <p:sp>
          <p:nvSpPr>
            <p:cNvPr id="13" name="TextBox 12">
              <a:extLst>
                <a:ext uri="{FF2B5EF4-FFF2-40B4-BE49-F238E27FC236}">
                  <a16:creationId xmlns:a16="http://schemas.microsoft.com/office/drawing/2014/main" id="{ED56BAC5-2B87-AE49-9300-E6725DD09328}"/>
                </a:ext>
              </a:extLst>
            </p:cNvPr>
            <p:cNvSpPr txBox="1"/>
            <p:nvPr/>
          </p:nvSpPr>
          <p:spPr>
            <a:xfrm>
              <a:off x="7897418" y="1255142"/>
              <a:ext cx="1542690" cy="331346"/>
            </a:xfrm>
            <a:prstGeom prst="rect">
              <a:avLst/>
            </a:prstGeom>
            <a:solidFill>
              <a:schemeClr val="bg1"/>
            </a:solidFill>
            <a:ln>
              <a:solidFill>
                <a:schemeClr val="tx1"/>
              </a:solidFill>
            </a:ln>
          </p:spPr>
          <p:txBody>
            <a:bodyPr wrap="none" rtlCol="0">
              <a:spAutoFit/>
            </a:bodyPr>
            <a:lstStyle/>
            <a:p>
              <a:r>
                <a:rPr lang="en-US" sz="2400" b="1">
                  <a:latin typeface="Avenir Next LT Pro" panose="020B0504020202020204" pitchFamily="34" charset="77"/>
                </a:rPr>
                <a:t>Ground Truth</a:t>
              </a:r>
            </a:p>
          </p:txBody>
        </p:sp>
      </p:grpSp>
      <p:grpSp>
        <p:nvGrpSpPr>
          <p:cNvPr id="14" name="Group 13">
            <a:extLst>
              <a:ext uri="{FF2B5EF4-FFF2-40B4-BE49-F238E27FC236}">
                <a16:creationId xmlns:a16="http://schemas.microsoft.com/office/drawing/2014/main" id="{9904B037-9555-9740-A503-1B39DD65866B}"/>
              </a:ext>
            </a:extLst>
          </p:cNvPr>
          <p:cNvGrpSpPr/>
          <p:nvPr/>
        </p:nvGrpSpPr>
        <p:grpSpPr>
          <a:xfrm>
            <a:off x="0" y="2273965"/>
            <a:ext cx="2929179" cy="2742496"/>
            <a:chOff x="0" y="-12444"/>
            <a:chExt cx="2102327" cy="1968341"/>
          </a:xfrm>
        </p:grpSpPr>
        <p:pic>
          <p:nvPicPr>
            <p:cNvPr id="15" name="Picture 14">
              <a:extLst>
                <a:ext uri="{FF2B5EF4-FFF2-40B4-BE49-F238E27FC236}">
                  <a16:creationId xmlns:a16="http://schemas.microsoft.com/office/drawing/2014/main" id="{CB1FB6BC-8FC6-C342-ADBF-96A8591D8935}"/>
                </a:ext>
              </a:extLst>
            </p:cNvPr>
            <p:cNvPicPr>
              <a:picLocks noChangeAspect="1"/>
            </p:cNvPicPr>
            <p:nvPr/>
          </p:nvPicPr>
          <p:blipFill rotWithShape="1">
            <a:blip r:embed="rId5"/>
            <a:srcRect l="9844" t="39262" r="30501"/>
            <a:stretch/>
          </p:blipFill>
          <p:spPr>
            <a:xfrm>
              <a:off x="0" y="-12444"/>
              <a:ext cx="2102327" cy="1968341"/>
            </a:xfrm>
            <a:prstGeom prst="rect">
              <a:avLst/>
            </a:prstGeom>
          </p:spPr>
        </p:pic>
        <p:sp>
          <p:nvSpPr>
            <p:cNvPr id="16" name="TextBox 15">
              <a:extLst>
                <a:ext uri="{FF2B5EF4-FFF2-40B4-BE49-F238E27FC236}">
                  <a16:creationId xmlns:a16="http://schemas.microsoft.com/office/drawing/2014/main" id="{186DBFF4-F9A4-1348-8278-561FB4975C67}"/>
                </a:ext>
              </a:extLst>
            </p:cNvPr>
            <p:cNvSpPr txBox="1"/>
            <p:nvPr/>
          </p:nvSpPr>
          <p:spPr>
            <a:xfrm>
              <a:off x="65503" y="1255140"/>
              <a:ext cx="740211" cy="331346"/>
            </a:xfrm>
            <a:prstGeom prst="rect">
              <a:avLst/>
            </a:prstGeom>
            <a:solidFill>
              <a:schemeClr val="bg1"/>
            </a:solidFill>
            <a:ln>
              <a:solidFill>
                <a:schemeClr val="tx1"/>
              </a:solidFill>
            </a:ln>
          </p:spPr>
          <p:txBody>
            <a:bodyPr wrap="square" rtlCol="0">
              <a:spAutoFit/>
            </a:bodyPr>
            <a:lstStyle/>
            <a:p>
              <a:r>
                <a:rPr lang="en-US" sz="2400" b="1">
                  <a:latin typeface="Avenir Next LT Pro" panose="020B0504020202020204" pitchFamily="34" charset="77"/>
                </a:rPr>
                <a:t>Initial</a:t>
              </a:r>
            </a:p>
          </p:txBody>
        </p:sp>
      </p:grpSp>
      <p:grpSp>
        <p:nvGrpSpPr>
          <p:cNvPr id="17" name="Group 16">
            <a:extLst>
              <a:ext uri="{FF2B5EF4-FFF2-40B4-BE49-F238E27FC236}">
                <a16:creationId xmlns:a16="http://schemas.microsoft.com/office/drawing/2014/main" id="{226E47B3-03BB-ED45-A01E-DD42DF5B0789}"/>
              </a:ext>
            </a:extLst>
          </p:cNvPr>
          <p:cNvGrpSpPr/>
          <p:nvPr/>
        </p:nvGrpSpPr>
        <p:grpSpPr>
          <a:xfrm>
            <a:off x="2743017" y="2283755"/>
            <a:ext cx="4791386" cy="2585323"/>
            <a:chOff x="2078169" y="218735"/>
            <a:chExt cx="3858407" cy="2018731"/>
          </a:xfrm>
        </p:grpSpPr>
        <p:sp>
          <p:nvSpPr>
            <p:cNvPr id="18" name="Pentagon 17">
              <a:extLst>
                <a:ext uri="{FF2B5EF4-FFF2-40B4-BE49-F238E27FC236}">
                  <a16:creationId xmlns:a16="http://schemas.microsoft.com/office/drawing/2014/main" id="{B8ADE635-826D-C74D-94F0-FC34F5C8C10F}"/>
                </a:ext>
              </a:extLst>
            </p:cNvPr>
            <p:cNvSpPr/>
            <p:nvPr/>
          </p:nvSpPr>
          <p:spPr>
            <a:xfrm>
              <a:off x="2078169" y="229493"/>
              <a:ext cx="3858407" cy="1980819"/>
            </a:xfrm>
            <a:prstGeom prst="homePlate">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sp>
          <p:nvSpPr>
            <p:cNvPr id="19" name="TextBox 18">
              <a:extLst>
                <a:ext uri="{FF2B5EF4-FFF2-40B4-BE49-F238E27FC236}">
                  <a16:creationId xmlns:a16="http://schemas.microsoft.com/office/drawing/2014/main" id="{5931C385-A0C5-474B-B633-47FA9F62EE72}"/>
                </a:ext>
              </a:extLst>
            </p:cNvPr>
            <p:cNvSpPr txBox="1"/>
            <p:nvPr/>
          </p:nvSpPr>
          <p:spPr>
            <a:xfrm>
              <a:off x="2078169" y="218735"/>
              <a:ext cx="3500467" cy="2018731"/>
            </a:xfrm>
            <a:prstGeom prst="rect">
              <a:avLst/>
            </a:prstGeom>
            <a:noFill/>
          </p:spPr>
          <p:txBody>
            <a:bodyPr wrap="square" rtlCol="0">
              <a:spAutoFit/>
            </a:bodyPr>
            <a:lstStyle/>
            <a:p>
              <a:pPr marL="293688" indent="-293688"/>
              <a:r>
                <a:rPr lang="en-US" b="1" i="1">
                  <a:latin typeface="Times" pitchFamily="2" charset="0"/>
                </a:rPr>
                <a:t>A: the next two blocks will be </a:t>
              </a:r>
              <a:br>
                <a:rPr lang="en-US" b="1" i="1">
                  <a:latin typeface="Times" pitchFamily="2" charset="0"/>
                </a:rPr>
              </a:br>
              <a:r>
                <a:rPr lang="en-US" b="1" i="1">
                  <a:latin typeface="Times" pitchFamily="2" charset="0"/>
                </a:rPr>
                <a:t>off the corners of each of those, </a:t>
              </a:r>
              <a:br>
                <a:rPr lang="en-US" b="1" i="1">
                  <a:latin typeface="Times" pitchFamily="2" charset="0"/>
                </a:rPr>
              </a:br>
              <a:r>
                <a:rPr lang="en-US" b="1" i="1">
                  <a:latin typeface="Times" pitchFamily="2" charset="0"/>
                </a:rPr>
                <a:t>in the direction of the last yellow block.</a:t>
              </a:r>
            </a:p>
            <a:p>
              <a:pPr marL="293688" indent="-293688"/>
              <a:r>
                <a:rPr lang="en-US" b="1" i="1">
                  <a:latin typeface="Times" pitchFamily="2" charset="0"/>
                </a:rPr>
                <a:t>B: </a:t>
              </a:r>
              <a:r>
                <a:rPr lang="en-US" i="1">
                  <a:latin typeface="Times" pitchFamily="2" charset="0"/>
                </a:rPr>
                <a:t>(places yellow at (-4, 2, 1))</a:t>
              </a:r>
            </a:p>
            <a:p>
              <a:pPr marL="293688" indent="-293688"/>
              <a:r>
                <a:rPr lang="en-US" b="1" i="1">
                  <a:latin typeface="Times" pitchFamily="2" charset="0"/>
                </a:rPr>
                <a:t>B: like that, or somewhere else?</a:t>
              </a:r>
            </a:p>
            <a:p>
              <a:pPr marL="293688" indent="-293688"/>
              <a:r>
                <a:rPr lang="en-US" b="1" i="1">
                  <a:latin typeface="Times" pitchFamily="2" charset="0"/>
                </a:rPr>
                <a:t>A: </a:t>
              </a:r>
              <a:r>
                <a:rPr lang="en-US" b="1" i="1">
                  <a:highlight>
                    <a:srgbClr val="FFFF00"/>
                  </a:highlight>
                  <a:latin typeface="Times" pitchFamily="2" charset="0"/>
                </a:rPr>
                <a:t>add one more block to the end of that </a:t>
              </a:r>
              <a:br>
                <a:rPr lang="en-US" b="1" i="1">
                  <a:highlight>
                    <a:srgbClr val="FFFF00"/>
                  </a:highlight>
                  <a:latin typeface="Times" pitchFamily="2" charset="0"/>
                </a:rPr>
              </a:br>
              <a:r>
                <a:rPr lang="en-US" b="1" i="1">
                  <a:highlight>
                    <a:srgbClr val="FFFF00"/>
                  </a:highlight>
                  <a:latin typeface="Times" pitchFamily="2" charset="0"/>
                </a:rPr>
                <a:t>on your side</a:t>
              </a:r>
            </a:p>
            <a:p>
              <a:pPr marL="293688" indent="-293688"/>
              <a:r>
                <a:rPr lang="en-US" b="1" i="1">
                  <a:latin typeface="Times" pitchFamily="2" charset="0"/>
                </a:rPr>
                <a:t>B: </a:t>
              </a:r>
              <a:r>
                <a:rPr lang="en-US" i="1">
                  <a:latin typeface="Times" pitchFamily="2" charset="0"/>
                </a:rPr>
                <a:t>(places yellow at (-4, 2, 2))</a:t>
              </a:r>
            </a:p>
            <a:p>
              <a:pPr marL="293688" indent="-293688"/>
              <a:r>
                <a:rPr lang="en-US" b="1" i="1">
                  <a:latin typeface="Times" pitchFamily="2" charset="0"/>
                </a:rPr>
                <a:t>A: </a:t>
              </a:r>
              <a:r>
                <a:rPr lang="en-US" b="1" i="1">
                  <a:highlight>
                    <a:srgbClr val="FFFF00"/>
                  </a:highlight>
                  <a:latin typeface="Times" pitchFamily="2" charset="0"/>
                </a:rPr>
                <a:t>and do the same on the other side</a:t>
              </a:r>
            </a:p>
          </p:txBody>
        </p:sp>
      </p:grpSp>
      <p:sp>
        <p:nvSpPr>
          <p:cNvPr id="20" name="Title 1">
            <a:extLst>
              <a:ext uri="{FF2B5EF4-FFF2-40B4-BE49-F238E27FC236}">
                <a16:creationId xmlns:a16="http://schemas.microsoft.com/office/drawing/2014/main" id="{F47830A4-AB6E-3F4A-B42C-5E6117DA8BFA}"/>
              </a:ext>
            </a:extLst>
          </p:cNvPr>
          <p:cNvSpPr txBox="1">
            <a:spLocks/>
          </p:cNvSpPr>
          <p:nvPr/>
        </p:nvSpPr>
        <p:spPr>
          <a:xfrm>
            <a:off x="838200" y="7284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a:lstStyle>
          <a:p>
            <a:r>
              <a:rPr lang="en-US"/>
              <a:t>Qualitative Results</a:t>
            </a:r>
          </a:p>
        </p:txBody>
      </p:sp>
      <p:sp>
        <p:nvSpPr>
          <p:cNvPr id="6" name="TextBox 5">
            <a:extLst>
              <a:ext uri="{FF2B5EF4-FFF2-40B4-BE49-F238E27FC236}">
                <a16:creationId xmlns:a16="http://schemas.microsoft.com/office/drawing/2014/main" id="{E34943F3-6450-BD4D-A9F5-6138C89AFA50}"/>
              </a:ext>
            </a:extLst>
          </p:cNvPr>
          <p:cNvSpPr txBox="1"/>
          <p:nvPr/>
        </p:nvSpPr>
        <p:spPr>
          <a:xfrm>
            <a:off x="8903157" y="1279005"/>
            <a:ext cx="1189749" cy="1569660"/>
          </a:xfrm>
          <a:prstGeom prst="rect">
            <a:avLst/>
          </a:prstGeom>
          <a:noFill/>
        </p:spPr>
        <p:txBody>
          <a:bodyPr wrap="none" rtlCol="0">
            <a:spAutoFit/>
          </a:bodyPr>
          <a:lstStyle/>
          <a:p>
            <a:r>
              <a:rPr lang="en-US" sz="9600">
                <a:solidFill>
                  <a:srgbClr val="FF2600"/>
                </a:solidFill>
              </a:rPr>
              <a:t>✘</a:t>
            </a:r>
          </a:p>
        </p:txBody>
      </p:sp>
      <p:grpSp>
        <p:nvGrpSpPr>
          <p:cNvPr id="27" name="Group 26">
            <a:extLst>
              <a:ext uri="{FF2B5EF4-FFF2-40B4-BE49-F238E27FC236}">
                <a16:creationId xmlns:a16="http://schemas.microsoft.com/office/drawing/2014/main" id="{FA07A2AB-A758-0B43-BE0D-407A92AAFFC1}"/>
              </a:ext>
            </a:extLst>
          </p:cNvPr>
          <p:cNvGrpSpPr/>
          <p:nvPr/>
        </p:nvGrpSpPr>
        <p:grpSpPr>
          <a:xfrm>
            <a:off x="542925" y="2463374"/>
            <a:ext cx="417195" cy="534552"/>
            <a:chOff x="542925" y="2463374"/>
            <a:chExt cx="417195" cy="534552"/>
          </a:xfrm>
        </p:grpSpPr>
        <p:cxnSp>
          <p:nvCxnSpPr>
            <p:cNvPr id="21" name="Straight Arrow Connector 20">
              <a:extLst>
                <a:ext uri="{FF2B5EF4-FFF2-40B4-BE49-F238E27FC236}">
                  <a16:creationId xmlns:a16="http://schemas.microsoft.com/office/drawing/2014/main" id="{0F1BE91B-9908-784A-BB68-ECA3B88EA30A}"/>
                </a:ext>
              </a:extLst>
            </p:cNvPr>
            <p:cNvCxnSpPr>
              <a:cxnSpLocks/>
            </p:cNvCxnSpPr>
            <p:nvPr/>
          </p:nvCxnSpPr>
          <p:spPr>
            <a:xfrm>
              <a:off x="542925" y="2463374"/>
              <a:ext cx="295275" cy="534552"/>
            </a:xfrm>
            <a:prstGeom prst="straightConnector1">
              <a:avLst/>
            </a:prstGeom>
            <a:ln w="38100">
              <a:solidFill>
                <a:srgbClr val="FF2600"/>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0093F7ED-98C2-0C4E-B5CE-4B03963070A0}"/>
                </a:ext>
              </a:extLst>
            </p:cNvPr>
            <p:cNvCxnSpPr>
              <a:cxnSpLocks/>
            </p:cNvCxnSpPr>
            <p:nvPr/>
          </p:nvCxnSpPr>
          <p:spPr>
            <a:xfrm>
              <a:off x="542925" y="2463374"/>
              <a:ext cx="417195" cy="443112"/>
            </a:xfrm>
            <a:prstGeom prst="straightConnector1">
              <a:avLst/>
            </a:prstGeom>
            <a:ln w="38100">
              <a:solidFill>
                <a:srgbClr val="FF2600"/>
              </a:solidFill>
              <a:tailEnd type="triangle"/>
            </a:ln>
          </p:spPr>
          <p:style>
            <a:lnRef idx="1">
              <a:schemeClr val="dk1"/>
            </a:lnRef>
            <a:fillRef idx="0">
              <a:schemeClr val="dk1"/>
            </a:fillRef>
            <a:effectRef idx="0">
              <a:schemeClr val="dk1"/>
            </a:effectRef>
            <a:fontRef idx="minor">
              <a:schemeClr val="tx1"/>
            </a:fontRef>
          </p:style>
        </p:cxnSp>
      </p:grpSp>
      <p:grpSp>
        <p:nvGrpSpPr>
          <p:cNvPr id="29" name="Group 28">
            <a:extLst>
              <a:ext uri="{FF2B5EF4-FFF2-40B4-BE49-F238E27FC236}">
                <a16:creationId xmlns:a16="http://schemas.microsoft.com/office/drawing/2014/main" id="{21C99657-B7BF-A144-88F8-7DC35E1170E2}"/>
              </a:ext>
            </a:extLst>
          </p:cNvPr>
          <p:cNvGrpSpPr/>
          <p:nvPr/>
        </p:nvGrpSpPr>
        <p:grpSpPr>
          <a:xfrm>
            <a:off x="8170817" y="3324497"/>
            <a:ext cx="439783" cy="418012"/>
            <a:chOff x="534970" y="2450571"/>
            <a:chExt cx="439783" cy="418012"/>
          </a:xfrm>
        </p:grpSpPr>
        <p:cxnSp>
          <p:nvCxnSpPr>
            <p:cNvPr id="30" name="Straight Arrow Connector 29">
              <a:extLst>
                <a:ext uri="{FF2B5EF4-FFF2-40B4-BE49-F238E27FC236}">
                  <a16:creationId xmlns:a16="http://schemas.microsoft.com/office/drawing/2014/main" id="{3010584A-74B5-4B44-9F91-0B3DCEDAC691}"/>
                </a:ext>
              </a:extLst>
            </p:cNvPr>
            <p:cNvCxnSpPr>
              <a:cxnSpLocks/>
            </p:cNvCxnSpPr>
            <p:nvPr/>
          </p:nvCxnSpPr>
          <p:spPr>
            <a:xfrm flipH="1" flipV="1">
              <a:off x="534970" y="2555074"/>
              <a:ext cx="439783" cy="313509"/>
            </a:xfrm>
            <a:prstGeom prst="straightConnector1">
              <a:avLst/>
            </a:prstGeom>
            <a:ln w="38100">
              <a:solidFill>
                <a:srgbClr val="FF2600"/>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0605269-BF53-D44E-9FEA-D66D91EEAD9A}"/>
                </a:ext>
              </a:extLst>
            </p:cNvPr>
            <p:cNvCxnSpPr>
              <a:cxnSpLocks/>
            </p:cNvCxnSpPr>
            <p:nvPr/>
          </p:nvCxnSpPr>
          <p:spPr>
            <a:xfrm flipH="1" flipV="1">
              <a:off x="626410" y="2450571"/>
              <a:ext cx="348343" cy="418012"/>
            </a:xfrm>
            <a:prstGeom prst="straightConnector1">
              <a:avLst/>
            </a:prstGeom>
            <a:ln w="38100">
              <a:solidFill>
                <a:srgbClr val="FF2600"/>
              </a:solidFill>
              <a:tailEnd type="triangle"/>
            </a:ln>
          </p:spPr>
          <p:style>
            <a:lnRef idx="1">
              <a:schemeClr val="dk1"/>
            </a:lnRef>
            <a:fillRef idx="0">
              <a:schemeClr val="dk1"/>
            </a:fillRef>
            <a:effectRef idx="0">
              <a:schemeClr val="dk1"/>
            </a:effectRef>
            <a:fontRef idx="minor">
              <a:schemeClr val="tx1"/>
            </a:fontRef>
          </p:style>
        </p:cxnSp>
      </p:grpSp>
      <p:grpSp>
        <p:nvGrpSpPr>
          <p:cNvPr id="36" name="Group 35">
            <a:extLst>
              <a:ext uri="{FF2B5EF4-FFF2-40B4-BE49-F238E27FC236}">
                <a16:creationId xmlns:a16="http://schemas.microsoft.com/office/drawing/2014/main" id="{D9D66AB8-2D2B-BC45-896E-85213AC4C2FF}"/>
              </a:ext>
            </a:extLst>
          </p:cNvPr>
          <p:cNvGrpSpPr/>
          <p:nvPr/>
        </p:nvGrpSpPr>
        <p:grpSpPr>
          <a:xfrm>
            <a:off x="9953897" y="2297532"/>
            <a:ext cx="348093" cy="498134"/>
            <a:chOff x="615594" y="2523570"/>
            <a:chExt cx="348093" cy="498134"/>
          </a:xfrm>
        </p:grpSpPr>
        <p:cxnSp>
          <p:nvCxnSpPr>
            <p:cNvPr id="37" name="Straight Arrow Connector 36">
              <a:extLst>
                <a:ext uri="{FF2B5EF4-FFF2-40B4-BE49-F238E27FC236}">
                  <a16:creationId xmlns:a16="http://schemas.microsoft.com/office/drawing/2014/main" id="{40E9D984-AFFB-BD49-B7EE-44C584243602}"/>
                </a:ext>
              </a:extLst>
            </p:cNvPr>
            <p:cNvCxnSpPr>
              <a:cxnSpLocks/>
            </p:cNvCxnSpPr>
            <p:nvPr/>
          </p:nvCxnSpPr>
          <p:spPr>
            <a:xfrm>
              <a:off x="615594" y="2523570"/>
              <a:ext cx="228172" cy="498134"/>
            </a:xfrm>
            <a:prstGeom prst="straightConnector1">
              <a:avLst/>
            </a:prstGeom>
            <a:ln w="38100">
              <a:solidFill>
                <a:srgbClr val="FF2600"/>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C555C8D4-55E2-344A-B7DF-8D211047810C}"/>
                </a:ext>
              </a:extLst>
            </p:cNvPr>
            <p:cNvCxnSpPr>
              <a:cxnSpLocks/>
            </p:cNvCxnSpPr>
            <p:nvPr/>
          </p:nvCxnSpPr>
          <p:spPr>
            <a:xfrm>
              <a:off x="615594" y="2523570"/>
              <a:ext cx="348093" cy="408193"/>
            </a:xfrm>
            <a:prstGeom prst="straightConnector1">
              <a:avLst/>
            </a:prstGeom>
            <a:ln w="38100">
              <a:solidFill>
                <a:srgbClr val="FF26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2787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F9AB1-7658-654A-A6FC-A7AE3C5202A1}"/>
              </a:ext>
            </a:extLst>
          </p:cNvPr>
          <p:cNvSpPr>
            <a:spLocks noGrp="1"/>
          </p:cNvSpPr>
          <p:nvPr>
            <p:ph type="title"/>
          </p:nvPr>
        </p:nvSpPr>
        <p:spPr>
          <a:xfrm>
            <a:off x="838200" y="728482"/>
            <a:ext cx="10515600" cy="1325563"/>
          </a:xfrm>
        </p:spPr>
        <p:txBody>
          <a:bodyPr>
            <a:normAutofit/>
          </a:bodyPr>
          <a:lstStyle/>
          <a:p>
            <a:r>
              <a:rPr lang="en-US"/>
              <a:t>Qualitative Results</a:t>
            </a:r>
          </a:p>
        </p:txBody>
      </p:sp>
      <p:sp>
        <p:nvSpPr>
          <p:cNvPr id="4" name="Slide Number Placeholder 3">
            <a:extLst>
              <a:ext uri="{FF2B5EF4-FFF2-40B4-BE49-F238E27FC236}">
                <a16:creationId xmlns:a16="http://schemas.microsoft.com/office/drawing/2014/main" id="{6FB5C5E1-D8BA-FA40-BA38-F25C2F8B2A7F}"/>
              </a:ext>
            </a:extLst>
          </p:cNvPr>
          <p:cNvSpPr>
            <a:spLocks noGrp="1"/>
          </p:cNvSpPr>
          <p:nvPr>
            <p:ph type="sldNum" sz="quarter" idx="12"/>
          </p:nvPr>
        </p:nvSpPr>
        <p:spPr/>
        <p:txBody>
          <a:bodyPr/>
          <a:lstStyle/>
          <a:p>
            <a:fld id="{B2DC25EE-239B-4C5F-AAD1-255A7D5F1EE2}" type="slidenum">
              <a:rPr lang="en-US" smtClean="0"/>
              <a:t>47</a:t>
            </a:fld>
            <a:endParaRPr lang="en-US"/>
          </a:p>
        </p:txBody>
      </p:sp>
      <p:grpSp>
        <p:nvGrpSpPr>
          <p:cNvPr id="20" name="Group 19">
            <a:extLst>
              <a:ext uri="{FF2B5EF4-FFF2-40B4-BE49-F238E27FC236}">
                <a16:creationId xmlns:a16="http://schemas.microsoft.com/office/drawing/2014/main" id="{A56B63D6-3A7C-AD47-B2A5-C8B77E020579}"/>
              </a:ext>
            </a:extLst>
          </p:cNvPr>
          <p:cNvGrpSpPr/>
          <p:nvPr/>
        </p:nvGrpSpPr>
        <p:grpSpPr>
          <a:xfrm>
            <a:off x="121016" y="2428647"/>
            <a:ext cx="3506859" cy="3066769"/>
            <a:chOff x="377951" y="1785769"/>
            <a:chExt cx="2903132" cy="2538806"/>
          </a:xfrm>
        </p:grpSpPr>
        <p:pic>
          <p:nvPicPr>
            <p:cNvPr id="21" name="Picture 20" descr="A picture containing map, text, photo, table&#10;&#10;Description automatically generated">
              <a:extLst>
                <a:ext uri="{FF2B5EF4-FFF2-40B4-BE49-F238E27FC236}">
                  <a16:creationId xmlns:a16="http://schemas.microsoft.com/office/drawing/2014/main" id="{CDEF5D1B-CD62-8D49-8796-FC37D331F95A}"/>
                </a:ext>
              </a:extLst>
            </p:cNvPr>
            <p:cNvPicPr>
              <a:picLocks noChangeAspect="1"/>
            </p:cNvPicPr>
            <p:nvPr/>
          </p:nvPicPr>
          <p:blipFill rotWithShape="1">
            <a:blip r:embed="rId3"/>
            <a:srcRect l="3100" t="40078" r="73088" b="2944"/>
            <a:stretch/>
          </p:blipFill>
          <p:spPr>
            <a:xfrm>
              <a:off x="377951" y="1785769"/>
              <a:ext cx="2903132" cy="2538806"/>
            </a:xfrm>
            <a:prstGeom prst="rect">
              <a:avLst/>
            </a:prstGeom>
          </p:spPr>
        </p:pic>
        <p:sp>
          <p:nvSpPr>
            <p:cNvPr id="22" name="TextBox 21">
              <a:extLst>
                <a:ext uri="{FF2B5EF4-FFF2-40B4-BE49-F238E27FC236}">
                  <a16:creationId xmlns:a16="http://schemas.microsoft.com/office/drawing/2014/main" id="{5EE77347-C7A0-9B43-86C5-8BC779E4F186}"/>
                </a:ext>
              </a:extLst>
            </p:cNvPr>
            <p:cNvSpPr txBox="1"/>
            <p:nvPr/>
          </p:nvSpPr>
          <p:spPr>
            <a:xfrm>
              <a:off x="903643" y="3348931"/>
              <a:ext cx="856203" cy="382187"/>
            </a:xfrm>
            <a:prstGeom prst="rect">
              <a:avLst/>
            </a:prstGeom>
            <a:solidFill>
              <a:schemeClr val="bg1"/>
            </a:solidFill>
            <a:ln>
              <a:solidFill>
                <a:schemeClr val="tx1"/>
              </a:solidFill>
            </a:ln>
          </p:spPr>
          <p:txBody>
            <a:bodyPr wrap="none" rtlCol="0">
              <a:spAutoFit/>
            </a:bodyPr>
            <a:lstStyle/>
            <a:p>
              <a:r>
                <a:rPr lang="en-US" sz="2400" b="1">
                  <a:latin typeface="Avenir Next LT Pro" panose="020B0504020202020204" pitchFamily="34" charset="77"/>
                </a:rPr>
                <a:t>Initial</a:t>
              </a:r>
            </a:p>
          </p:txBody>
        </p:sp>
      </p:grpSp>
      <p:grpSp>
        <p:nvGrpSpPr>
          <p:cNvPr id="23" name="Group 22">
            <a:extLst>
              <a:ext uri="{FF2B5EF4-FFF2-40B4-BE49-F238E27FC236}">
                <a16:creationId xmlns:a16="http://schemas.microsoft.com/office/drawing/2014/main" id="{68231BF5-3CD4-C14D-A666-A6003392243D}"/>
              </a:ext>
            </a:extLst>
          </p:cNvPr>
          <p:cNvGrpSpPr/>
          <p:nvPr/>
        </p:nvGrpSpPr>
        <p:grpSpPr>
          <a:xfrm>
            <a:off x="5700020" y="2469639"/>
            <a:ext cx="3222706" cy="3148752"/>
            <a:chOff x="4206238" y="1785769"/>
            <a:chExt cx="2667897" cy="2606675"/>
          </a:xfrm>
        </p:grpSpPr>
        <p:pic>
          <p:nvPicPr>
            <p:cNvPr id="24" name="Picture 23" descr="A picture containing map, text, photo, table&#10;&#10;Description automatically generated">
              <a:extLst>
                <a:ext uri="{FF2B5EF4-FFF2-40B4-BE49-F238E27FC236}">
                  <a16:creationId xmlns:a16="http://schemas.microsoft.com/office/drawing/2014/main" id="{72339515-A5BB-B044-A72F-1A441441F232}"/>
                </a:ext>
              </a:extLst>
            </p:cNvPr>
            <p:cNvPicPr>
              <a:picLocks noChangeAspect="1"/>
            </p:cNvPicPr>
            <p:nvPr/>
          </p:nvPicPr>
          <p:blipFill rotWithShape="1">
            <a:blip r:embed="rId3"/>
            <a:srcRect l="39352" t="40077" r="38765" b="1422"/>
            <a:stretch/>
          </p:blipFill>
          <p:spPr>
            <a:xfrm>
              <a:off x="4206238" y="1785769"/>
              <a:ext cx="2667897" cy="2606675"/>
            </a:xfrm>
            <a:prstGeom prst="rect">
              <a:avLst/>
            </a:prstGeom>
          </p:spPr>
        </p:pic>
        <p:sp>
          <p:nvSpPr>
            <p:cNvPr id="25" name="TextBox 24">
              <a:extLst>
                <a:ext uri="{FF2B5EF4-FFF2-40B4-BE49-F238E27FC236}">
                  <a16:creationId xmlns:a16="http://schemas.microsoft.com/office/drawing/2014/main" id="{AA264B50-BB4A-6B40-BBFA-6839E8B7ABB3}"/>
                </a:ext>
              </a:extLst>
            </p:cNvPr>
            <p:cNvSpPr txBox="1"/>
            <p:nvPr/>
          </p:nvSpPr>
          <p:spPr>
            <a:xfrm>
              <a:off x="4484555" y="3362858"/>
              <a:ext cx="1460058" cy="382187"/>
            </a:xfrm>
            <a:prstGeom prst="rect">
              <a:avLst/>
            </a:prstGeom>
            <a:solidFill>
              <a:schemeClr val="bg1"/>
            </a:solidFill>
            <a:ln>
              <a:solidFill>
                <a:schemeClr val="tx1"/>
              </a:solidFill>
            </a:ln>
          </p:spPr>
          <p:txBody>
            <a:bodyPr wrap="none" rtlCol="0">
              <a:spAutoFit/>
            </a:bodyPr>
            <a:lstStyle/>
            <a:p>
              <a:r>
                <a:rPr lang="en-US" sz="2400" b="1">
                  <a:latin typeface="Avenir Next LT Pro" panose="020B0504020202020204" pitchFamily="34" charset="77"/>
                </a:rPr>
                <a:t>Generated</a:t>
              </a:r>
            </a:p>
          </p:txBody>
        </p:sp>
      </p:grpSp>
      <p:grpSp>
        <p:nvGrpSpPr>
          <p:cNvPr id="26" name="Group 25">
            <a:extLst>
              <a:ext uri="{FF2B5EF4-FFF2-40B4-BE49-F238E27FC236}">
                <a16:creationId xmlns:a16="http://schemas.microsoft.com/office/drawing/2014/main" id="{92FE3633-E5DB-FB41-BB8E-847BF93070B9}"/>
              </a:ext>
            </a:extLst>
          </p:cNvPr>
          <p:cNvGrpSpPr/>
          <p:nvPr/>
        </p:nvGrpSpPr>
        <p:grpSpPr>
          <a:xfrm>
            <a:off x="8735764" y="2469639"/>
            <a:ext cx="3222708" cy="3066769"/>
            <a:chOff x="7949900" y="1785769"/>
            <a:chExt cx="2667899" cy="2538806"/>
          </a:xfrm>
        </p:grpSpPr>
        <p:pic>
          <p:nvPicPr>
            <p:cNvPr id="27" name="Picture 26" descr="A picture containing map, text, photo, table&#10;&#10;Description automatically generated">
              <a:extLst>
                <a:ext uri="{FF2B5EF4-FFF2-40B4-BE49-F238E27FC236}">
                  <a16:creationId xmlns:a16="http://schemas.microsoft.com/office/drawing/2014/main" id="{DFD382F8-C3E9-7348-90A2-F9BF446FAA74}"/>
                </a:ext>
              </a:extLst>
            </p:cNvPr>
            <p:cNvPicPr>
              <a:picLocks noChangeAspect="1"/>
            </p:cNvPicPr>
            <p:nvPr/>
          </p:nvPicPr>
          <p:blipFill rotWithShape="1">
            <a:blip r:embed="rId3"/>
            <a:srcRect l="73970" t="40077" r="4147" b="2945"/>
            <a:stretch/>
          </p:blipFill>
          <p:spPr>
            <a:xfrm>
              <a:off x="7949901" y="1785769"/>
              <a:ext cx="2667898" cy="2538806"/>
            </a:xfrm>
            <a:prstGeom prst="rect">
              <a:avLst/>
            </a:prstGeom>
          </p:spPr>
        </p:pic>
        <p:sp>
          <p:nvSpPr>
            <p:cNvPr id="28" name="TextBox 27">
              <a:extLst>
                <a:ext uri="{FF2B5EF4-FFF2-40B4-BE49-F238E27FC236}">
                  <a16:creationId xmlns:a16="http://schemas.microsoft.com/office/drawing/2014/main" id="{63F9CA04-E0EA-644A-BE73-CD22F50195FC}"/>
                </a:ext>
              </a:extLst>
            </p:cNvPr>
            <p:cNvSpPr txBox="1"/>
            <p:nvPr/>
          </p:nvSpPr>
          <p:spPr>
            <a:xfrm>
              <a:off x="7949900" y="3348931"/>
              <a:ext cx="1779397" cy="382187"/>
            </a:xfrm>
            <a:prstGeom prst="rect">
              <a:avLst/>
            </a:prstGeom>
            <a:solidFill>
              <a:schemeClr val="bg1"/>
            </a:solidFill>
            <a:ln>
              <a:solidFill>
                <a:schemeClr val="tx1"/>
              </a:solidFill>
            </a:ln>
          </p:spPr>
          <p:txBody>
            <a:bodyPr wrap="none" rtlCol="0">
              <a:spAutoFit/>
            </a:bodyPr>
            <a:lstStyle/>
            <a:p>
              <a:r>
                <a:rPr lang="en-US" sz="2400" b="1">
                  <a:latin typeface="Avenir Next LT Pro" panose="020B0504020202020204" pitchFamily="34" charset="77"/>
                </a:rPr>
                <a:t>Ground Truth</a:t>
              </a:r>
            </a:p>
          </p:txBody>
        </p:sp>
      </p:grpSp>
      <p:grpSp>
        <p:nvGrpSpPr>
          <p:cNvPr id="29" name="Group 28">
            <a:extLst>
              <a:ext uri="{FF2B5EF4-FFF2-40B4-BE49-F238E27FC236}">
                <a16:creationId xmlns:a16="http://schemas.microsoft.com/office/drawing/2014/main" id="{7E170486-6614-F347-A48A-15ABB26ED9A4}"/>
              </a:ext>
            </a:extLst>
          </p:cNvPr>
          <p:cNvGrpSpPr/>
          <p:nvPr/>
        </p:nvGrpSpPr>
        <p:grpSpPr>
          <a:xfrm>
            <a:off x="3207010" y="2876256"/>
            <a:ext cx="3456609" cy="1212375"/>
            <a:chOff x="8756727" y="2571078"/>
            <a:chExt cx="2861532" cy="1116734"/>
          </a:xfrm>
        </p:grpSpPr>
        <p:sp>
          <p:nvSpPr>
            <p:cNvPr id="30" name="Pentagon 29">
              <a:extLst>
                <a:ext uri="{FF2B5EF4-FFF2-40B4-BE49-F238E27FC236}">
                  <a16:creationId xmlns:a16="http://schemas.microsoft.com/office/drawing/2014/main" id="{9019FB43-A1D6-C741-A98B-B0B591CDFF96}"/>
                </a:ext>
              </a:extLst>
            </p:cNvPr>
            <p:cNvSpPr/>
            <p:nvPr/>
          </p:nvSpPr>
          <p:spPr>
            <a:xfrm>
              <a:off x="8767482" y="2571078"/>
              <a:ext cx="2850777" cy="1086522"/>
            </a:xfrm>
            <a:prstGeom prst="homePlate">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sp>
          <p:nvSpPr>
            <p:cNvPr id="31" name="TextBox 30">
              <a:extLst>
                <a:ext uri="{FF2B5EF4-FFF2-40B4-BE49-F238E27FC236}">
                  <a16:creationId xmlns:a16="http://schemas.microsoft.com/office/drawing/2014/main" id="{A6AF4E49-DA4E-FF47-A267-3490077CE6D5}"/>
                </a:ext>
              </a:extLst>
            </p:cNvPr>
            <p:cNvSpPr txBox="1"/>
            <p:nvPr/>
          </p:nvSpPr>
          <p:spPr>
            <a:xfrm>
              <a:off x="8756727" y="2582174"/>
              <a:ext cx="2450976" cy="1105638"/>
            </a:xfrm>
            <a:prstGeom prst="rect">
              <a:avLst/>
            </a:prstGeom>
            <a:noFill/>
          </p:spPr>
          <p:txBody>
            <a:bodyPr wrap="square" rtlCol="0">
              <a:spAutoFit/>
            </a:bodyPr>
            <a:lstStyle/>
            <a:p>
              <a:r>
                <a:rPr lang="en-US" b="1" i="1">
                  <a:latin typeface="Times" pitchFamily="2" charset="0"/>
                </a:rPr>
                <a:t>A: </a:t>
              </a:r>
              <a:r>
                <a:rPr lang="en-US" b="1" i="1">
                  <a:highlight>
                    <a:srgbClr val="FFFF00"/>
                  </a:highlight>
                  <a:latin typeface="Times" pitchFamily="2" charset="0"/>
                </a:rPr>
                <a:t>same on the other side</a:t>
              </a:r>
              <a:br>
                <a:rPr lang="en-US" i="1">
                  <a:latin typeface="Times" pitchFamily="2" charset="0"/>
                </a:rPr>
              </a:br>
              <a:r>
                <a:rPr lang="en-US" b="1" i="1">
                  <a:latin typeface="Times" pitchFamily="2" charset="0"/>
                </a:rPr>
                <a:t>B: </a:t>
              </a:r>
              <a:r>
                <a:rPr lang="en-US" i="1">
                  <a:latin typeface="Times" pitchFamily="2" charset="0"/>
                </a:rPr>
                <a:t>(places purple at (-2, 3, 1))</a:t>
              </a:r>
            </a:p>
            <a:p>
              <a:pPr marL="287338" indent="-287338"/>
              <a:r>
                <a:rPr lang="en-US" b="1" i="1">
                  <a:latin typeface="Times" pitchFamily="2" charset="0"/>
                </a:rPr>
                <a:t>A: </a:t>
              </a:r>
              <a:r>
                <a:rPr lang="en-US" b="1" i="1">
                  <a:highlight>
                    <a:srgbClr val="FFFF00"/>
                  </a:highlight>
                  <a:latin typeface="Times" pitchFamily="2" charset="0"/>
                </a:rPr>
                <a:t>add one red block </a:t>
              </a:r>
              <a:br>
                <a:rPr lang="en-US" b="1" i="1">
                  <a:highlight>
                    <a:srgbClr val="FFFF00"/>
                  </a:highlight>
                  <a:latin typeface="Times" pitchFamily="2" charset="0"/>
                </a:rPr>
              </a:br>
              <a:r>
                <a:rPr lang="en-US" b="1" i="1">
                  <a:highlight>
                    <a:srgbClr val="FFFF00"/>
                  </a:highlight>
                  <a:latin typeface="Times" pitchFamily="2" charset="0"/>
                </a:rPr>
                <a:t>on top of that</a:t>
              </a:r>
            </a:p>
          </p:txBody>
        </p:sp>
      </p:grpSp>
      <p:sp>
        <p:nvSpPr>
          <p:cNvPr id="16" name="TextBox 15">
            <a:extLst>
              <a:ext uri="{FF2B5EF4-FFF2-40B4-BE49-F238E27FC236}">
                <a16:creationId xmlns:a16="http://schemas.microsoft.com/office/drawing/2014/main" id="{5376491C-1D5E-144E-A11D-2AAAAFAA6EFD}"/>
              </a:ext>
            </a:extLst>
          </p:cNvPr>
          <p:cNvSpPr txBox="1"/>
          <p:nvPr/>
        </p:nvSpPr>
        <p:spPr>
          <a:xfrm>
            <a:off x="8239830" y="1508890"/>
            <a:ext cx="1189749" cy="1569660"/>
          </a:xfrm>
          <a:prstGeom prst="rect">
            <a:avLst/>
          </a:prstGeom>
          <a:noFill/>
        </p:spPr>
        <p:txBody>
          <a:bodyPr wrap="none" rtlCol="0">
            <a:spAutoFit/>
          </a:bodyPr>
          <a:lstStyle/>
          <a:p>
            <a:r>
              <a:rPr lang="en-US" sz="9600">
                <a:solidFill>
                  <a:srgbClr val="FF2600"/>
                </a:solidFill>
              </a:rPr>
              <a:t>✘</a:t>
            </a:r>
          </a:p>
        </p:txBody>
      </p:sp>
      <p:cxnSp>
        <p:nvCxnSpPr>
          <p:cNvPr id="17" name="Straight Arrow Connector 16">
            <a:extLst>
              <a:ext uri="{FF2B5EF4-FFF2-40B4-BE49-F238E27FC236}">
                <a16:creationId xmlns:a16="http://schemas.microsoft.com/office/drawing/2014/main" id="{05587A06-E25B-4244-AD9D-9C8E07862295}"/>
              </a:ext>
            </a:extLst>
          </p:cNvPr>
          <p:cNvCxnSpPr>
            <a:cxnSpLocks/>
          </p:cNvCxnSpPr>
          <p:nvPr/>
        </p:nvCxnSpPr>
        <p:spPr>
          <a:xfrm>
            <a:off x="1973179" y="2574758"/>
            <a:ext cx="250257" cy="418699"/>
          </a:xfrm>
          <a:prstGeom prst="straightConnector1">
            <a:avLst/>
          </a:prstGeom>
          <a:ln w="38100">
            <a:solidFill>
              <a:srgbClr val="FF26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522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3D371-B01B-8043-8563-DDC5334F12C7}"/>
              </a:ext>
            </a:extLst>
          </p:cNvPr>
          <p:cNvSpPr>
            <a:spLocks noGrp="1"/>
          </p:cNvSpPr>
          <p:nvPr>
            <p:ph type="title"/>
          </p:nvPr>
        </p:nvSpPr>
        <p:spPr>
          <a:xfrm>
            <a:off x="838200" y="500062"/>
            <a:ext cx="10515600" cy="1325563"/>
          </a:xfrm>
        </p:spPr>
        <p:txBody>
          <a:bodyPr/>
          <a:lstStyle/>
          <a:p>
            <a:r>
              <a:rPr lang="en-US"/>
              <a:t>Contributions</a:t>
            </a:r>
          </a:p>
        </p:txBody>
      </p:sp>
      <p:sp>
        <p:nvSpPr>
          <p:cNvPr id="3" name="Content Placeholder 2">
            <a:extLst>
              <a:ext uri="{FF2B5EF4-FFF2-40B4-BE49-F238E27FC236}">
                <a16:creationId xmlns:a16="http://schemas.microsoft.com/office/drawing/2014/main" id="{31EA6791-1138-0245-A074-3EB8D7D205E6}"/>
              </a:ext>
            </a:extLst>
          </p:cNvPr>
          <p:cNvSpPr>
            <a:spLocks noGrp="1"/>
          </p:cNvSpPr>
          <p:nvPr>
            <p:ph idx="1"/>
          </p:nvPr>
        </p:nvSpPr>
        <p:spPr/>
        <p:txBody>
          <a:bodyPr>
            <a:normAutofit/>
          </a:bodyPr>
          <a:lstStyle/>
          <a:p>
            <a:pPr marL="0" indent="0">
              <a:lnSpc>
                <a:spcPct val="100000"/>
              </a:lnSpc>
              <a:buNone/>
            </a:pPr>
            <a:r>
              <a:rPr lang="en-US"/>
              <a:t>Defined a new challenge for situated dialogue:</a:t>
            </a:r>
            <a:br>
              <a:rPr lang="en-US"/>
            </a:br>
            <a:r>
              <a:rPr lang="en-US" b="1"/>
              <a:t>Builder Action Prediction in Minecraft</a:t>
            </a:r>
          </a:p>
          <a:p>
            <a:pPr marL="0" indent="0">
              <a:lnSpc>
                <a:spcPct val="100000"/>
              </a:lnSpc>
              <a:buNone/>
            </a:pPr>
            <a:r>
              <a:rPr lang="en-US"/>
              <a:t>Developed models that process the game history </a:t>
            </a:r>
            <a:br>
              <a:rPr lang="en-US"/>
            </a:br>
            <a:r>
              <a:rPr lang="en-US"/>
              <a:t>along with a 3D representation of the evolving world </a:t>
            </a:r>
            <a:br>
              <a:rPr lang="en-US"/>
            </a:br>
            <a:r>
              <a:rPr lang="en-US"/>
              <a:t>to predict action sequences</a:t>
            </a:r>
          </a:p>
          <a:p>
            <a:pPr marL="0" indent="0">
              <a:lnSpc>
                <a:spcPct val="100000"/>
              </a:lnSpc>
              <a:buNone/>
            </a:pPr>
            <a:r>
              <a:rPr lang="en-US"/>
              <a:t>Showed that our approaches to modeling </a:t>
            </a:r>
            <a:br>
              <a:rPr lang="en-US"/>
            </a:br>
            <a:r>
              <a:rPr lang="en-US"/>
              <a:t>and data augmentation improve over naive baselines</a:t>
            </a:r>
          </a:p>
        </p:txBody>
      </p:sp>
      <p:sp>
        <p:nvSpPr>
          <p:cNvPr id="4" name="Slide Number Placeholder 3">
            <a:extLst>
              <a:ext uri="{FF2B5EF4-FFF2-40B4-BE49-F238E27FC236}">
                <a16:creationId xmlns:a16="http://schemas.microsoft.com/office/drawing/2014/main" id="{800B8178-4D4C-F04C-98E9-EFC5F5390A87}"/>
              </a:ext>
            </a:extLst>
          </p:cNvPr>
          <p:cNvSpPr>
            <a:spLocks noGrp="1"/>
          </p:cNvSpPr>
          <p:nvPr>
            <p:ph type="sldNum" sz="quarter" idx="12"/>
          </p:nvPr>
        </p:nvSpPr>
        <p:spPr/>
        <p:txBody>
          <a:bodyPr/>
          <a:lstStyle/>
          <a:p>
            <a:fld id="{B2DC25EE-239B-4C5F-AAD1-255A7D5F1EE2}" type="slidenum">
              <a:rPr lang="en-US" smtClean="0"/>
              <a:t>48</a:t>
            </a:fld>
            <a:endParaRPr lang="en-US"/>
          </a:p>
        </p:txBody>
      </p:sp>
    </p:spTree>
    <p:extLst>
      <p:ext uri="{BB962C8B-B14F-4D97-AF65-F5344CB8AC3E}">
        <p14:creationId xmlns:p14="http://schemas.microsoft.com/office/powerpoint/2010/main" val="206738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3D371-B01B-8043-8563-DDC5334F12C7}"/>
              </a:ext>
            </a:extLst>
          </p:cNvPr>
          <p:cNvSpPr>
            <a:spLocks noGrp="1"/>
          </p:cNvSpPr>
          <p:nvPr>
            <p:ph type="title"/>
          </p:nvPr>
        </p:nvSpPr>
        <p:spPr>
          <a:xfrm>
            <a:off x="838200" y="500062"/>
            <a:ext cx="10515600" cy="1325563"/>
          </a:xfrm>
        </p:spPr>
        <p:txBody>
          <a:bodyPr/>
          <a:lstStyle/>
          <a:p>
            <a:r>
              <a:rPr lang="en-US"/>
              <a:t>Future work to address…</a:t>
            </a:r>
          </a:p>
        </p:txBody>
      </p:sp>
      <p:sp>
        <p:nvSpPr>
          <p:cNvPr id="3" name="Content Placeholder 2">
            <a:extLst>
              <a:ext uri="{FF2B5EF4-FFF2-40B4-BE49-F238E27FC236}">
                <a16:creationId xmlns:a16="http://schemas.microsoft.com/office/drawing/2014/main" id="{31EA6791-1138-0245-A074-3EB8D7D205E6}"/>
              </a:ext>
            </a:extLst>
          </p:cNvPr>
          <p:cNvSpPr>
            <a:spLocks noGrp="1"/>
          </p:cNvSpPr>
          <p:nvPr>
            <p:ph idx="1"/>
          </p:nvPr>
        </p:nvSpPr>
        <p:spPr/>
        <p:txBody>
          <a:bodyPr>
            <a:normAutofit/>
          </a:bodyPr>
          <a:lstStyle/>
          <a:p>
            <a:pPr marL="12700" indent="0">
              <a:lnSpc>
                <a:spcPct val="100000"/>
              </a:lnSpc>
              <a:buNone/>
            </a:pPr>
            <a:r>
              <a:rPr lang="en-US"/>
              <a:t>Better understanding of </a:t>
            </a:r>
            <a:r>
              <a:rPr lang="en-US" b="1"/>
              <a:t>spatial relations</a:t>
            </a:r>
          </a:p>
          <a:p>
            <a:pPr marL="12700" indent="0">
              <a:lnSpc>
                <a:spcPct val="100000"/>
              </a:lnSpc>
              <a:buNone/>
            </a:pPr>
            <a:r>
              <a:rPr lang="en-US"/>
              <a:t>Richer understanding of </a:t>
            </a:r>
            <a:r>
              <a:rPr lang="en-US" b="1"/>
              <a:t>game context</a:t>
            </a:r>
          </a:p>
          <a:p>
            <a:pPr marL="12700" indent="0">
              <a:lnSpc>
                <a:spcPct val="100000"/>
              </a:lnSpc>
              <a:buNone/>
            </a:pPr>
            <a:r>
              <a:rPr lang="en-US"/>
              <a:t>Better </a:t>
            </a:r>
            <a:r>
              <a:rPr lang="en-US" b="1"/>
              <a:t>automatic and human evaluation</a:t>
            </a:r>
          </a:p>
        </p:txBody>
      </p:sp>
      <p:sp>
        <p:nvSpPr>
          <p:cNvPr id="4" name="Slide Number Placeholder 3">
            <a:extLst>
              <a:ext uri="{FF2B5EF4-FFF2-40B4-BE49-F238E27FC236}">
                <a16:creationId xmlns:a16="http://schemas.microsoft.com/office/drawing/2014/main" id="{800B8178-4D4C-F04C-98E9-EFC5F5390A87}"/>
              </a:ext>
            </a:extLst>
          </p:cNvPr>
          <p:cNvSpPr>
            <a:spLocks noGrp="1"/>
          </p:cNvSpPr>
          <p:nvPr>
            <p:ph type="sldNum" sz="quarter" idx="12"/>
          </p:nvPr>
        </p:nvSpPr>
        <p:spPr/>
        <p:txBody>
          <a:bodyPr/>
          <a:lstStyle/>
          <a:p>
            <a:fld id="{B2DC25EE-239B-4C5F-AAD1-255A7D5F1EE2}" type="slidenum">
              <a:rPr lang="en-US" smtClean="0"/>
              <a:t>49</a:t>
            </a:fld>
            <a:endParaRPr lang="en-US"/>
          </a:p>
        </p:txBody>
      </p:sp>
    </p:spTree>
    <p:extLst>
      <p:ext uri="{BB962C8B-B14F-4D97-AF65-F5344CB8AC3E}">
        <p14:creationId xmlns:p14="http://schemas.microsoft.com/office/powerpoint/2010/main" val="3574387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AFD826-BDE9-8C49-B6F2-CBA9805F3B19}"/>
              </a:ext>
            </a:extLst>
          </p:cNvPr>
          <p:cNvSpPr>
            <a:spLocks noGrp="1"/>
          </p:cNvSpPr>
          <p:nvPr>
            <p:ph type="sldNum" sz="quarter" idx="12"/>
          </p:nvPr>
        </p:nvSpPr>
        <p:spPr/>
        <p:txBody>
          <a:bodyPr/>
          <a:lstStyle/>
          <a:p>
            <a:fld id="{B2DC25EE-239B-4C5F-AAD1-255A7D5F1EE2}" type="slidenum">
              <a:rPr lang="en-US" smtClean="0"/>
              <a:t>5</a:t>
            </a:fld>
            <a:endParaRPr lang="en-US"/>
          </a:p>
        </p:txBody>
      </p:sp>
      <p:pic>
        <p:nvPicPr>
          <p:cNvPr id="5" name="Picture 4" descr="A picture containing table, laptop, orange, computer&#10;&#10;Description automatically generated">
            <a:extLst>
              <a:ext uri="{FF2B5EF4-FFF2-40B4-BE49-F238E27FC236}">
                <a16:creationId xmlns:a16="http://schemas.microsoft.com/office/drawing/2014/main" id="{84928609-6CD4-A44C-9D16-3672957E53E6}"/>
              </a:ext>
            </a:extLst>
          </p:cNvPr>
          <p:cNvPicPr>
            <a:picLocks noChangeAspect="1"/>
          </p:cNvPicPr>
          <p:nvPr/>
        </p:nvPicPr>
        <p:blipFill>
          <a:blip r:embed="rId3"/>
          <a:stretch>
            <a:fillRect/>
          </a:stretch>
        </p:blipFill>
        <p:spPr>
          <a:xfrm>
            <a:off x="238138" y="136525"/>
            <a:ext cx="11715724" cy="6584950"/>
          </a:xfrm>
          <a:prstGeom prst="rect">
            <a:avLst/>
          </a:prstGeom>
        </p:spPr>
      </p:pic>
      <p:sp>
        <p:nvSpPr>
          <p:cNvPr id="6" name="Rectangle 5">
            <a:extLst>
              <a:ext uri="{FF2B5EF4-FFF2-40B4-BE49-F238E27FC236}">
                <a16:creationId xmlns:a16="http://schemas.microsoft.com/office/drawing/2014/main" id="{20432767-CEDA-0E4C-B4EF-30087DDA7079}"/>
              </a:ext>
            </a:extLst>
          </p:cNvPr>
          <p:cNvSpPr/>
          <p:nvPr/>
        </p:nvSpPr>
        <p:spPr>
          <a:xfrm>
            <a:off x="238138" y="136525"/>
            <a:ext cx="11715724" cy="954107"/>
          </a:xfrm>
          <a:prstGeom prst="rect">
            <a:avLst/>
          </a:prstGeom>
          <a:solidFill>
            <a:srgbClr val="FFFFFF">
              <a:alpha val="43529"/>
            </a:srgbClr>
          </a:solidFill>
        </p:spPr>
        <p:txBody>
          <a:bodyPr wrap="square">
            <a:spAutoFit/>
          </a:bodyPr>
          <a:lstStyle/>
          <a:p>
            <a:r>
              <a:rPr lang="en-US" sz="2800" b="1">
                <a:latin typeface="Consolas" panose="020B0609020204030204" pitchFamily="49" charset="0"/>
                <a:cs typeface="Consolas" panose="020B0609020204030204" pitchFamily="49" charset="0"/>
              </a:rPr>
              <a:t>&lt;Architect&gt; go the middle and place an orange block </a:t>
            </a:r>
            <a:br>
              <a:rPr lang="en-US" sz="2800" b="1">
                <a:latin typeface="Consolas" panose="020B0609020204030204" pitchFamily="49" charset="0"/>
                <a:cs typeface="Consolas" panose="020B0609020204030204" pitchFamily="49" charset="0"/>
              </a:rPr>
            </a:br>
            <a:r>
              <a:rPr lang="en-US" sz="2800" b="1">
                <a:latin typeface="Consolas" panose="020B0609020204030204" pitchFamily="49" charset="0"/>
                <a:cs typeface="Consolas" panose="020B0609020204030204" pitchFamily="49" charset="0"/>
              </a:rPr>
              <a:t>two spaces to the left</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243882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ndoor, sitting, monitor, table&#10;&#10;Description automatically generated">
            <a:extLst>
              <a:ext uri="{FF2B5EF4-FFF2-40B4-BE49-F238E27FC236}">
                <a16:creationId xmlns:a16="http://schemas.microsoft.com/office/drawing/2014/main" id="{234FDFE6-FDFF-564B-AD3D-614A6FA65818}"/>
              </a:ext>
            </a:extLst>
          </p:cNvPr>
          <p:cNvPicPr>
            <a:picLocks noChangeAspect="1"/>
          </p:cNvPicPr>
          <p:nvPr/>
        </p:nvPicPr>
        <p:blipFill rotWithShape="1">
          <a:blip r:embed="rId3"/>
          <a:srcRect t="18182" r="9091"/>
          <a:stretch/>
        </p:blipFill>
        <p:spPr>
          <a:xfrm>
            <a:off x="20" y="10"/>
            <a:ext cx="12191981" cy="6857990"/>
          </a:xfrm>
          <a:prstGeom prst="rect">
            <a:avLst/>
          </a:prstGeom>
        </p:spPr>
      </p:pic>
      <p:sp>
        <p:nvSpPr>
          <p:cNvPr id="2" name="Title 1">
            <a:extLst>
              <a:ext uri="{FF2B5EF4-FFF2-40B4-BE49-F238E27FC236}">
                <a16:creationId xmlns:a16="http://schemas.microsoft.com/office/drawing/2014/main" id="{8373D3CB-1914-DB42-A93B-9B0AF29C5A69}"/>
              </a:ext>
            </a:extLst>
          </p:cNvPr>
          <p:cNvSpPr>
            <a:spLocks noGrp="1"/>
          </p:cNvSpPr>
          <p:nvPr>
            <p:ph type="title"/>
          </p:nvPr>
        </p:nvSpPr>
        <p:spPr>
          <a:xfrm>
            <a:off x="430305" y="336177"/>
            <a:ext cx="4693024" cy="1270598"/>
          </a:xfrm>
        </p:spPr>
        <p:txBody>
          <a:bodyPr vert="horz" lIns="91440" tIns="45720" rIns="91440" bIns="45720" rtlCol="0" anchor="b">
            <a:normAutofit/>
          </a:bodyPr>
          <a:lstStyle/>
          <a:p>
            <a:r>
              <a:rPr lang="en-US" sz="6600">
                <a:effectLst>
                  <a:outerShdw blurRad="50800" dist="38100" dir="2700000" algn="tl" rotWithShape="0">
                    <a:prstClr val="black">
                      <a:alpha val="40000"/>
                    </a:prstClr>
                  </a:outerShdw>
                </a:effectLst>
              </a:rPr>
              <a:t>Thank you!</a:t>
            </a:r>
          </a:p>
        </p:txBody>
      </p:sp>
      <p:sp>
        <p:nvSpPr>
          <p:cNvPr id="4" name="Slide Number Placeholder 3">
            <a:extLst>
              <a:ext uri="{FF2B5EF4-FFF2-40B4-BE49-F238E27FC236}">
                <a16:creationId xmlns:a16="http://schemas.microsoft.com/office/drawing/2014/main" id="{7F816A5C-5D74-DE42-B46F-F1A54BEEDB69}"/>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2DC25EE-239B-4C5F-AAD1-255A7D5F1EE2}" type="slidenum">
              <a:rPr kumimoji="0" lang="en-US" sz="120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Rectangle 2">
            <a:extLst>
              <a:ext uri="{FF2B5EF4-FFF2-40B4-BE49-F238E27FC236}">
                <a16:creationId xmlns:a16="http://schemas.microsoft.com/office/drawing/2014/main" id="{53DEB677-90A9-9D46-9D23-CCE1EC0BFE5E}"/>
              </a:ext>
            </a:extLst>
          </p:cNvPr>
          <p:cNvSpPr/>
          <p:nvPr/>
        </p:nvSpPr>
        <p:spPr>
          <a:xfrm>
            <a:off x="4554132" y="5890478"/>
            <a:ext cx="7491153" cy="830997"/>
          </a:xfrm>
          <a:prstGeom prst="rect">
            <a:avLst/>
          </a:prstGeom>
        </p:spPr>
        <p:txBody>
          <a:bodyPr wrap="none">
            <a:spAutoFit/>
          </a:bodyPr>
          <a:lstStyle/>
          <a:p>
            <a:r>
              <a:rPr lang="en-US" sz="2400" b="1">
                <a:solidFill>
                  <a:schemeClr val="bg1"/>
                </a:solidFill>
                <a:latin typeface="Avenir Next LT Pro" panose="020B0504020202020204" pitchFamily="34" charset="77"/>
              </a:rPr>
              <a:t>Data and code available at </a:t>
            </a:r>
            <a:br>
              <a:rPr lang="en-US" sz="2400"/>
            </a:br>
            <a:r>
              <a:rPr lang="en-US" sz="2400">
                <a:latin typeface="Consolas" panose="020B0609020204030204" pitchFamily="49" charset="0"/>
                <a:cs typeface="Consolas" panose="020B0609020204030204" pitchFamily="49" charset="0"/>
                <a:hlinkClick r:id="rId4"/>
              </a:rPr>
              <a:t>http://juliahmr.cs.illinois.edu/Minecraft/</a:t>
            </a:r>
            <a:r>
              <a:rPr lang="en-US" sz="2400">
                <a:latin typeface="Consolas" panose="020B0609020204030204" pitchFamily="49" charset="0"/>
                <a:cs typeface="Consolas" panose="020B0609020204030204" pitchFamily="49" charset="0"/>
              </a:rPr>
              <a:t> </a:t>
            </a:r>
          </a:p>
        </p:txBody>
      </p:sp>
    </p:spTree>
    <p:extLst>
      <p:ext uri="{BB962C8B-B14F-4D97-AF65-F5344CB8AC3E}">
        <p14:creationId xmlns:p14="http://schemas.microsoft.com/office/powerpoint/2010/main" val="307402490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AFD826-BDE9-8C49-B6F2-CBA9805F3B19}"/>
              </a:ext>
            </a:extLst>
          </p:cNvPr>
          <p:cNvSpPr>
            <a:spLocks noGrp="1"/>
          </p:cNvSpPr>
          <p:nvPr>
            <p:ph type="sldNum" sz="quarter" idx="12"/>
          </p:nvPr>
        </p:nvSpPr>
        <p:spPr/>
        <p:txBody>
          <a:bodyPr/>
          <a:lstStyle/>
          <a:p>
            <a:fld id="{B2DC25EE-239B-4C5F-AAD1-255A7D5F1EE2}" type="slidenum">
              <a:rPr lang="en-US" smtClean="0"/>
              <a:t>6</a:t>
            </a:fld>
            <a:endParaRPr lang="en-US"/>
          </a:p>
        </p:txBody>
      </p:sp>
      <p:pic>
        <p:nvPicPr>
          <p:cNvPr id="5" name="Picture 4" descr="A picture containing table, laptop, orange, computer&#10;&#10;Description automatically generated">
            <a:extLst>
              <a:ext uri="{FF2B5EF4-FFF2-40B4-BE49-F238E27FC236}">
                <a16:creationId xmlns:a16="http://schemas.microsoft.com/office/drawing/2014/main" id="{84928609-6CD4-A44C-9D16-3672957E53E6}"/>
              </a:ext>
            </a:extLst>
          </p:cNvPr>
          <p:cNvPicPr>
            <a:picLocks noChangeAspect="1"/>
          </p:cNvPicPr>
          <p:nvPr/>
        </p:nvPicPr>
        <p:blipFill>
          <a:blip r:embed="rId3"/>
          <a:stretch>
            <a:fillRect/>
          </a:stretch>
        </p:blipFill>
        <p:spPr>
          <a:xfrm>
            <a:off x="238138" y="136525"/>
            <a:ext cx="11715724" cy="6584950"/>
          </a:xfrm>
          <a:prstGeom prst="rect">
            <a:avLst/>
          </a:prstGeom>
        </p:spPr>
      </p:pic>
      <p:sp>
        <p:nvSpPr>
          <p:cNvPr id="4" name="Rectangle 3">
            <a:extLst>
              <a:ext uri="{FF2B5EF4-FFF2-40B4-BE49-F238E27FC236}">
                <a16:creationId xmlns:a16="http://schemas.microsoft.com/office/drawing/2014/main" id="{D1169CA9-B820-5C44-B3F1-2B9EEC487D3F}"/>
              </a:ext>
            </a:extLst>
          </p:cNvPr>
          <p:cNvSpPr/>
          <p:nvPr/>
        </p:nvSpPr>
        <p:spPr>
          <a:xfrm>
            <a:off x="238138" y="136525"/>
            <a:ext cx="11715724" cy="1815882"/>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latin typeface="Consolas" panose="020B0609020204030204" pitchFamily="49" charset="0"/>
                <a:cs typeface="Consolas" panose="020B0609020204030204" pitchFamily="49" charset="0"/>
              </a:rPr>
              <a:t>&lt;Architect&gt; now make a staircase with 2 stairs left </a:t>
            </a:r>
            <a:br>
              <a:rPr lang="en-US" sz="2800" b="1">
                <a:latin typeface="Consolas" panose="020B0609020204030204" pitchFamily="49" charset="0"/>
                <a:cs typeface="Consolas" panose="020B0609020204030204" pitchFamily="49" charset="0"/>
              </a:rPr>
            </a:br>
            <a:r>
              <a:rPr lang="en-US" sz="2800" b="1">
                <a:latin typeface="Consolas" panose="020B0609020204030204" pitchFamily="49" charset="0"/>
                <a:cs typeface="Consolas" panose="020B0609020204030204" pitchFamily="49" charset="0"/>
              </a:rPr>
              <a:t>and 2 right with orange</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83473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B4903E-5917-A146-8002-A459432AA276}"/>
              </a:ext>
            </a:extLst>
          </p:cNvPr>
          <p:cNvSpPr>
            <a:spLocks noGrp="1"/>
          </p:cNvSpPr>
          <p:nvPr>
            <p:ph type="sldNum" sz="quarter" idx="12"/>
          </p:nvPr>
        </p:nvSpPr>
        <p:spPr/>
        <p:txBody>
          <a:bodyPr/>
          <a:lstStyle/>
          <a:p>
            <a:fld id="{B2DC25EE-239B-4C5F-AAD1-255A7D5F1EE2}" type="slidenum">
              <a:rPr lang="en-US" smtClean="0"/>
              <a:t>7</a:t>
            </a:fld>
            <a:endParaRPr lang="en-US"/>
          </a:p>
        </p:txBody>
      </p:sp>
      <p:pic>
        <p:nvPicPr>
          <p:cNvPr id="5" name="Picture 4">
            <a:extLst>
              <a:ext uri="{FF2B5EF4-FFF2-40B4-BE49-F238E27FC236}">
                <a16:creationId xmlns:a16="http://schemas.microsoft.com/office/drawing/2014/main" id="{A9A47AA1-AE4E-E747-8903-8AD217A6F5B5}"/>
              </a:ext>
            </a:extLst>
          </p:cNvPr>
          <p:cNvPicPr>
            <a:picLocks noChangeAspect="1"/>
          </p:cNvPicPr>
          <p:nvPr/>
        </p:nvPicPr>
        <p:blipFill>
          <a:blip r:embed="rId3"/>
          <a:stretch>
            <a:fillRect/>
          </a:stretch>
        </p:blipFill>
        <p:spPr>
          <a:xfrm>
            <a:off x="238138" y="136525"/>
            <a:ext cx="11715724" cy="6584950"/>
          </a:xfrm>
          <a:prstGeom prst="rect">
            <a:avLst/>
          </a:prstGeom>
        </p:spPr>
      </p:pic>
      <p:sp>
        <p:nvSpPr>
          <p:cNvPr id="7" name="Rectangle 6">
            <a:extLst>
              <a:ext uri="{FF2B5EF4-FFF2-40B4-BE49-F238E27FC236}">
                <a16:creationId xmlns:a16="http://schemas.microsoft.com/office/drawing/2014/main" id="{1738849F-775C-B24A-BECD-6CC5D7F011DB}"/>
              </a:ext>
            </a:extLst>
          </p:cNvPr>
          <p:cNvSpPr/>
          <p:nvPr/>
        </p:nvSpPr>
        <p:spPr>
          <a:xfrm>
            <a:off x="238138" y="136525"/>
            <a:ext cx="11715724" cy="1815882"/>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latin typeface="Consolas" panose="020B0609020204030204" pitchFamily="49" charset="0"/>
                <a:cs typeface="Consolas" panose="020B0609020204030204" pitchFamily="49" charset="0"/>
              </a:rPr>
              <a:t>&lt;Architect&gt; now make a staircase with 2 stairs left </a:t>
            </a:r>
            <a:br>
              <a:rPr lang="en-US" sz="2800" b="1">
                <a:latin typeface="Consolas" panose="020B0609020204030204" pitchFamily="49" charset="0"/>
                <a:cs typeface="Consolas" panose="020B0609020204030204" pitchFamily="49" charset="0"/>
              </a:rPr>
            </a:br>
            <a:r>
              <a:rPr lang="en-US" sz="2800" b="1">
                <a:latin typeface="Consolas" panose="020B0609020204030204" pitchFamily="49" charset="0"/>
                <a:cs typeface="Consolas" panose="020B0609020204030204" pitchFamily="49" charset="0"/>
              </a:rPr>
              <a:t>and 2 right with orange</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220159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B4903E-5917-A146-8002-A459432AA276}"/>
              </a:ext>
            </a:extLst>
          </p:cNvPr>
          <p:cNvSpPr>
            <a:spLocks noGrp="1"/>
          </p:cNvSpPr>
          <p:nvPr>
            <p:ph type="sldNum" sz="quarter" idx="12"/>
          </p:nvPr>
        </p:nvSpPr>
        <p:spPr/>
        <p:txBody>
          <a:bodyPr/>
          <a:lstStyle/>
          <a:p>
            <a:fld id="{B2DC25EE-239B-4C5F-AAD1-255A7D5F1EE2}" type="slidenum">
              <a:rPr lang="en-US" smtClean="0"/>
              <a:t>8</a:t>
            </a:fld>
            <a:endParaRPr lang="en-US"/>
          </a:p>
        </p:txBody>
      </p:sp>
      <p:pic>
        <p:nvPicPr>
          <p:cNvPr id="5" name="Picture 4">
            <a:extLst>
              <a:ext uri="{FF2B5EF4-FFF2-40B4-BE49-F238E27FC236}">
                <a16:creationId xmlns:a16="http://schemas.microsoft.com/office/drawing/2014/main" id="{A9A47AA1-AE4E-E747-8903-8AD217A6F5B5}"/>
              </a:ext>
            </a:extLst>
          </p:cNvPr>
          <p:cNvPicPr>
            <a:picLocks noChangeAspect="1"/>
          </p:cNvPicPr>
          <p:nvPr/>
        </p:nvPicPr>
        <p:blipFill>
          <a:blip r:embed="rId3"/>
          <a:stretch>
            <a:fillRect/>
          </a:stretch>
        </p:blipFill>
        <p:spPr>
          <a:xfrm>
            <a:off x="238138" y="136525"/>
            <a:ext cx="11715724" cy="6584950"/>
          </a:xfrm>
          <a:prstGeom prst="rect">
            <a:avLst/>
          </a:prstGeom>
        </p:spPr>
      </p:pic>
      <p:sp>
        <p:nvSpPr>
          <p:cNvPr id="7" name="Rectangle 6">
            <a:extLst>
              <a:ext uri="{FF2B5EF4-FFF2-40B4-BE49-F238E27FC236}">
                <a16:creationId xmlns:a16="http://schemas.microsoft.com/office/drawing/2014/main" id="{C526C2FB-048B-2847-947C-0B72CA73B4CC}"/>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93735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77F0E7-C438-9B44-B9FE-0225DA42CBFB}"/>
              </a:ext>
            </a:extLst>
          </p:cNvPr>
          <p:cNvSpPr>
            <a:spLocks noGrp="1"/>
          </p:cNvSpPr>
          <p:nvPr>
            <p:ph type="sldNum" sz="quarter" idx="12"/>
          </p:nvPr>
        </p:nvSpPr>
        <p:spPr/>
        <p:txBody>
          <a:bodyPr/>
          <a:lstStyle/>
          <a:p>
            <a:fld id="{B2DC25EE-239B-4C5F-AAD1-255A7D5F1EE2}" type="slidenum">
              <a:rPr lang="en-US" smtClean="0"/>
              <a:t>9</a:t>
            </a:fld>
            <a:endParaRPr lang="en-US"/>
          </a:p>
        </p:txBody>
      </p:sp>
      <p:pic>
        <p:nvPicPr>
          <p:cNvPr id="5" name="Picture 4" descr="A picture containing table, sitting, computer, white&#10;&#10;Description automatically generated">
            <a:extLst>
              <a:ext uri="{FF2B5EF4-FFF2-40B4-BE49-F238E27FC236}">
                <a16:creationId xmlns:a16="http://schemas.microsoft.com/office/drawing/2014/main" id="{D0161090-7599-E24B-A0B7-C97599EFEAA0}"/>
              </a:ext>
            </a:extLst>
          </p:cNvPr>
          <p:cNvPicPr>
            <a:picLocks noChangeAspect="1"/>
          </p:cNvPicPr>
          <p:nvPr/>
        </p:nvPicPr>
        <p:blipFill>
          <a:blip r:embed="rId3"/>
          <a:stretch>
            <a:fillRect/>
          </a:stretch>
        </p:blipFill>
        <p:spPr>
          <a:xfrm>
            <a:off x="238138" y="136524"/>
            <a:ext cx="11715722" cy="6584949"/>
          </a:xfrm>
          <a:prstGeom prst="rect">
            <a:avLst/>
          </a:prstGeom>
        </p:spPr>
      </p:pic>
      <p:sp>
        <p:nvSpPr>
          <p:cNvPr id="9" name="Rectangle 8">
            <a:extLst>
              <a:ext uri="{FF2B5EF4-FFF2-40B4-BE49-F238E27FC236}">
                <a16:creationId xmlns:a16="http://schemas.microsoft.com/office/drawing/2014/main" id="{15941D67-D500-0444-865F-D5D7405315F3}"/>
              </a:ext>
            </a:extLst>
          </p:cNvPr>
          <p:cNvSpPr/>
          <p:nvPr/>
        </p:nvSpPr>
        <p:spPr>
          <a:xfrm>
            <a:off x="238138" y="136525"/>
            <a:ext cx="11715724" cy="2246769"/>
          </a:xfrm>
          <a:prstGeom prst="rect">
            <a:avLst/>
          </a:prstGeom>
          <a:solidFill>
            <a:srgbClr val="FFFFFF">
              <a:alpha val="43529"/>
            </a:srgbClr>
          </a:solidFill>
        </p:spPr>
        <p:txBody>
          <a:bodyPr wrap="square">
            <a:spAutoFit/>
          </a:bodyPr>
          <a:lstStyle/>
          <a:p>
            <a:r>
              <a:rPr lang="en-US" sz="2800" b="1">
                <a:solidFill>
                  <a:schemeClr val="tx1">
                    <a:lumMod val="50000"/>
                    <a:lumOff val="50000"/>
                  </a:schemeClr>
                </a:solidFill>
                <a:latin typeface="Consolas" panose="020B0609020204030204" pitchFamily="49" charset="0"/>
                <a:cs typeface="Consolas" panose="020B0609020204030204" pitchFamily="49" charset="0"/>
              </a:rPr>
              <a:t>&lt;Architect&gt; go the middle and place an orange block </a:t>
            </a:r>
            <a:br>
              <a:rPr lang="en-US" sz="2800" b="1">
                <a:solidFill>
                  <a:schemeClr val="tx1">
                    <a:lumMod val="50000"/>
                    <a:lumOff val="50000"/>
                  </a:schemeClr>
                </a:solidFill>
                <a:latin typeface="Consolas" panose="020B0609020204030204" pitchFamily="49" charset="0"/>
                <a:cs typeface="Consolas" panose="020B0609020204030204" pitchFamily="49" charset="0"/>
              </a:rPr>
            </a:br>
            <a:r>
              <a:rPr lang="en-US" sz="2800" b="1">
                <a:solidFill>
                  <a:schemeClr val="tx1">
                    <a:lumMod val="50000"/>
                    <a:lumOff val="50000"/>
                  </a:schemeClr>
                </a:solidFill>
                <a:latin typeface="Consolas" panose="020B0609020204030204" pitchFamily="49" charset="0"/>
                <a:cs typeface="Consolas" panose="020B0609020204030204" pitchFamily="49" charset="0"/>
              </a:rPr>
              <a:t>two spaces to the left</a:t>
            </a:r>
            <a:endParaRPr lang="en-US" sz="2800">
              <a:solidFill>
                <a:schemeClr val="tx1">
                  <a:lumMod val="50000"/>
                  <a:lumOff val="50000"/>
                </a:schemeClr>
              </a:solidFill>
              <a:latin typeface="Consolas" panose="020B0609020204030204" pitchFamily="49" charset="0"/>
              <a:cs typeface="Consolas" panose="020B0609020204030204" pitchFamily="49" charset="0"/>
            </a:endParaRPr>
          </a:p>
          <a:p>
            <a:r>
              <a:rPr lang="en-US" sz="2800" b="1">
                <a:solidFill>
                  <a:schemeClr val="bg1">
                    <a:lumMod val="50000"/>
                  </a:schemeClr>
                </a:solidFill>
                <a:latin typeface="Consolas" panose="020B0609020204030204" pitchFamily="49" charset="0"/>
                <a:cs typeface="Consolas" panose="020B0609020204030204" pitchFamily="49" charset="0"/>
              </a:rPr>
              <a:t>&lt;Architect&gt; now make a staircase with 2 stairs left </a:t>
            </a:r>
            <a:br>
              <a:rPr lang="en-US" sz="2800" b="1">
                <a:solidFill>
                  <a:schemeClr val="bg1">
                    <a:lumMod val="50000"/>
                  </a:schemeClr>
                </a:solidFill>
                <a:latin typeface="Consolas" panose="020B0609020204030204" pitchFamily="49" charset="0"/>
                <a:cs typeface="Consolas" panose="020B0609020204030204" pitchFamily="49" charset="0"/>
              </a:rPr>
            </a:br>
            <a:r>
              <a:rPr lang="en-US" sz="2800" b="1">
                <a:solidFill>
                  <a:schemeClr val="bg1">
                    <a:lumMod val="50000"/>
                  </a:schemeClr>
                </a:solidFill>
                <a:latin typeface="Consolas" panose="020B0609020204030204" pitchFamily="49" charset="0"/>
                <a:cs typeface="Consolas" panose="020B0609020204030204" pitchFamily="49" charset="0"/>
              </a:rPr>
              <a:t>and 2 right with orange</a:t>
            </a:r>
          </a:p>
          <a:p>
            <a:r>
              <a:rPr lang="en-US" sz="2800" b="1">
                <a:latin typeface="Consolas" panose="020B0609020204030204" pitchFamily="49" charset="0"/>
                <a:cs typeface="Consolas" panose="020B0609020204030204" pitchFamily="49" charset="0"/>
              </a:rPr>
              <a:t>&lt;Architect&gt; so it will look like a v</a:t>
            </a:r>
            <a:endParaRPr lang="en-US" sz="280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853755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5642</Words>
  <Application>Microsoft Macintosh PowerPoint</Application>
  <PresentationFormat>Widescreen</PresentationFormat>
  <Paragraphs>1085</Paragraphs>
  <Slides>50</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Avenir Next LT Pro</vt:lpstr>
      <vt:lpstr>Calibri</vt:lpstr>
      <vt:lpstr>Calibri Light</vt:lpstr>
      <vt:lpstr>Cambria</vt:lpstr>
      <vt:lpstr>Cambria Math</vt:lpstr>
      <vt:lpstr>Consolas</vt:lpstr>
      <vt:lpstr>Dank Mono</vt:lpstr>
      <vt:lpstr>Times</vt:lpstr>
      <vt:lpstr>Office Theme</vt:lpstr>
      <vt:lpstr>Learning to execute instructions  in a Minecraft dialogue</vt:lpstr>
      <vt:lpstr>Motivation</vt:lpstr>
      <vt:lpstr>The Minecraft Collaborative Building Task (Narayan-Chen, Jayannavar &amp; Hockenmaier,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Builder Action Prediction (BAP) Task</vt:lpstr>
      <vt:lpstr>Challenges</vt:lpstr>
      <vt:lpstr>Model</vt:lpstr>
      <vt:lpstr>Model</vt:lpstr>
      <vt:lpstr>Model</vt:lpstr>
      <vt:lpstr>Model</vt:lpstr>
      <vt:lpstr>Model</vt:lpstr>
      <vt:lpstr>PowerPoint Presentation</vt:lpstr>
      <vt:lpstr>Encoding game history:  Scheme H1</vt:lpstr>
      <vt:lpstr>Encoding game history:  Scheme H2</vt:lpstr>
      <vt:lpstr>Encoding game history:  Scheme H3</vt:lpstr>
      <vt:lpstr>PowerPoint Presentation</vt:lpstr>
      <vt:lpstr>Encoding action history</vt:lpstr>
      <vt:lpstr>Encoding the Builder’s perspective</vt:lpstr>
      <vt:lpstr>PowerPoint Presentation</vt:lpstr>
      <vt:lpstr>PowerPoint Presentation</vt:lpstr>
      <vt:lpstr>PowerPoint Presentation</vt:lpstr>
      <vt:lpstr>PowerPoint Presentation</vt:lpstr>
      <vt:lpstr>Evaluation: Net Actions F1</vt:lpstr>
      <vt:lpstr>Evaluation: Net Actions F1</vt:lpstr>
      <vt:lpstr>Evaluation: Net Actions F1</vt:lpstr>
      <vt:lpstr>Quantitative Results</vt:lpstr>
      <vt:lpstr>Quantitative Results</vt:lpstr>
      <vt:lpstr>PowerPoint Presentation</vt:lpstr>
      <vt:lpstr>PowerPoint Presentation</vt:lpstr>
      <vt:lpstr>Qualitative Results</vt:lpstr>
      <vt:lpstr>Contributions</vt:lpstr>
      <vt:lpstr>Future work to address…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to execute instructions  in a Minecraft dialogue</dc:title>
  <dc:creator>Narayan-Chen, Anjali Yuan</dc:creator>
  <cp:lastModifiedBy>Jayannavar, Prashant Arun</cp:lastModifiedBy>
  <cp:revision>1</cp:revision>
  <cp:lastPrinted>2020-06-17T20:41:37Z</cp:lastPrinted>
  <dcterms:created xsi:type="dcterms:W3CDTF">2020-06-17T05:47:51Z</dcterms:created>
  <dcterms:modified xsi:type="dcterms:W3CDTF">2020-06-29T07:35:21Z</dcterms:modified>
</cp:coreProperties>
</file>